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49"/>
  </p:notesMasterIdLst>
  <p:handoutMasterIdLst>
    <p:handoutMasterId r:id="rId50"/>
  </p:handoutMasterIdLst>
  <p:sldIdLst>
    <p:sldId id="263" r:id="rId2"/>
    <p:sldId id="265" r:id="rId3"/>
    <p:sldId id="262" r:id="rId4"/>
    <p:sldId id="291" r:id="rId5"/>
    <p:sldId id="266" r:id="rId6"/>
    <p:sldId id="280" r:id="rId7"/>
    <p:sldId id="292" r:id="rId8"/>
    <p:sldId id="293" r:id="rId9"/>
    <p:sldId id="294" r:id="rId10"/>
    <p:sldId id="295" r:id="rId11"/>
    <p:sldId id="296" r:id="rId12"/>
    <p:sldId id="297" r:id="rId13"/>
    <p:sldId id="315" r:id="rId14"/>
    <p:sldId id="316" r:id="rId15"/>
    <p:sldId id="317" r:id="rId16"/>
    <p:sldId id="318" r:id="rId17"/>
    <p:sldId id="319"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267" r:id="rId32"/>
    <p:sldId id="261" r:id="rId33"/>
    <p:sldId id="320" r:id="rId34"/>
    <p:sldId id="321" r:id="rId35"/>
    <p:sldId id="281" r:id="rId36"/>
    <p:sldId id="282" r:id="rId37"/>
    <p:sldId id="283" r:id="rId38"/>
    <p:sldId id="272" r:id="rId39"/>
    <p:sldId id="273" r:id="rId40"/>
    <p:sldId id="314" r:id="rId41"/>
    <p:sldId id="290" r:id="rId42"/>
    <p:sldId id="284" r:id="rId43"/>
    <p:sldId id="285" r:id="rId44"/>
    <p:sldId id="298" r:id="rId45"/>
    <p:sldId id="299" r:id="rId46"/>
    <p:sldId id="300" r:id="rId47"/>
    <p:sldId id="322" r:id="rId48"/>
  </p:sldIdLst>
  <p:sldSz cx="12203113" cy="6864350"/>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668" userDrawn="1">
          <p15:clr>
            <a:srgbClr val="A4A3A4"/>
          </p15:clr>
        </p15:guide>
        <p15:guide id="6" pos="1780" userDrawn="1">
          <p15:clr>
            <a:srgbClr val="A4A3A4"/>
          </p15:clr>
        </p15:guide>
        <p15:guide id="7" pos="5204" userDrawn="1">
          <p15:clr>
            <a:srgbClr val="A4A3A4"/>
          </p15:clr>
        </p15:guide>
        <p15:guide id="8" pos="7427" userDrawn="1">
          <p15:clr>
            <a:srgbClr val="A4A3A4"/>
          </p15:clr>
        </p15:guide>
        <p15:guide id="10" pos="2665" userDrawn="1">
          <p15:clr>
            <a:srgbClr val="A4A3A4"/>
          </p15:clr>
        </p15:guide>
        <p15:guide id="12" orient="horz" pos="1695" userDrawn="1">
          <p15:clr>
            <a:srgbClr val="A4A3A4"/>
          </p15:clr>
        </p15:guide>
        <p15:guide id="13" orient="horz" pos="3094" userDrawn="1">
          <p15:clr>
            <a:srgbClr val="A4A3A4"/>
          </p15:clr>
        </p15:guide>
        <p15:guide id="14" orient="horz" pos="2956" userDrawn="1">
          <p15:clr>
            <a:srgbClr val="A4A3A4"/>
          </p15:clr>
        </p15:guide>
        <p15:guide id="15" orient="horz" pos="457" userDrawn="1">
          <p15:clr>
            <a:srgbClr val="A4A3A4"/>
          </p15:clr>
        </p15:guide>
        <p15:guide id="17" orient="horz" pos="139" userDrawn="1">
          <p15:clr>
            <a:srgbClr val="A4A3A4"/>
          </p15:clr>
        </p15:guide>
        <p15:guide id="19" pos="7631" userDrawn="1">
          <p15:clr>
            <a:srgbClr val="A4A3A4"/>
          </p15:clr>
        </p15:guide>
        <p15:guide id="20" pos="4388" userDrawn="1">
          <p15:clr>
            <a:srgbClr val="A4A3A4"/>
          </p15:clr>
        </p15:guide>
        <p15:guide id="21" pos="4297" userDrawn="1">
          <p15:clr>
            <a:srgbClr val="A4A3A4"/>
          </p15:clr>
        </p15:guide>
        <p15:guide id="22" pos="176" userDrawn="1">
          <p15:clr>
            <a:srgbClr val="A4A3A4"/>
          </p15:clr>
        </p15:guide>
        <p15:guide id="24" pos="3345" userDrawn="1">
          <p15:clr>
            <a:srgbClr val="A4A3A4"/>
          </p15:clr>
        </p15:guide>
        <p15:guide id="25" pos="5669" userDrawn="1">
          <p15:clr>
            <a:srgbClr val="A4A3A4"/>
          </p15:clr>
        </p15:guide>
        <p15:guide id="26" orient="horz" pos="802" userDrawn="1">
          <p15:clr>
            <a:srgbClr val="A4A3A4"/>
          </p15:clr>
        </p15:guide>
        <p15:guide id="27" pos="2852" userDrawn="1">
          <p15:clr>
            <a:srgbClr val="A4A3A4"/>
          </p15:clr>
        </p15:guide>
        <p15:guide id="28" orient="horz" pos="930" userDrawn="1">
          <p15:clr>
            <a:srgbClr val="A4A3A4"/>
          </p15:clr>
        </p15:guide>
        <p15:guide id="30" orient="horz" pos="3751" userDrawn="1">
          <p15:clr>
            <a:srgbClr val="A4A3A4"/>
          </p15:clr>
        </p15:guide>
        <p15:guide id="31" pos="1545" userDrawn="1">
          <p15:clr>
            <a:srgbClr val="A4A3A4"/>
          </p15:clr>
        </p15:guide>
        <p15:guide id="32" pos="656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C2E7"/>
    <a:srgbClr val="828282"/>
    <a:srgbClr val="EF60A3"/>
    <a:srgbClr val="E6002D"/>
    <a:srgbClr val="DC0032"/>
    <a:srgbClr val="0092BD"/>
    <a:srgbClr val="34B78F"/>
    <a:srgbClr val="B9D7EB"/>
    <a:srgbClr val="D6D6D6"/>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23" autoAdjust="0"/>
    <p:restoredTop sz="95320" autoAdjust="0"/>
  </p:normalViewPr>
  <p:slideViewPr>
    <p:cSldViewPr snapToGrid="0">
      <p:cViewPr varScale="1">
        <p:scale>
          <a:sx n="84" d="100"/>
          <a:sy n="84" d="100"/>
        </p:scale>
        <p:origin x="638" y="48"/>
      </p:cViewPr>
      <p:guideLst>
        <p:guide pos="668"/>
        <p:guide pos="1780"/>
        <p:guide pos="5204"/>
        <p:guide pos="7427"/>
        <p:guide pos="2665"/>
        <p:guide orient="horz" pos="1695"/>
        <p:guide orient="horz" pos="3094"/>
        <p:guide orient="horz" pos="2956"/>
        <p:guide orient="horz" pos="457"/>
        <p:guide orient="horz" pos="139"/>
        <p:guide pos="7631"/>
        <p:guide pos="4388"/>
        <p:guide pos="4297"/>
        <p:guide pos="176"/>
        <p:guide pos="3345"/>
        <p:guide pos="5669"/>
        <p:guide orient="horz" pos="802"/>
        <p:guide pos="2852"/>
        <p:guide orient="horz" pos="930"/>
        <p:guide orient="horz" pos="3751"/>
        <p:guide pos="1545"/>
        <p:guide pos="6564"/>
      </p:guideLst>
    </p:cSldViewPr>
  </p:slideViewPr>
  <p:outlineViewPr>
    <p:cViewPr>
      <p:scale>
        <a:sx n="33" d="100"/>
        <a:sy n="33" d="100"/>
      </p:scale>
      <p:origin x="0" y="-3138"/>
    </p:cViewPr>
  </p:outlineViewPr>
  <p:notesTextViewPr>
    <p:cViewPr>
      <p:scale>
        <a:sx n="3" d="2"/>
        <a:sy n="3" d="2"/>
      </p:scale>
      <p:origin x="0" y="0"/>
    </p:cViewPr>
  </p:notesTextViewPr>
  <p:sorterViewPr>
    <p:cViewPr>
      <p:scale>
        <a:sx n="60" d="100"/>
        <a:sy n="60" d="100"/>
      </p:scale>
      <p:origin x="0" y="0"/>
    </p:cViewPr>
  </p:sorterViewPr>
  <p:notesViewPr>
    <p:cSldViewPr snapToGrid="0" showGuides="1">
      <p:cViewPr varScale="1">
        <p:scale>
          <a:sx n="85" d="100"/>
          <a:sy n="85" d="100"/>
        </p:scale>
        <p:origin x="1824" y="58"/>
      </p:cViewPr>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___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___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___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rgbClr val="DC0032"/>
              </a:solidFill>
              <a:ln w="0" cap="rnd"/>
            </c:spPr>
            <c:extLst>
              <c:ext xmlns:c16="http://schemas.microsoft.com/office/drawing/2014/chart" uri="{C3380CC4-5D6E-409C-BE32-E72D297353CC}">
                <c16:uniqueId val="{00000001-450D-48DD-8FB5-C708CDF81A38}"/>
              </c:ext>
            </c:extLst>
          </c:dPt>
          <c:dPt>
            <c:idx val="1"/>
            <c:bubble3D val="0"/>
            <c:spPr>
              <a:solidFill>
                <a:srgbClr val="EF60A3"/>
              </a:solidFill>
            </c:spPr>
            <c:extLst>
              <c:ext xmlns:c16="http://schemas.microsoft.com/office/drawing/2014/chart" uri="{C3380CC4-5D6E-409C-BE32-E72D297353CC}">
                <c16:uniqueId val="{00000003-450D-48DD-8FB5-C708CDF81A38}"/>
              </c:ext>
            </c:extLst>
          </c:dPt>
          <c:dPt>
            <c:idx val="2"/>
            <c:bubble3D val="0"/>
            <c:spPr>
              <a:solidFill>
                <a:srgbClr val="5BC2E7"/>
              </a:solidFill>
            </c:spPr>
            <c:extLst>
              <c:ext xmlns:c16="http://schemas.microsoft.com/office/drawing/2014/chart" uri="{C3380CC4-5D6E-409C-BE32-E72D297353CC}">
                <c16:uniqueId val="{00000005-450D-48DD-8FB5-C708CDF81A38}"/>
              </c:ext>
            </c:extLst>
          </c:dPt>
          <c:dPt>
            <c:idx val="3"/>
            <c:bubble3D val="0"/>
            <c:spPr>
              <a:solidFill>
                <a:srgbClr val="B9D7EB"/>
              </a:solidFill>
            </c:spPr>
            <c:extLst>
              <c:ext xmlns:c16="http://schemas.microsoft.com/office/drawing/2014/chart" uri="{C3380CC4-5D6E-409C-BE32-E72D297353CC}">
                <c16:uniqueId val="{00000007-450D-48DD-8FB5-C708CDF81A38}"/>
              </c:ext>
            </c:extLst>
          </c:dPt>
          <c:dPt>
            <c:idx val="4"/>
            <c:bubble3D val="0"/>
            <c:spPr>
              <a:solidFill>
                <a:srgbClr val="8246AF"/>
              </a:solidFill>
            </c:spPr>
            <c:extLst>
              <c:ext xmlns:c16="http://schemas.microsoft.com/office/drawing/2014/chart" uri="{C3380CC4-5D6E-409C-BE32-E72D297353CC}">
                <c16:uniqueId val="{00000009-450D-48DD-8FB5-C708CDF81A38}"/>
              </c:ext>
            </c:extLst>
          </c:dPt>
          <c:dPt>
            <c:idx val="5"/>
            <c:bubble3D val="0"/>
            <c:spPr>
              <a:solidFill>
                <a:srgbClr val="828282"/>
              </a:solidFill>
            </c:spPr>
            <c:extLst>
              <c:ext xmlns:c16="http://schemas.microsoft.com/office/drawing/2014/chart" uri="{C3380CC4-5D6E-409C-BE32-E72D297353CC}">
                <c16:uniqueId val="{0000000B-450D-48DD-8FB5-C708CDF81A38}"/>
              </c:ext>
            </c:extLst>
          </c:dPt>
          <c:dPt>
            <c:idx val="6"/>
            <c:bubble3D val="0"/>
            <c:spPr>
              <a:solidFill>
                <a:srgbClr val="DCDCDC"/>
              </a:solidFill>
              <a:ln>
                <a:noFill/>
              </a:ln>
            </c:spPr>
            <c:extLst>
              <c:ext xmlns:c16="http://schemas.microsoft.com/office/drawing/2014/chart" uri="{C3380CC4-5D6E-409C-BE32-E72D297353CC}">
                <c16:uniqueId val="{0000000D-450D-48DD-8FB5-C708CDF81A38}"/>
              </c:ext>
            </c:extLst>
          </c:dPt>
          <c:val>
            <c:numRef>
              <c:f>Sheet1!$B$2:$B$8</c:f>
              <c:numCache>
                <c:formatCode>General</c:formatCode>
                <c:ptCount val="7"/>
                <c:pt idx="0">
                  <c:v>23.6</c:v>
                </c:pt>
                <c:pt idx="1">
                  <c:v>22.5</c:v>
                </c:pt>
                <c:pt idx="2">
                  <c:v>19.399999999999999</c:v>
                </c:pt>
                <c:pt idx="3">
                  <c:v>21.9</c:v>
                </c:pt>
                <c:pt idx="4">
                  <c:v>3</c:v>
                </c:pt>
                <c:pt idx="5">
                  <c:v>3.3</c:v>
                </c:pt>
                <c:pt idx="6">
                  <c:v>6.4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製品別売上収益［連結］</c:v>
                      </c:pt>
                    </c:strCache>
                  </c:strRef>
                </c15:tx>
              </c15:filteredSeriesTitle>
            </c:ext>
            <c:ext xmlns:c15="http://schemas.microsoft.com/office/drawing/2012/chart" uri="{02D57815-91ED-43cb-92C2-25804820EDAC}">
              <c15:filteredCategoryTitle>
                <c15:cat>
                  <c:numRef>
                    <c:extLst>
                      <c:ext uri="{02D57815-91ED-43cb-92C2-25804820EDAC}">
                        <c15:formulaRef>
                          <c15:sqref>Sheet1!$A$2:$A$8</c15:sqref>
                        </c15:formulaRef>
                      </c:ext>
                    </c:extLst>
                    <c:numCache>
                      <c:formatCode>General</c:formatCode>
                      <c:ptCount val="7"/>
                    </c:numCache>
                  </c:numRef>
                </c15:cat>
              </c15:filteredCategoryTitle>
            </c:ext>
            <c:ext xmlns:c16="http://schemas.microsoft.com/office/drawing/2014/chart" uri="{C3380CC4-5D6E-409C-BE32-E72D297353CC}">
              <c16:uniqueId val="{0000000E-450D-48DD-8FB5-C708CDF81A38}"/>
            </c:ext>
          </c:extLst>
        </c:ser>
        <c:dLbls>
          <c:showLegendKey val="0"/>
          <c:showVal val="0"/>
          <c:showCatName val="0"/>
          <c:showSerName val="0"/>
          <c:showPercent val="0"/>
          <c:showBubbleSize val="0"/>
          <c:showLeaderLines val="1"/>
        </c:dLbls>
        <c:firstSliceAng val="0"/>
        <c:holeSize val="77"/>
      </c:doughnutChart>
    </c:plotArea>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rgbClr val="8246AF"/>
              </a:solidFill>
              <a:ln w="19050">
                <a:noFill/>
              </a:ln>
              <a:effectLst/>
            </c:spPr>
            <c:extLst>
              <c:ext xmlns:c16="http://schemas.microsoft.com/office/drawing/2014/chart" uri="{C3380CC4-5D6E-409C-BE32-E72D297353CC}">
                <c16:uniqueId val="{00000001-6C1B-4C4E-8FB0-BB5DC63B73E1}"/>
              </c:ext>
            </c:extLst>
          </c:dPt>
          <c:dPt>
            <c:idx val="1"/>
            <c:bubble3D val="0"/>
            <c:spPr>
              <a:solidFill>
                <a:schemeClr val="accent1">
                  <a:lumMod val="60000"/>
                  <a:lumOff val="40000"/>
                </a:schemeClr>
              </a:solidFill>
              <a:ln w="19050">
                <a:noFill/>
              </a:ln>
              <a:effectLst/>
            </c:spPr>
            <c:extLst>
              <c:ext xmlns:c16="http://schemas.microsoft.com/office/drawing/2014/chart" uri="{C3380CC4-5D6E-409C-BE32-E72D297353CC}">
                <c16:uniqueId val="{00000003-6C1B-4C4E-8FB0-BB5DC63B73E1}"/>
              </c:ext>
            </c:extLst>
          </c:dPt>
          <c:val>
            <c:numRef>
              <c:f>Sheet1!$B$2:$B$3</c:f>
              <c:numCache>
                <c:formatCode>General</c:formatCode>
                <c:ptCount val="2"/>
                <c:pt idx="0">
                  <c:v>53</c:v>
                </c:pt>
                <c:pt idx="1">
                  <c:v>47</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売上高</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第 1 四半期</c:v>
                      </c:pt>
                      <c:pt idx="1">
                        <c:v>第 2 四半期</c:v>
                      </c:pt>
                    </c:strCache>
                  </c:strRef>
                </c15:cat>
              </c15:filteredCategoryTitle>
            </c:ext>
            <c:ext xmlns:c16="http://schemas.microsoft.com/office/drawing/2014/chart" uri="{C3380CC4-5D6E-409C-BE32-E72D297353CC}">
              <c16:uniqueId val="{00000004-6C1B-4C4E-8FB0-BB5DC63B73E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rgbClr val="006BA6"/>
              </a:solidFill>
              <a:ln w="19050">
                <a:noFill/>
              </a:ln>
              <a:effectLst/>
            </c:spPr>
            <c:extLst>
              <c:ext xmlns:c16="http://schemas.microsoft.com/office/drawing/2014/chart" uri="{C3380CC4-5D6E-409C-BE32-E72D297353CC}">
                <c16:uniqueId val="{00000001-2965-4C08-BBFD-9160DB15C2CF}"/>
              </c:ext>
            </c:extLst>
          </c:dPt>
          <c:dPt>
            <c:idx val="1"/>
            <c:bubble3D val="0"/>
            <c:spPr>
              <a:solidFill>
                <a:schemeClr val="accent1">
                  <a:lumMod val="60000"/>
                  <a:lumOff val="40000"/>
                </a:schemeClr>
              </a:solidFill>
              <a:ln w="19050">
                <a:noFill/>
              </a:ln>
              <a:effectLst/>
            </c:spPr>
            <c:extLst>
              <c:ext xmlns:c16="http://schemas.microsoft.com/office/drawing/2014/chart" uri="{C3380CC4-5D6E-409C-BE32-E72D297353CC}">
                <c16:uniqueId val="{00000003-2965-4C08-BBFD-9160DB15C2CF}"/>
              </c:ext>
            </c:extLst>
          </c:dPt>
          <c:dPt>
            <c:idx val="2"/>
            <c:bubble3D val="0"/>
            <c:spPr>
              <a:solidFill>
                <a:schemeClr val="accent3"/>
              </a:solidFill>
              <a:ln w="19050">
                <a:noFill/>
              </a:ln>
              <a:effectLst/>
            </c:spPr>
            <c:extLst>
              <c:ext xmlns:c16="http://schemas.microsoft.com/office/drawing/2014/chart" uri="{C3380CC4-5D6E-409C-BE32-E72D297353CC}">
                <c16:uniqueId val="{00000005-2965-4C08-BBFD-9160DB15C2CF}"/>
              </c:ext>
            </c:extLst>
          </c:dPt>
          <c:val>
            <c:numRef>
              <c:f>Sheet1!$B$2:$B$3</c:f>
              <c:numCache>
                <c:formatCode>General</c:formatCode>
                <c:ptCount val="2"/>
                <c:pt idx="0">
                  <c:v>48</c:v>
                </c:pt>
                <c:pt idx="1">
                  <c:v>52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売上高</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numCache>
                  </c:numRef>
                </c15:cat>
              </c15:filteredCategoryTitle>
            </c:ext>
            <c:ext xmlns:c16="http://schemas.microsoft.com/office/drawing/2014/chart" uri="{C3380CC4-5D6E-409C-BE32-E72D297353CC}">
              <c16:uniqueId val="{00000006-2965-4C08-BBFD-9160DB15C2C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535597711922"/>
          <c:y val="4.6447497869632502E-2"/>
          <c:w val="0.79177946546876499"/>
          <c:h val="0.86787473298315299"/>
        </c:manualLayout>
      </c:layout>
      <c:barChart>
        <c:barDir val="col"/>
        <c:grouping val="clustered"/>
        <c:varyColors val="0"/>
        <c:ser>
          <c:idx val="0"/>
          <c:order val="0"/>
          <c:tx>
            <c:strRef>
              <c:f>Sheet1!$B$1</c:f>
              <c:strCache>
                <c:ptCount val="1"/>
                <c:pt idx="0">
                  <c:v>利益推移</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03A7-434E-A9C5-C74B10CB6192}"/>
              </c:ext>
            </c:extLst>
          </c:dPt>
          <c:dPt>
            <c:idx val="1"/>
            <c:invertIfNegative val="0"/>
            <c:bubble3D val="0"/>
            <c:extLst>
              <c:ext xmlns:c16="http://schemas.microsoft.com/office/drawing/2014/chart" uri="{C3380CC4-5D6E-409C-BE32-E72D297353CC}">
                <c16:uniqueId val="{00000001-03A7-434E-A9C5-C74B10CB6192}"/>
              </c:ext>
            </c:extLst>
          </c:dPt>
          <c:dPt>
            <c:idx val="2"/>
            <c:invertIfNegative val="0"/>
            <c:bubble3D val="0"/>
            <c:extLst>
              <c:ext xmlns:c16="http://schemas.microsoft.com/office/drawing/2014/chart" uri="{C3380CC4-5D6E-409C-BE32-E72D297353CC}">
                <c16:uniqueId val="{00000002-03A7-434E-A9C5-C74B10CB6192}"/>
              </c:ext>
            </c:extLst>
          </c:dPt>
          <c:dPt>
            <c:idx val="3"/>
            <c:invertIfNegative val="0"/>
            <c:bubble3D val="0"/>
            <c:extLst>
              <c:ext xmlns:c16="http://schemas.microsoft.com/office/drawing/2014/chart" uri="{C3380CC4-5D6E-409C-BE32-E72D297353CC}">
                <c16:uniqueId val="{00000003-03A7-434E-A9C5-C74B10CB6192}"/>
              </c:ext>
            </c:extLst>
          </c:dPt>
          <c:dPt>
            <c:idx val="4"/>
            <c:invertIfNegative val="0"/>
            <c:bubble3D val="0"/>
            <c:spPr>
              <a:solidFill>
                <a:schemeClr val="bg2"/>
              </a:solidFill>
              <a:ln>
                <a:noFill/>
              </a:ln>
              <a:effectLst/>
            </c:spPr>
            <c:extLst>
              <c:ext xmlns:c16="http://schemas.microsoft.com/office/drawing/2014/chart" uri="{C3380CC4-5D6E-409C-BE32-E72D297353CC}">
                <c16:uniqueId val="{00000005-03A7-434E-A9C5-C74B10CB6192}"/>
              </c:ext>
            </c:extLst>
          </c:dPt>
          <c:dLbls>
            <c:dLbl>
              <c:idx val="0"/>
              <c:layout>
                <c:manualLayout>
                  <c:x val="0"/>
                  <c:y val="1.07186533545305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ea"/>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A7-434E-A9C5-C74B10CB6192}"/>
                </c:ext>
              </c:extLst>
            </c:dLbl>
            <c:dLbl>
              <c:idx val="1"/>
              <c:layout>
                <c:manualLayout>
                  <c:x val="0"/>
                  <c:y val="7.14576890302038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A7-434E-A9C5-C74B10CB6192}"/>
                </c:ext>
              </c:extLst>
            </c:dLbl>
            <c:dLbl>
              <c:idx val="2"/>
              <c:layout>
                <c:manualLayout>
                  <c:x val="0"/>
                  <c:y val="-3.572884451510198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3A7-434E-A9C5-C74B10CB6192}"/>
                </c:ext>
              </c:extLst>
            </c:dLbl>
            <c:dLbl>
              <c:idx val="3"/>
              <c:layout>
                <c:manualLayout>
                  <c:x val="-6.566913356817374E-3"/>
                  <c:y val="-3.21559600635917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3A7-434E-A9C5-C74B10CB6192}"/>
                </c:ext>
              </c:extLst>
            </c:dLbl>
            <c:dLbl>
              <c:idx val="4"/>
              <c:layout>
                <c:manualLayout>
                  <c:x val="3.283456678408687E-3"/>
                  <c:y val="4.7578442396803422E-3"/>
                </c:manualLayout>
              </c:layout>
              <c:tx>
                <c:rich>
                  <a:bodyPr rot="0" spcFirstLastPara="1" vertOverflow="ellipsis" vert="horz" wrap="square" lIns="38100" tIns="19050" rIns="72000" bIns="19050" anchor="ctr" anchorCtr="1">
                    <a:noAutofit/>
                  </a:bodyPr>
                  <a:lstStyle/>
                  <a:p>
                    <a:pPr>
                      <a:defRPr sz="1000" b="0" i="0" u="none" strike="noStrike" kern="1200" baseline="0">
                        <a:solidFill>
                          <a:schemeClr val="tx1">
                            <a:lumMod val="75000"/>
                            <a:lumOff val="25000"/>
                          </a:schemeClr>
                        </a:solidFill>
                        <a:latin typeface="+mn-ea"/>
                        <a:ea typeface="+mn-ea"/>
                        <a:cs typeface="+mn-cs"/>
                      </a:defRPr>
                    </a:pPr>
                    <a:r>
                      <a:rPr lang="en-US" altLang="ja-JP" b="1" dirty="0" smtClean="0">
                        <a:solidFill>
                          <a:schemeClr val="bg2"/>
                        </a:solidFill>
                        <a:latin typeface="+mj-lt"/>
                      </a:rPr>
                      <a:t>4936.7</a:t>
                    </a:r>
                    <a:endParaRPr lang="en-US" altLang="ja-JP" b="1" dirty="0">
                      <a:solidFill>
                        <a:schemeClr val="bg2"/>
                      </a:solidFill>
                      <a:latin typeface="+mj-lt"/>
                    </a:endParaRPr>
                  </a:p>
                </c:rich>
              </c:tx>
              <c:numFmt formatCode="#,##0_);[Red]\(#,##0\)" sourceLinked="0"/>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8206534595869825"/>
                      <c:h val="5.4147204527379124E-2"/>
                    </c:manualLayout>
                  </c15:layout>
                </c:ext>
                <c:ext xmlns:c16="http://schemas.microsoft.com/office/drawing/2014/chart" uri="{C3380CC4-5D6E-409C-BE32-E72D297353CC}">
                  <c16:uniqueId val="{00000005-03A7-434E-A9C5-C74B10CB619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ea"/>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2017</c:v>
                </c:pt>
                <c:pt idx="1">
                  <c:v>2018</c:v>
                </c:pt>
                <c:pt idx="2">
                  <c:v>2019</c:v>
                </c:pt>
                <c:pt idx="3">
                  <c:v>2020</c:v>
                </c:pt>
                <c:pt idx="4">
                  <c:v>2021</c:v>
                </c:pt>
              </c:numCache>
            </c:numRef>
          </c:cat>
          <c:val>
            <c:numRef>
              <c:f>Sheet1!$B$2:$B$6</c:f>
              <c:numCache>
                <c:formatCode>#,##0.0_);[Red]\(#,##0.0\)</c:formatCode>
                <c:ptCount val="5"/>
                <c:pt idx="0">
                  <c:v>4527.1000000000004</c:v>
                </c:pt>
                <c:pt idx="1">
                  <c:v>5108.3</c:v>
                </c:pt>
                <c:pt idx="2">
                  <c:v>5362.8</c:v>
                </c:pt>
                <c:pt idx="3">
                  <c:v>5153.5</c:v>
                </c:pt>
                <c:pt idx="4">
                  <c:v>4936.7</c:v>
                </c:pt>
              </c:numCache>
            </c:numRef>
          </c:val>
          <c:extLst>
            <c:ext xmlns:c16="http://schemas.microsoft.com/office/drawing/2014/chart" uri="{C3380CC4-5D6E-409C-BE32-E72D297353CC}">
              <c16:uniqueId val="{00000006-03A7-434E-A9C5-C74B10CB6192}"/>
            </c:ext>
          </c:extLst>
        </c:ser>
        <c:dLbls>
          <c:dLblPos val="outEnd"/>
          <c:showLegendKey val="0"/>
          <c:showVal val="1"/>
          <c:showCatName val="0"/>
          <c:showSerName val="0"/>
          <c:showPercent val="0"/>
          <c:showBubbleSize val="0"/>
        </c:dLbls>
        <c:gapWidth val="219"/>
        <c:overlap val="-27"/>
        <c:axId val="341840640"/>
        <c:axId val="341842176"/>
      </c:barChart>
      <c:catAx>
        <c:axId val="34184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ea"/>
                <a:ea typeface="+mn-ea"/>
                <a:cs typeface="+mn-cs"/>
              </a:defRPr>
            </a:pPr>
            <a:endParaRPr lang="ja-JP"/>
          </a:p>
        </c:txPr>
        <c:crossAx val="341842176"/>
        <c:crosses val="autoZero"/>
        <c:auto val="1"/>
        <c:lblAlgn val="ctr"/>
        <c:lblOffset val="100"/>
        <c:noMultiLvlLbl val="0"/>
      </c:catAx>
      <c:valAx>
        <c:axId val="341842176"/>
        <c:scaling>
          <c:orientation val="minMax"/>
          <c:max val="6000"/>
        </c:scaling>
        <c:delete val="0"/>
        <c:axPos val="l"/>
        <c:majorGridlines>
          <c:spPr>
            <a:ln w="3810" cap="flat" cmpd="sng" algn="ctr">
              <a:solidFill>
                <a:schemeClr val="tx1"/>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ea"/>
                <a:ea typeface="+mn-ea"/>
                <a:cs typeface="+mn-cs"/>
              </a:defRPr>
            </a:pPr>
            <a:endParaRPr lang="ja-JP"/>
          </a:p>
        </c:txPr>
        <c:crossAx val="341840640"/>
        <c:crosses val="autoZero"/>
        <c:crossBetween val="between"/>
        <c:majorUnit val="500"/>
      </c:valAx>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535597711922"/>
          <c:y val="4.6447497869632502E-2"/>
          <c:w val="0.79177946546876499"/>
          <c:h val="0.86787473298315299"/>
        </c:manualLayout>
      </c:layout>
      <c:barChart>
        <c:barDir val="col"/>
        <c:grouping val="clustered"/>
        <c:varyColors val="0"/>
        <c:ser>
          <c:idx val="0"/>
          <c:order val="0"/>
          <c:tx>
            <c:strRef>
              <c:f>Sheet1!$B$1</c:f>
              <c:strCache>
                <c:ptCount val="1"/>
                <c:pt idx="0">
                  <c:v>利益推移</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EBDD-4904-B553-9207748E0F99}"/>
              </c:ext>
            </c:extLst>
          </c:dPt>
          <c:dPt>
            <c:idx val="1"/>
            <c:invertIfNegative val="0"/>
            <c:bubble3D val="0"/>
            <c:extLst>
              <c:ext xmlns:c16="http://schemas.microsoft.com/office/drawing/2014/chart" uri="{C3380CC4-5D6E-409C-BE32-E72D297353CC}">
                <c16:uniqueId val="{00000001-EBDD-4904-B553-9207748E0F99}"/>
              </c:ext>
            </c:extLst>
          </c:dPt>
          <c:dPt>
            <c:idx val="2"/>
            <c:invertIfNegative val="0"/>
            <c:bubble3D val="0"/>
            <c:extLst>
              <c:ext xmlns:c16="http://schemas.microsoft.com/office/drawing/2014/chart" uri="{C3380CC4-5D6E-409C-BE32-E72D297353CC}">
                <c16:uniqueId val="{00000002-EBDD-4904-B553-9207748E0F99}"/>
              </c:ext>
            </c:extLst>
          </c:dPt>
          <c:dPt>
            <c:idx val="3"/>
            <c:invertIfNegative val="0"/>
            <c:bubble3D val="0"/>
            <c:extLst>
              <c:ext xmlns:c16="http://schemas.microsoft.com/office/drawing/2014/chart" uri="{C3380CC4-5D6E-409C-BE32-E72D297353CC}">
                <c16:uniqueId val="{00000003-EBDD-4904-B553-9207748E0F99}"/>
              </c:ext>
            </c:extLst>
          </c:dPt>
          <c:dPt>
            <c:idx val="4"/>
            <c:invertIfNegative val="0"/>
            <c:bubble3D val="0"/>
            <c:spPr>
              <a:solidFill>
                <a:schemeClr val="bg2"/>
              </a:solidFill>
              <a:ln>
                <a:noFill/>
              </a:ln>
              <a:effectLst/>
            </c:spPr>
            <c:extLst>
              <c:ext xmlns:c16="http://schemas.microsoft.com/office/drawing/2014/chart" uri="{C3380CC4-5D6E-409C-BE32-E72D297353CC}">
                <c16:uniqueId val="{00000005-EBDD-4904-B553-9207748E0F99}"/>
              </c:ext>
            </c:extLst>
          </c:dPt>
          <c:dLbls>
            <c:dLbl>
              <c:idx val="0"/>
              <c:layout>
                <c:manualLayout>
                  <c:x val="0"/>
                  <c:y val="1.07186533545305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DD-4904-B553-9207748E0F99}"/>
                </c:ext>
              </c:extLst>
            </c:dLbl>
            <c:dLbl>
              <c:idx val="1"/>
              <c:layout>
                <c:manualLayout>
                  <c:x val="0"/>
                  <c:y val="1.4291537806040746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ea"/>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DD-4904-B553-9207748E0F99}"/>
                </c:ext>
              </c:extLst>
            </c:dLbl>
            <c:dLbl>
              <c:idx val="2"/>
              <c:layout>
                <c:manualLayout>
                  <c:x val="0"/>
                  <c:y val="7.14576890302040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BDD-4904-B553-9207748E0F99}"/>
                </c:ext>
              </c:extLst>
            </c:dLbl>
            <c:dLbl>
              <c:idx val="3"/>
              <c:layout>
                <c:manualLayout>
                  <c:x val="0"/>
                  <c:y val="7.1457689030204096E-3"/>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ea"/>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DD-4904-B553-9207748E0F99}"/>
                </c:ext>
              </c:extLst>
            </c:dLbl>
            <c:dLbl>
              <c:idx val="4"/>
              <c:layout>
                <c:manualLayout>
                  <c:x val="1.37775910545196E-3"/>
                  <c:y val="1.2505376909770039E-2"/>
                </c:manualLayout>
              </c:layout>
              <c:tx>
                <c:rich>
                  <a:bodyPr rot="0" spcFirstLastPara="1" vertOverflow="ellipsis" vert="horz" wrap="square" lIns="38100" tIns="19050" rIns="38100" bIns="19050" anchor="ctr" anchorCtr="0">
                    <a:noAutofit/>
                  </a:bodyPr>
                  <a:lstStyle/>
                  <a:p>
                    <a:pPr algn="ctr">
                      <a:defRPr sz="1000" b="0" i="0" u="none" strike="noStrike" kern="1200" baseline="0">
                        <a:solidFill>
                          <a:schemeClr val="tx1">
                            <a:lumMod val="75000"/>
                            <a:lumOff val="25000"/>
                          </a:schemeClr>
                        </a:solidFill>
                        <a:latin typeface="+mn-ea"/>
                        <a:ea typeface="+mn-ea"/>
                        <a:cs typeface="+mn-cs"/>
                      </a:defRPr>
                    </a:pPr>
                    <a:r>
                      <a:rPr lang="en-US" altLang="en-US" b="1" dirty="0" smtClean="0">
                        <a:solidFill>
                          <a:schemeClr val="bg2"/>
                        </a:solidFill>
                        <a:latin typeface="+mj-lt"/>
                      </a:rPr>
                      <a:t>155.1</a:t>
                    </a:r>
                    <a:endParaRPr lang="en-US" altLang="en-US" b="1" dirty="0">
                      <a:solidFill>
                        <a:schemeClr val="bg2"/>
                      </a:solidFill>
                      <a:latin typeface="+mj-lt"/>
                    </a:endParaRP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5450292473257279"/>
                      <c:h val="5.4147204527379124E-2"/>
                    </c:manualLayout>
                  </c15:layout>
                </c:ext>
                <c:ext xmlns:c16="http://schemas.microsoft.com/office/drawing/2014/chart" uri="{C3380CC4-5D6E-409C-BE32-E72D297353CC}">
                  <c16:uniqueId val="{00000005-EBDD-4904-B553-9207748E0F99}"/>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ea"/>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2017</c:v>
                </c:pt>
                <c:pt idx="1">
                  <c:v>2018</c:v>
                </c:pt>
                <c:pt idx="2">
                  <c:v>2019</c:v>
                </c:pt>
                <c:pt idx="3">
                  <c:v>2020</c:v>
                </c:pt>
                <c:pt idx="4">
                  <c:v>2021</c:v>
                </c:pt>
              </c:numCache>
            </c:numRef>
          </c:cat>
          <c:val>
            <c:numRef>
              <c:f>Sheet1!$B$2:$B$6</c:f>
              <c:numCache>
                <c:formatCode>_ * #,##0.0_ ;_ * \-#,##0.0_ ;_ * "-"?_ ;_ @_ </c:formatCode>
                <c:ptCount val="5"/>
                <c:pt idx="0">
                  <c:v>330.6</c:v>
                </c:pt>
                <c:pt idx="1">
                  <c:v>412.7</c:v>
                </c:pt>
                <c:pt idx="2">
                  <c:v>316.2</c:v>
                </c:pt>
                <c:pt idx="3">
                  <c:v>61.1</c:v>
                </c:pt>
                <c:pt idx="4">
                  <c:v>155.5</c:v>
                </c:pt>
              </c:numCache>
            </c:numRef>
          </c:val>
          <c:extLst>
            <c:ext xmlns:c16="http://schemas.microsoft.com/office/drawing/2014/chart" uri="{C3380CC4-5D6E-409C-BE32-E72D297353CC}">
              <c16:uniqueId val="{00000006-EBDD-4904-B553-9207748E0F99}"/>
            </c:ext>
          </c:extLst>
        </c:ser>
        <c:dLbls>
          <c:dLblPos val="outEnd"/>
          <c:showLegendKey val="0"/>
          <c:showVal val="1"/>
          <c:showCatName val="0"/>
          <c:showSerName val="0"/>
          <c:showPercent val="0"/>
          <c:showBubbleSize val="0"/>
        </c:dLbls>
        <c:gapWidth val="219"/>
        <c:overlap val="-27"/>
        <c:axId val="341893504"/>
        <c:axId val="341895040"/>
      </c:barChart>
      <c:catAx>
        <c:axId val="341893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ea"/>
                <a:ea typeface="+mn-ea"/>
                <a:cs typeface="+mn-cs"/>
              </a:defRPr>
            </a:pPr>
            <a:endParaRPr lang="ja-JP"/>
          </a:p>
        </c:txPr>
        <c:crossAx val="341895040"/>
        <c:crosses val="autoZero"/>
        <c:auto val="1"/>
        <c:lblAlgn val="ctr"/>
        <c:lblOffset val="100"/>
        <c:noMultiLvlLbl val="0"/>
      </c:catAx>
      <c:valAx>
        <c:axId val="341895040"/>
        <c:scaling>
          <c:orientation val="minMax"/>
          <c:max val="500"/>
          <c:min val="0"/>
        </c:scaling>
        <c:delete val="0"/>
        <c:axPos val="l"/>
        <c:majorGridlines>
          <c:spPr>
            <a:ln w="3810" cap="flat" cmpd="sng" algn="ctr">
              <a:solidFill>
                <a:schemeClr val="tx1"/>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ea"/>
                <a:ea typeface="+mn-ea"/>
                <a:cs typeface="+mn-cs"/>
              </a:defRPr>
            </a:pPr>
            <a:endParaRPr lang="ja-JP"/>
          </a:p>
        </c:txPr>
        <c:crossAx val="341893504"/>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rgbClr val="DC0032"/>
              </a:solidFill>
              <a:ln w="0" cap="rnd"/>
            </c:spPr>
            <c:extLst>
              <c:ext xmlns:c16="http://schemas.microsoft.com/office/drawing/2014/chart" uri="{C3380CC4-5D6E-409C-BE32-E72D297353CC}">
                <c16:uniqueId val="{00000001-2559-41BE-95CB-63B440F5E78A}"/>
              </c:ext>
            </c:extLst>
          </c:dPt>
          <c:dPt>
            <c:idx val="1"/>
            <c:bubble3D val="0"/>
            <c:spPr>
              <a:solidFill>
                <a:srgbClr val="EF60A3"/>
              </a:solidFill>
            </c:spPr>
            <c:extLst>
              <c:ext xmlns:c16="http://schemas.microsoft.com/office/drawing/2014/chart" uri="{C3380CC4-5D6E-409C-BE32-E72D297353CC}">
                <c16:uniqueId val="{00000003-2559-41BE-95CB-63B440F5E78A}"/>
              </c:ext>
            </c:extLst>
          </c:dPt>
          <c:dPt>
            <c:idx val="2"/>
            <c:bubble3D val="0"/>
            <c:spPr>
              <a:solidFill>
                <a:srgbClr val="5BC2E7"/>
              </a:solidFill>
            </c:spPr>
            <c:extLst>
              <c:ext xmlns:c16="http://schemas.microsoft.com/office/drawing/2014/chart" uri="{C3380CC4-5D6E-409C-BE32-E72D297353CC}">
                <c16:uniqueId val="{00000005-2559-41BE-95CB-63B440F5E78A}"/>
              </c:ext>
            </c:extLst>
          </c:dPt>
          <c:dPt>
            <c:idx val="3"/>
            <c:bubble3D val="0"/>
            <c:spPr>
              <a:solidFill>
                <a:srgbClr val="B9D7EB"/>
              </a:solidFill>
            </c:spPr>
            <c:extLst>
              <c:ext xmlns:c16="http://schemas.microsoft.com/office/drawing/2014/chart" uri="{C3380CC4-5D6E-409C-BE32-E72D297353CC}">
                <c16:uniqueId val="{00000007-2559-41BE-95CB-63B440F5E78A}"/>
              </c:ext>
            </c:extLst>
          </c:dPt>
          <c:dPt>
            <c:idx val="4"/>
            <c:bubble3D val="0"/>
            <c:spPr>
              <a:solidFill>
                <a:srgbClr val="8246AF"/>
              </a:solidFill>
            </c:spPr>
            <c:extLst>
              <c:ext xmlns:c16="http://schemas.microsoft.com/office/drawing/2014/chart" uri="{C3380CC4-5D6E-409C-BE32-E72D297353CC}">
                <c16:uniqueId val="{00000009-2559-41BE-95CB-63B440F5E78A}"/>
              </c:ext>
            </c:extLst>
          </c:dPt>
          <c:dPt>
            <c:idx val="5"/>
            <c:bubble3D val="0"/>
            <c:spPr>
              <a:solidFill>
                <a:srgbClr val="828282"/>
              </a:solidFill>
            </c:spPr>
            <c:extLst>
              <c:ext xmlns:c16="http://schemas.microsoft.com/office/drawing/2014/chart" uri="{C3380CC4-5D6E-409C-BE32-E72D297353CC}">
                <c16:uniqueId val="{0000000B-2559-41BE-95CB-63B440F5E78A}"/>
              </c:ext>
            </c:extLst>
          </c:dPt>
          <c:dPt>
            <c:idx val="6"/>
            <c:bubble3D val="0"/>
            <c:spPr>
              <a:solidFill>
                <a:srgbClr val="B4B4B4"/>
              </a:solidFill>
            </c:spPr>
            <c:extLst>
              <c:ext xmlns:c16="http://schemas.microsoft.com/office/drawing/2014/chart" uri="{C3380CC4-5D6E-409C-BE32-E72D297353CC}">
                <c16:uniqueId val="{0000000D-2559-41BE-95CB-63B440F5E78A}"/>
              </c:ext>
            </c:extLst>
          </c:dPt>
          <c:val>
            <c:numRef>
              <c:f>Sheet1!$B$2:$B$8</c:f>
              <c:numCache>
                <c:formatCode>0.0</c:formatCode>
                <c:ptCount val="7"/>
                <c:pt idx="0">
                  <c:v>24.8</c:v>
                </c:pt>
                <c:pt idx="1">
                  <c:v>23.7</c:v>
                </c:pt>
                <c:pt idx="2">
                  <c:v>17.399999999999999</c:v>
                </c:pt>
                <c:pt idx="3">
                  <c:v>21.6</c:v>
                </c:pt>
                <c:pt idx="4">
                  <c:v>2.7</c:v>
                </c:pt>
                <c:pt idx="5">
                  <c:v>3.5</c:v>
                </c:pt>
                <c:pt idx="6">
                  <c:v>6.3</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製品別売上収益［連結］</c:v>
                      </c:pt>
                    </c:strCache>
                  </c:strRef>
                </c15:tx>
              </c15:filteredSeriesTitle>
            </c:ext>
            <c:ext xmlns:c15="http://schemas.microsoft.com/office/drawing/2012/chart" uri="{02D57815-91ED-43cb-92C2-25804820EDAC}">
              <c15:filteredCategoryTitle>
                <c15:cat>
                  <c:numRef>
                    <c:extLst>
                      <c:ext uri="{02D57815-91ED-43cb-92C2-25804820EDAC}">
                        <c15:formulaRef>
                          <c15:sqref>Sheet1!$A$2:$A$8</c15:sqref>
                        </c15:formulaRef>
                      </c:ext>
                    </c:extLst>
                    <c:numCache>
                      <c:formatCode>General</c:formatCode>
                      <c:ptCount val="7"/>
                    </c:numCache>
                  </c:numRef>
                </c15:cat>
              </c15:filteredCategoryTitle>
            </c:ext>
            <c:ext xmlns:c16="http://schemas.microsoft.com/office/drawing/2014/chart" uri="{C3380CC4-5D6E-409C-BE32-E72D297353CC}">
              <c16:uniqueId val="{0000000E-2559-41BE-95CB-63B440F5E78A}"/>
            </c:ext>
          </c:extLst>
        </c:ser>
        <c:dLbls>
          <c:showLegendKey val="0"/>
          <c:showVal val="0"/>
          <c:showCatName val="0"/>
          <c:showSerName val="0"/>
          <c:showPercent val="0"/>
          <c:showBubbleSize val="0"/>
          <c:showLeaderLines val="1"/>
        </c:dLbls>
        <c:firstSliceAng val="0"/>
        <c:holeSize val="77"/>
      </c:doughnutChart>
    </c:plotArea>
    <c:plotVisOnly val="1"/>
    <c:dispBlanksAs val="gap"/>
    <c:showDLblsOverMax val="0"/>
  </c:chart>
  <c:txPr>
    <a:bodyPr/>
    <a:lstStyle/>
    <a:p>
      <a:pPr>
        <a:defRPr sz="1800"/>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7"/>
      </c:doughnutChart>
    </c:plotArea>
    <c:plotVisOnly val="1"/>
    <c:dispBlanksAs val="gap"/>
    <c:showDLblsOverMax val="0"/>
  </c:chart>
  <c:txPr>
    <a:bodyPr/>
    <a:lstStyle/>
    <a:p>
      <a:pPr>
        <a:defRPr sz="1800"/>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bg2"/>
              </a:solidFill>
              <a:ln w="0" cap="rnd"/>
            </c:spPr>
            <c:extLst>
              <c:ext xmlns:c16="http://schemas.microsoft.com/office/drawing/2014/chart" uri="{C3380CC4-5D6E-409C-BE32-E72D297353CC}">
                <c16:uniqueId val="{00000001-E1EC-49AC-84AC-81C9D236E408}"/>
              </c:ext>
            </c:extLst>
          </c:dPt>
          <c:dPt>
            <c:idx val="1"/>
            <c:bubble3D val="0"/>
            <c:spPr>
              <a:solidFill>
                <a:srgbClr val="EF60A3"/>
              </a:solidFill>
            </c:spPr>
            <c:extLst>
              <c:ext xmlns:c16="http://schemas.microsoft.com/office/drawing/2014/chart" uri="{C3380CC4-5D6E-409C-BE32-E72D297353CC}">
                <c16:uniqueId val="{00000003-E1EC-49AC-84AC-81C9D236E408}"/>
              </c:ext>
            </c:extLst>
          </c:dPt>
          <c:dPt>
            <c:idx val="2"/>
            <c:bubble3D val="0"/>
            <c:spPr>
              <a:solidFill>
                <a:srgbClr val="5BC2E7"/>
              </a:solidFill>
            </c:spPr>
            <c:extLst>
              <c:ext xmlns:c16="http://schemas.microsoft.com/office/drawing/2014/chart" uri="{C3380CC4-5D6E-409C-BE32-E72D297353CC}">
                <c16:uniqueId val="{00000005-E1EC-49AC-84AC-81C9D236E408}"/>
              </c:ext>
            </c:extLst>
          </c:dPt>
          <c:dPt>
            <c:idx val="3"/>
            <c:bubble3D val="0"/>
            <c:spPr>
              <a:solidFill>
                <a:srgbClr val="B9D7EB"/>
              </a:solidFill>
            </c:spPr>
            <c:extLst>
              <c:ext xmlns:c16="http://schemas.microsoft.com/office/drawing/2014/chart" uri="{C3380CC4-5D6E-409C-BE32-E72D297353CC}">
                <c16:uniqueId val="{00000007-E1EC-49AC-84AC-81C9D236E408}"/>
              </c:ext>
            </c:extLst>
          </c:dPt>
          <c:dPt>
            <c:idx val="4"/>
            <c:bubble3D val="0"/>
            <c:spPr>
              <a:solidFill>
                <a:srgbClr val="34B78F"/>
              </a:solidFill>
            </c:spPr>
            <c:extLst>
              <c:ext xmlns:c16="http://schemas.microsoft.com/office/drawing/2014/chart" uri="{C3380CC4-5D6E-409C-BE32-E72D297353CC}">
                <c16:uniqueId val="{00000009-E1EC-49AC-84AC-81C9D236E408}"/>
              </c:ext>
            </c:extLst>
          </c:dPt>
          <c:dPt>
            <c:idx val="5"/>
            <c:bubble3D val="0"/>
            <c:spPr>
              <a:solidFill>
                <a:srgbClr val="00873E"/>
              </a:solidFill>
            </c:spPr>
            <c:extLst>
              <c:ext xmlns:c16="http://schemas.microsoft.com/office/drawing/2014/chart" uri="{C3380CC4-5D6E-409C-BE32-E72D297353CC}">
                <c16:uniqueId val="{0000000B-E1EC-49AC-84AC-81C9D236E408}"/>
              </c:ext>
            </c:extLst>
          </c:dPt>
          <c:dPt>
            <c:idx val="6"/>
            <c:bubble3D val="0"/>
            <c:spPr>
              <a:solidFill>
                <a:srgbClr val="8246AF"/>
              </a:solidFill>
            </c:spPr>
            <c:extLst>
              <c:ext xmlns:c16="http://schemas.microsoft.com/office/drawing/2014/chart" uri="{C3380CC4-5D6E-409C-BE32-E72D297353CC}">
                <c16:uniqueId val="{0000000D-E1EC-49AC-84AC-81C9D236E408}"/>
              </c:ext>
            </c:extLst>
          </c:dPt>
          <c:dPt>
            <c:idx val="7"/>
            <c:bubble3D val="0"/>
            <c:spPr>
              <a:solidFill>
                <a:srgbClr val="828282"/>
              </a:solidFill>
              <a:ln>
                <a:noFill/>
              </a:ln>
            </c:spPr>
            <c:extLst>
              <c:ext xmlns:c16="http://schemas.microsoft.com/office/drawing/2014/chart" uri="{C3380CC4-5D6E-409C-BE32-E72D297353CC}">
                <c16:uniqueId val="{0000000F-E1EC-49AC-84AC-81C9D236E408}"/>
              </c:ext>
            </c:extLst>
          </c:dPt>
          <c:val>
            <c:numRef>
              <c:f>Sheet1!$B$2:$B$9</c:f>
              <c:numCache>
                <c:formatCode>0.0_ </c:formatCode>
                <c:ptCount val="8"/>
                <c:pt idx="0">
                  <c:v>50.6</c:v>
                </c:pt>
                <c:pt idx="1">
                  <c:v>7.6</c:v>
                </c:pt>
                <c:pt idx="2">
                  <c:v>3.9</c:v>
                </c:pt>
                <c:pt idx="3">
                  <c:v>2.6</c:v>
                </c:pt>
                <c:pt idx="4">
                  <c:v>2.2999999999999998</c:v>
                </c:pt>
                <c:pt idx="5">
                  <c:v>2.2000000000000002</c:v>
                </c:pt>
                <c:pt idx="6">
                  <c:v>18.8</c:v>
                </c:pt>
                <c:pt idx="7">
                  <c:v>11.9</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製品別売上収益［連結］</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numCache>
                  </c:numRef>
                </c15:cat>
              </c15:filteredCategoryTitle>
            </c:ext>
            <c:ext xmlns:c16="http://schemas.microsoft.com/office/drawing/2014/chart" uri="{C3380CC4-5D6E-409C-BE32-E72D297353CC}">
              <c16:uniqueId val="{00000010-E1EC-49AC-84AC-81C9D236E408}"/>
            </c:ext>
          </c:extLst>
        </c:ser>
        <c:dLbls>
          <c:showLegendKey val="0"/>
          <c:showVal val="0"/>
          <c:showCatName val="0"/>
          <c:showSerName val="0"/>
          <c:showPercent val="0"/>
          <c:showBubbleSize val="0"/>
          <c:showLeaderLines val="1"/>
        </c:dLbls>
        <c:firstSliceAng val="0"/>
        <c:holeSize val="77"/>
      </c:doughnutChart>
    </c:plotArea>
    <c:plotVisOnly val="1"/>
    <c:dispBlanksAs val="gap"/>
    <c:showDLblsOverMax val="0"/>
  </c:chart>
  <c:txPr>
    <a:bodyPr/>
    <a:lstStyle/>
    <a:p>
      <a:pPr>
        <a:defRPr sz="1800"/>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6780" cy="341724"/>
          </a:xfrm>
          <a:prstGeom prst="rect">
            <a:avLst/>
          </a:prstGeom>
        </p:spPr>
        <p:txBody>
          <a:bodyPr vert="horz" lIns="92236" tIns="46118" rIns="92236" bIns="46118"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5629358" y="0"/>
            <a:ext cx="4308380" cy="341724"/>
          </a:xfrm>
          <a:prstGeom prst="rect">
            <a:avLst/>
          </a:prstGeom>
        </p:spPr>
        <p:txBody>
          <a:bodyPr vert="horz" lIns="92236" tIns="46118" rIns="92236" bIns="46118" rtlCol="0"/>
          <a:lstStyle>
            <a:lvl1pPr algn="r">
              <a:defRPr sz="1200"/>
            </a:lvl1pPr>
          </a:lstStyle>
          <a:p>
            <a:fld id="{A7640E48-A5E0-5041-9B48-F1CC1125BC09}" type="datetimeFigureOut">
              <a:rPr kumimoji="1" lang="ja-JP" altLang="en-US" smtClean="0"/>
              <a:pPr/>
              <a:t>2021/5/21</a:t>
            </a:fld>
            <a:endParaRPr kumimoji="1" lang="ja-JP" altLang="en-US" dirty="0"/>
          </a:p>
        </p:txBody>
      </p:sp>
      <p:sp>
        <p:nvSpPr>
          <p:cNvPr id="4" name="フッター プレースホルダー 3"/>
          <p:cNvSpPr>
            <a:spLocks noGrp="1"/>
          </p:cNvSpPr>
          <p:nvPr>
            <p:ph type="ftr" sz="quarter" idx="2"/>
          </p:nvPr>
        </p:nvSpPr>
        <p:spPr>
          <a:xfrm>
            <a:off x="0" y="6465476"/>
            <a:ext cx="4306780" cy="341724"/>
          </a:xfrm>
          <a:prstGeom prst="rect">
            <a:avLst/>
          </a:prstGeom>
        </p:spPr>
        <p:txBody>
          <a:bodyPr vert="horz" lIns="92236" tIns="46118" rIns="92236" bIns="46118"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5629358" y="6465476"/>
            <a:ext cx="4308380" cy="341724"/>
          </a:xfrm>
          <a:prstGeom prst="rect">
            <a:avLst/>
          </a:prstGeom>
        </p:spPr>
        <p:txBody>
          <a:bodyPr vert="horz" lIns="92236" tIns="46118" rIns="92236" bIns="46118" rtlCol="0" anchor="b"/>
          <a:lstStyle>
            <a:lvl1pPr algn="r">
              <a:defRPr sz="1200"/>
            </a:lvl1pPr>
          </a:lstStyle>
          <a:p>
            <a:fld id="{A07F573A-01BF-2B44-8976-5E6A2AEC1848}" type="slidenum">
              <a:rPr kumimoji="1" lang="ja-JP" altLang="en-US" smtClean="0"/>
              <a:pPr/>
              <a:t>‹#›</a:t>
            </a:fld>
            <a:endParaRPr kumimoji="1" lang="ja-JP" altLang="en-US" dirty="0"/>
          </a:p>
        </p:txBody>
      </p:sp>
    </p:spTree>
    <p:extLst>
      <p:ext uri="{BB962C8B-B14F-4D97-AF65-F5344CB8AC3E}">
        <p14:creationId xmlns:p14="http://schemas.microsoft.com/office/powerpoint/2010/main" val="1650004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4307045" cy="341620"/>
          </a:xfrm>
          <a:prstGeom prst="rect">
            <a:avLst/>
          </a:prstGeom>
        </p:spPr>
        <p:txBody>
          <a:bodyPr vert="horz" lIns="91433" tIns="45716" rIns="91433" bIns="45716"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5630570" y="3"/>
            <a:ext cx="4307045" cy="341620"/>
          </a:xfrm>
          <a:prstGeom prst="rect">
            <a:avLst/>
          </a:prstGeom>
        </p:spPr>
        <p:txBody>
          <a:bodyPr vert="horz" lIns="91433" tIns="45716" rIns="91433" bIns="45716" rtlCol="0"/>
          <a:lstStyle>
            <a:lvl1pPr algn="r">
              <a:defRPr sz="1200"/>
            </a:lvl1pPr>
          </a:lstStyle>
          <a:p>
            <a:fld id="{5C5FCEE9-5451-724E-8226-661F248CEFD0}" type="datetimeFigureOut">
              <a:rPr kumimoji="1" lang="ja-JP" altLang="en-US" smtClean="0"/>
              <a:pPr/>
              <a:t>2021/5/21</a:t>
            </a:fld>
            <a:endParaRPr kumimoji="1" lang="ja-JP" altLang="en-US" dirty="0"/>
          </a:p>
        </p:txBody>
      </p:sp>
      <p:sp>
        <p:nvSpPr>
          <p:cNvPr id="4" name="スライド イメージ プレースホルダー 3"/>
          <p:cNvSpPr>
            <a:spLocks noGrp="1" noRot="1" noChangeAspect="1"/>
          </p:cNvSpPr>
          <p:nvPr>
            <p:ph type="sldImg" idx="2"/>
          </p:nvPr>
        </p:nvSpPr>
        <p:spPr>
          <a:xfrm>
            <a:off x="2927350" y="850900"/>
            <a:ext cx="4084638" cy="2297113"/>
          </a:xfrm>
          <a:prstGeom prst="rect">
            <a:avLst/>
          </a:prstGeom>
          <a:noFill/>
          <a:ln w="12700">
            <a:solidFill>
              <a:prstClr val="black"/>
            </a:solidFill>
          </a:ln>
        </p:spPr>
        <p:txBody>
          <a:bodyPr vert="horz" lIns="91433" tIns="45716" rIns="91433" bIns="45716" rtlCol="0" anchor="ctr"/>
          <a:lstStyle/>
          <a:p>
            <a:endParaRPr lang="ja-JP" altLang="en-US" dirty="0"/>
          </a:p>
        </p:txBody>
      </p:sp>
      <p:sp>
        <p:nvSpPr>
          <p:cNvPr id="5" name="ノート プレースホルダー 4"/>
          <p:cNvSpPr>
            <a:spLocks noGrp="1"/>
          </p:cNvSpPr>
          <p:nvPr>
            <p:ph type="body" sz="quarter" idx="3"/>
          </p:nvPr>
        </p:nvSpPr>
        <p:spPr>
          <a:xfrm>
            <a:off x="993935" y="3276086"/>
            <a:ext cx="7951470" cy="2681004"/>
          </a:xfrm>
          <a:prstGeom prst="rect">
            <a:avLst/>
          </a:prstGeom>
        </p:spPr>
        <p:txBody>
          <a:bodyPr vert="horz" lIns="91433" tIns="45716" rIns="91433"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6465584"/>
            <a:ext cx="4307045" cy="341619"/>
          </a:xfrm>
          <a:prstGeom prst="rect">
            <a:avLst/>
          </a:prstGeom>
        </p:spPr>
        <p:txBody>
          <a:bodyPr vert="horz" lIns="91433" tIns="45716" rIns="91433" bIns="45716"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5630570" y="6465584"/>
            <a:ext cx="4307045" cy="341619"/>
          </a:xfrm>
          <a:prstGeom prst="rect">
            <a:avLst/>
          </a:prstGeom>
        </p:spPr>
        <p:txBody>
          <a:bodyPr vert="horz" lIns="91433" tIns="45716" rIns="91433" bIns="45716" rtlCol="0" anchor="b"/>
          <a:lstStyle>
            <a:lvl1pPr algn="r">
              <a:defRPr sz="1200"/>
            </a:lvl1pPr>
          </a:lstStyle>
          <a:p>
            <a:fld id="{B66F3448-3337-A740-B29C-9F6778ED4FC7}" type="slidenum">
              <a:rPr kumimoji="1" lang="ja-JP" altLang="en-US" smtClean="0"/>
              <a:pPr/>
              <a:t>‹#›</a:t>
            </a:fld>
            <a:endParaRPr kumimoji="1" lang="ja-JP" altLang="en-US" dirty="0"/>
          </a:p>
        </p:txBody>
      </p:sp>
    </p:spTree>
    <p:extLst>
      <p:ext uri="{BB962C8B-B14F-4D97-AF65-F5344CB8AC3E}">
        <p14:creationId xmlns:p14="http://schemas.microsoft.com/office/powerpoint/2010/main" val="8330243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a:t>DENSO Spirit</a:t>
            </a:r>
            <a:endParaRPr kumimoji="1" lang="en-US" altLang="ja-JP" dirty="0"/>
          </a:p>
          <a:p>
            <a:r>
              <a:rPr kumimoji="1" lang="en-US" altLang="ja-JP" sz="1200" b="0" i="0" u="none" strike="noStrike" kern="1200" baseline="0" dirty="0">
                <a:solidFill>
                  <a:schemeClr val="tx1"/>
                </a:solidFill>
                <a:latin typeface="Times New Roman" pitchFamily="18" charset="0"/>
                <a:ea typeface="ＭＳ Ｐ明朝" pitchFamily="18" charset="-128"/>
                <a:cs typeface="+mn-cs"/>
              </a:rPr>
              <a:t>The DENSO Spirit is one of foresight, credibility, and collaboration.</a:t>
            </a:r>
          </a:p>
          <a:p>
            <a:r>
              <a:rPr kumimoji="1" lang="en-US" altLang="ja-JP" sz="1200" b="0" i="0" u="none" strike="noStrike" kern="1200" baseline="0" dirty="0">
                <a:solidFill>
                  <a:schemeClr val="tx1"/>
                </a:solidFill>
                <a:latin typeface="Times New Roman" pitchFamily="18" charset="0"/>
                <a:ea typeface="ＭＳ Ｐ明朝" pitchFamily="18" charset="-128"/>
                <a:cs typeface="+mn-cs"/>
              </a:rPr>
              <a:t>It also</a:t>
            </a:r>
            <a:r>
              <a:rPr kumimoji="1" lang="ja-JP" altLang="en-US" sz="1200" b="0" i="0" u="none" strike="noStrike" kern="1200" baseline="0" dirty="0">
                <a:solidFill>
                  <a:schemeClr val="tx1"/>
                </a:solidFill>
                <a:latin typeface="Times New Roman" pitchFamily="18" charset="0"/>
                <a:ea typeface="ＭＳ Ｐ明朝" pitchFamily="18" charset="-128"/>
                <a:cs typeface="+mn-cs"/>
              </a:rPr>
              <a:t> </a:t>
            </a:r>
            <a:r>
              <a:rPr kumimoji="1" lang="en-US" altLang="ja-JP" sz="1200" b="0" i="0" u="none" strike="noStrike" kern="1200" baseline="0" dirty="0">
                <a:solidFill>
                  <a:schemeClr val="tx1"/>
                </a:solidFill>
                <a:latin typeface="Times New Roman" pitchFamily="18" charset="0"/>
                <a:ea typeface="ＭＳ Ｐ明朝" pitchFamily="18" charset="-128"/>
                <a:cs typeface="+mn-cs"/>
              </a:rPr>
              <a:t>embodies the values and beliefs that DENSO has cultivated since its</a:t>
            </a:r>
          </a:p>
          <a:p>
            <a:r>
              <a:rPr kumimoji="1" lang="en-US" altLang="ja-JP" sz="1200" b="0" i="0" u="none" strike="noStrike" kern="1200" baseline="0" dirty="0">
                <a:solidFill>
                  <a:schemeClr val="tx1"/>
                </a:solidFill>
                <a:latin typeface="Times New Roman" pitchFamily="18" charset="0"/>
                <a:ea typeface="ＭＳ Ｐ明朝" pitchFamily="18" charset="-128"/>
                <a:cs typeface="+mn-cs"/>
              </a:rPr>
              <a:t>founding in 1949. The DENSO Spirit permeates the actions of all DENSO</a:t>
            </a:r>
            <a:r>
              <a:rPr kumimoji="1" lang="ja-JP" altLang="en-US" sz="1200" b="0" i="0" u="none" strike="noStrike" kern="1200" baseline="0" dirty="0">
                <a:solidFill>
                  <a:schemeClr val="tx1"/>
                </a:solidFill>
                <a:latin typeface="Times New Roman" pitchFamily="18" charset="0"/>
                <a:ea typeface="ＭＳ Ｐ明朝" pitchFamily="18" charset="-128"/>
                <a:cs typeface="+mn-cs"/>
              </a:rPr>
              <a:t> </a:t>
            </a:r>
            <a:r>
              <a:rPr kumimoji="1" lang="en-US" altLang="ja-JP" sz="1200" b="0" i="0" u="none" strike="noStrike" kern="1200" baseline="0" dirty="0">
                <a:solidFill>
                  <a:schemeClr val="tx1"/>
                </a:solidFill>
                <a:latin typeface="Times New Roman" pitchFamily="18" charset="0"/>
                <a:ea typeface="ＭＳ Ｐ明朝" pitchFamily="18" charset="-128"/>
                <a:cs typeface="+mn-cs"/>
              </a:rPr>
              <a:t>employees around the world.</a:t>
            </a:r>
          </a:p>
          <a:p>
            <a:endParaRPr kumimoji="1" lang="en-US" altLang="ja-JP" sz="1200" b="0" i="0" u="none" strike="noStrike" kern="1200" baseline="0" dirty="0">
              <a:solidFill>
                <a:schemeClr val="tx1"/>
              </a:solidFill>
              <a:latin typeface="Times New Roman" pitchFamily="18" charset="0"/>
              <a:ea typeface="ＭＳ Ｐ明朝" pitchFamily="18" charset="-128"/>
              <a:cs typeface="+mn-cs"/>
            </a:endParaRPr>
          </a:p>
          <a:p>
            <a:r>
              <a:rPr kumimoji="1" lang="en-US" altLang="ja-JP" b="1" dirty="0"/>
              <a:t>Research and Development, Monozukuri, and Hitozukuri</a:t>
            </a:r>
            <a:endParaRPr kumimoji="1" lang="en-US" altLang="ja-JP" dirty="0"/>
          </a:p>
          <a:p>
            <a:r>
              <a:rPr kumimoji="1" lang="en-US" altLang="ja-JP" dirty="0"/>
              <a:t>DENSO’s three greatest strengths are its R&amp;D, </a:t>
            </a:r>
          </a:p>
          <a:p>
            <a:r>
              <a:rPr kumimoji="1" lang="en-US" altLang="ja-JP" dirty="0"/>
              <a:t>Monozukuri (the art of making things), and Hitozukuri (human resource development).</a:t>
            </a:r>
          </a:p>
          <a:p>
            <a:r>
              <a:rPr kumimoji="1" lang="en-US" altLang="ja-JP" dirty="0"/>
              <a:t>By having these strengths complement each other, </a:t>
            </a:r>
          </a:p>
          <a:p>
            <a:r>
              <a:rPr kumimoji="1" lang="en-US" altLang="ja-JP" dirty="0"/>
              <a:t>DENSO is able to push forward with its business activities and provide new value to society.</a:t>
            </a:r>
          </a:p>
          <a:p>
            <a:endParaRPr kumimoji="1" lang="en-US" altLang="ja-JP" dirty="0"/>
          </a:p>
          <a:p>
            <a:r>
              <a:rPr kumimoji="1" lang="en-US" altLang="ja-JP" b="1" dirty="0"/>
              <a:t>Expansive Business Domains</a:t>
            </a:r>
            <a:endParaRPr kumimoji="1" lang="en-US" altLang="ja-JP" dirty="0"/>
          </a:p>
          <a:p>
            <a:r>
              <a:rPr kumimoji="1" lang="en-US" altLang="ja-JP" dirty="0"/>
              <a:t>Since its founding, DENSO has promoted the development of advanced</a:t>
            </a:r>
          </a:p>
          <a:p>
            <a:r>
              <a:rPr kumimoji="1" lang="en-US" altLang="ja-JP" dirty="0"/>
              <a:t>technologies related to automobiles. At the same time, the Company has</a:t>
            </a:r>
          </a:p>
          <a:p>
            <a:r>
              <a:rPr kumimoji="1" lang="en-US" altLang="ja-JP" dirty="0"/>
              <a:t>expanded its business domains by applying these technologies in various fields.</a:t>
            </a:r>
          </a:p>
          <a:p>
            <a:endParaRPr kumimoji="1" lang="en-US" altLang="ja-JP" dirty="0"/>
          </a:p>
          <a:p>
            <a:r>
              <a:rPr kumimoji="1" lang="en-US" altLang="ja-JP" b="1" dirty="0"/>
              <a:t>Global Business Foundation</a:t>
            </a:r>
            <a:endParaRPr kumimoji="1" lang="en-US" altLang="ja-JP" dirty="0"/>
          </a:p>
          <a:p>
            <a:r>
              <a:rPr kumimoji="1" lang="en-US" altLang="ja-JP" dirty="0"/>
              <a:t>Aiming to be a company that can meet the needs of its various customers</a:t>
            </a:r>
          </a:p>
          <a:p>
            <a:r>
              <a:rPr kumimoji="1" lang="en-US" altLang="ja-JP" dirty="0"/>
              <a:t>around the world and earn their trust, DENSO has expanded its business with</a:t>
            </a:r>
          </a:p>
          <a:p>
            <a:r>
              <a:rPr kumimoji="1" lang="en-US" altLang="ja-JP" dirty="0" smtClean="0"/>
              <a:t>200 </a:t>
            </a:r>
            <a:r>
              <a:rPr kumimoji="1" lang="en-US" altLang="ja-JP" dirty="0"/>
              <a:t>consolidated subsidiaries in 35 countries and regions across the globe.</a:t>
            </a:r>
            <a:endParaRPr kumimoji="1" lang="ja-JP" altLang="en-US" dirty="0"/>
          </a:p>
        </p:txBody>
      </p:sp>
      <p:sp>
        <p:nvSpPr>
          <p:cNvPr id="4" name="スライド番号プレースホルダー 3"/>
          <p:cNvSpPr>
            <a:spLocks noGrp="1"/>
          </p:cNvSpPr>
          <p:nvPr>
            <p:ph type="sldNum" sz="quarter" idx="5"/>
          </p:nvPr>
        </p:nvSpPr>
        <p:spPr/>
        <p:txBody>
          <a:bodyPr/>
          <a:lstStyle/>
          <a:p>
            <a:fld id="{B66F3448-3337-A740-B29C-9F6778ED4FC7}" type="slidenum">
              <a:rPr kumimoji="1" lang="ja-JP" altLang="en-US" smtClean="0"/>
              <a:pPr/>
              <a:t>4</a:t>
            </a:fld>
            <a:endParaRPr kumimoji="1" lang="ja-JP" altLang="en-US" dirty="0"/>
          </a:p>
        </p:txBody>
      </p:sp>
    </p:spTree>
    <p:extLst>
      <p:ext uri="{BB962C8B-B14F-4D97-AF65-F5344CB8AC3E}">
        <p14:creationId xmlns:p14="http://schemas.microsoft.com/office/powerpoint/2010/main" val="2924496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ja-JP" sz="1000" b="1" dirty="0">
                <a:latin typeface="+mn-lt"/>
                <a:ea typeface="Meiryo UI"/>
              </a:rPr>
              <a:t>DENSO’s First-Class Factory IoT* That Leverages the Knowledge of </a:t>
            </a:r>
            <a:r>
              <a:rPr lang="en-US" altLang="ja-JP" sz="1000" b="1" dirty="0" smtClean="0">
                <a:latin typeface="+mn-lt"/>
                <a:ea typeface="Meiryo UI"/>
              </a:rPr>
              <a:t>People</a:t>
            </a:r>
            <a:endParaRPr lang="en-GB" altLang="ja-JP" sz="1000" dirty="0">
              <a:latin typeface="+mn-lt"/>
              <a:ea typeface="Meiryo U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smtClean="0">
                <a:solidFill>
                  <a:schemeClr val="tx1"/>
                </a:solidFill>
                <a:latin typeface="+mn-lt"/>
                <a:ea typeface="ＭＳ Ｐ明朝" pitchFamily="18" charset="-128"/>
                <a:cs typeface="+mn-cs"/>
              </a:rPr>
              <a:t>We take our abundance of data on people, products, and facilities and convert it into valuable information, such as information on signs of equipment flaws and in-formation that contributes to expert know-how.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smtClean="0">
                <a:solidFill>
                  <a:schemeClr val="tx1"/>
                </a:solidFill>
                <a:latin typeface="+mn-lt"/>
                <a:ea typeface="ＭＳ Ｐ明朝" pitchFamily="18" charset="-128"/>
                <a:cs typeface="+mn-cs"/>
              </a:rPr>
              <a:t>We offer such information to people that desire it at the times they need it and in a format that they prefer. By doing so,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smtClean="0">
                <a:solidFill>
                  <a:schemeClr val="tx1"/>
                </a:solidFill>
                <a:latin typeface="+mn-lt"/>
                <a:ea typeface="ＭＳ Ｐ明朝" pitchFamily="18" charset="-128"/>
                <a:cs typeface="+mn-cs"/>
              </a:rPr>
              <a:t>we are accelerating activities aimed at making improvements and contributing to the growth of people. We aim to form global linkages between our 130 plants in an effort to improve productivity by 30% on a Groupwide basis.</a:t>
            </a:r>
            <a:endParaRPr kumimoji="1" lang="en-US" altLang="ja-JP" sz="1200" kern="1200" dirty="0">
              <a:solidFill>
                <a:schemeClr val="tx1"/>
              </a:solidFill>
              <a:latin typeface="+mn-lt"/>
              <a:ea typeface="ＭＳ Ｐ明朝" pitchFamily="18"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latin typeface="+mn-lt"/>
                <a:ea typeface="ＭＳ Ｐ明朝" pitchFamily="18" charset="-128"/>
                <a:cs typeface="+mn-cs"/>
              </a:rPr>
              <a:t>*</a:t>
            </a:r>
            <a:r>
              <a:rPr lang="en-US" altLang="ja-JP" sz="1000" dirty="0">
                <a:latin typeface="+mn-lt"/>
                <a:ea typeface="Meiryo UI"/>
              </a:rPr>
              <a:t>Factory Internet of Things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ja-JP" sz="1000" dirty="0">
              <a:latin typeface="+mn-lt"/>
              <a:ea typeface="Meiryo UI"/>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1" lang="en-US" altLang="ja-JP" sz="1000" b="1" i="0" u="none" strike="noStrike" kern="1200" baseline="0" dirty="0">
                <a:solidFill>
                  <a:schemeClr val="tx1"/>
                </a:solidFill>
                <a:latin typeface="+mn-lt"/>
                <a:ea typeface="ＭＳ Ｐ明朝" pitchFamily="18" charset="-128"/>
                <a:cs typeface="+mn-cs"/>
              </a:rPr>
              <a:t>Quality Assurance That Helps Protect Precious Lives</a:t>
            </a:r>
            <a:endParaRPr kumimoji="1" lang="en-US" altLang="ja-JP" sz="1000" b="0" i="0" u="none" strike="noStrike" kern="1200" baseline="0" dirty="0">
              <a:solidFill>
                <a:schemeClr val="tx1"/>
              </a:solidFill>
              <a:latin typeface="+mn-lt"/>
              <a:ea typeface="ＭＳ Ｐ明朝" pitchFamily="18" charset="-128"/>
              <a:cs typeface="+mn-cs"/>
            </a:endParaRPr>
          </a:p>
          <a:p>
            <a:r>
              <a:rPr kumimoji="1" lang="en-US" altLang="ja-JP" sz="1000" b="0" i="0" u="none" strike="noStrike" kern="1200" baseline="0" dirty="0">
                <a:solidFill>
                  <a:schemeClr val="tx1"/>
                </a:solidFill>
                <a:latin typeface="+mn-lt"/>
                <a:ea typeface="ＭＳ Ｐ明朝" pitchFamily="18" charset="-128"/>
                <a:cs typeface="+mn-cs"/>
              </a:rPr>
              <a:t>Early in our history, DENSO established a proving ground and test chambers, which was very unique for an auto parts</a:t>
            </a:r>
          </a:p>
          <a:p>
            <a:r>
              <a:rPr kumimoji="1" lang="en-US" altLang="ja-JP" sz="1000" b="0" i="0" u="none" strike="noStrike" kern="1200" baseline="0" dirty="0">
                <a:solidFill>
                  <a:schemeClr val="tx1"/>
                </a:solidFill>
                <a:latin typeface="+mn-lt"/>
                <a:ea typeface="ＭＳ Ｐ明朝" pitchFamily="18" charset="-128"/>
                <a:cs typeface="+mn-cs"/>
              </a:rPr>
              <a:t>manufacturer. These state-of-the-art facilities, equal to those of auto manufacturers, are used to ensure the quality</a:t>
            </a:r>
          </a:p>
          <a:p>
            <a:r>
              <a:rPr kumimoji="1" lang="en-US" altLang="ja-JP" sz="1000" b="0" i="0" u="none" strike="noStrike" kern="1200" baseline="0" dirty="0">
                <a:solidFill>
                  <a:schemeClr val="tx1"/>
                </a:solidFill>
                <a:latin typeface="+mn-lt"/>
                <a:ea typeface="ＭＳ Ｐ明朝" pitchFamily="18" charset="-128"/>
                <a:cs typeface="+mn-cs"/>
              </a:rPr>
              <a:t>and durability of DENSO products and technologies.</a:t>
            </a:r>
            <a:endParaRPr kumimoji="1" lang="en-GB" altLang="ja-JP" dirty="0">
              <a:latin typeface="+mn-lt"/>
            </a:endParaRPr>
          </a:p>
        </p:txBody>
      </p:sp>
      <p:sp>
        <p:nvSpPr>
          <p:cNvPr id="4" name="スライド番号プレースホルダー 3"/>
          <p:cNvSpPr>
            <a:spLocks noGrp="1"/>
          </p:cNvSpPr>
          <p:nvPr>
            <p:ph type="sldNum" sz="quarter" idx="5"/>
          </p:nvPr>
        </p:nvSpPr>
        <p:spPr/>
        <p:txBody>
          <a:bodyPr/>
          <a:lstStyle/>
          <a:p>
            <a:fld id="{B66F3448-3337-A740-B29C-9F6778ED4FC7}" type="slidenum">
              <a:rPr kumimoji="1" lang="ja-JP" altLang="en-US" smtClean="0"/>
              <a:pPr/>
              <a:t>16</a:t>
            </a:fld>
            <a:endParaRPr kumimoji="1" lang="ja-JP" altLang="en-US" dirty="0"/>
          </a:p>
        </p:txBody>
      </p:sp>
    </p:spTree>
    <p:extLst>
      <p:ext uri="{BB962C8B-B14F-4D97-AF65-F5344CB8AC3E}">
        <p14:creationId xmlns:p14="http://schemas.microsoft.com/office/powerpoint/2010/main" val="676198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000" b="1" dirty="0">
                <a:latin typeface="+mn-lt"/>
              </a:rPr>
              <a:t>Hitozukuri</a:t>
            </a:r>
            <a:endParaRPr kumimoji="1" lang="en-GB" altLang="ja-JP" sz="1000" dirty="0">
              <a:latin typeface="+mn-lt"/>
            </a:endParaRPr>
          </a:p>
          <a:p>
            <a:r>
              <a:rPr kumimoji="1" lang="en-US" altLang="ja-JP" sz="1000" dirty="0">
                <a:latin typeface="+mn-lt"/>
              </a:rPr>
              <a:t>“The best products are made by the best people.”</a:t>
            </a:r>
          </a:p>
          <a:p>
            <a:r>
              <a:rPr kumimoji="1" lang="en-US" altLang="ja-JP" sz="1000" dirty="0">
                <a:latin typeface="+mn-lt"/>
              </a:rPr>
              <a:t>DENSO has positioned associates as its most important assets.</a:t>
            </a:r>
          </a:p>
          <a:p>
            <a:r>
              <a:rPr kumimoji="1" lang="en-US" altLang="ja-JP" sz="1000" dirty="0">
                <a:latin typeface="+mn-lt"/>
              </a:rPr>
              <a:t>That's why DENSO has focused on the training and skill</a:t>
            </a:r>
          </a:p>
          <a:p>
            <a:r>
              <a:rPr kumimoji="1" lang="en-US" altLang="ja-JP" sz="1000" dirty="0">
                <a:latin typeface="+mn-lt"/>
              </a:rPr>
              <a:t>development of employees based on the idea that human resource development</a:t>
            </a:r>
          </a:p>
          <a:p>
            <a:r>
              <a:rPr kumimoji="1" lang="en-US" altLang="ja-JP" sz="1000" dirty="0">
                <a:latin typeface="+mn-lt"/>
              </a:rPr>
              <a:t>supports R&amp;D and Monozukuri.</a:t>
            </a:r>
          </a:p>
          <a:p>
            <a:endParaRPr kumimoji="1" lang="en-US" altLang="ja-JP" sz="1000" dirty="0">
              <a:latin typeface="+mn-lt"/>
            </a:endParaRPr>
          </a:p>
          <a:p>
            <a:r>
              <a:rPr kumimoji="1" lang="en-US" altLang="ja-JP" sz="1000" b="1" dirty="0">
                <a:latin typeface="+mn-lt"/>
              </a:rPr>
              <a:t>Introducing a Global Common Personnel Management System to </a:t>
            </a:r>
            <a:r>
              <a:rPr kumimoji="1" lang="en-US" altLang="ja-JP" sz="1000" b="1" dirty="0" smtClean="0">
                <a:latin typeface="+mn-lt"/>
              </a:rPr>
              <a:t>Promote </a:t>
            </a:r>
            <a:r>
              <a:rPr kumimoji="1" lang="en-US" altLang="ja-JP" sz="1000" b="1" dirty="0">
                <a:latin typeface="+mn-lt"/>
              </a:rPr>
              <a:t>the Active Role of a </a:t>
            </a:r>
            <a:r>
              <a:rPr kumimoji="1" lang="en-US" altLang="ja-JP" sz="1000" b="1" dirty="0" smtClean="0">
                <a:latin typeface="+mn-lt"/>
              </a:rPr>
              <a:t>Diverse </a:t>
            </a:r>
            <a:r>
              <a:rPr kumimoji="1" lang="en-US" altLang="ja-JP" sz="1000" b="1" dirty="0">
                <a:latin typeface="+mn-lt"/>
              </a:rPr>
              <a:t>Group of Employees</a:t>
            </a:r>
            <a:endParaRPr kumimoji="1" lang="en-US" altLang="ja-JP" sz="1000"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000" kern="1200" dirty="0">
                <a:solidFill>
                  <a:schemeClr val="tx1"/>
                </a:solidFill>
                <a:latin typeface="+mn-lt"/>
                <a:ea typeface="ＭＳ Ｐ明朝" pitchFamily="18" charset="-128"/>
                <a:cs typeface="+mn-cs"/>
              </a:rPr>
              <a:t>In January 2016, DENSO introduced a global common personnel management system targeting the nearly 2,300</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000" kern="1200" dirty="0">
                <a:solidFill>
                  <a:schemeClr val="tx1"/>
                </a:solidFill>
                <a:latin typeface="+mn-lt"/>
                <a:ea typeface="ＭＳ Ｐ明朝" pitchFamily="18" charset="-128"/>
                <a:cs typeface="+mn-cs"/>
              </a:rPr>
              <a:t>members of senior management at its headquarters and at each Group company.</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000" kern="1200" dirty="0">
                <a:solidFill>
                  <a:schemeClr val="tx1"/>
                </a:solidFill>
                <a:latin typeface="+mn-lt"/>
                <a:ea typeface="ＭＳ Ｐ明朝" pitchFamily="18" charset="-128"/>
                <a:cs typeface="+mn-cs"/>
              </a:rPr>
              <a:t>　</a:t>
            </a:r>
            <a:r>
              <a:rPr kumimoji="1" lang="en-US" altLang="ja-JP" sz="1000" kern="1200" dirty="0">
                <a:solidFill>
                  <a:schemeClr val="tx1"/>
                </a:solidFill>
                <a:latin typeface="+mn-lt"/>
                <a:ea typeface="ＭＳ Ｐ明朝" pitchFamily="18" charset="-128"/>
                <a:cs typeface="+mn-cs"/>
              </a:rPr>
              <a:t>This system incorporates a “Global Individual Grade” that focuses on the individual capabilities of senior management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000" kern="1200" dirty="0">
                <a:solidFill>
                  <a:schemeClr val="tx1"/>
                </a:solidFill>
                <a:latin typeface="+mn-lt"/>
                <a:ea typeface="ＭＳ Ｐ明朝" pitchFamily="18" charset="-128"/>
                <a:cs typeface="+mn-cs"/>
              </a:rPr>
              <a:t>members. By using a common grading tool to evaluate and promote its senior staff, DENSO allows its personnel around</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000" kern="1200" dirty="0">
                <a:solidFill>
                  <a:schemeClr val="tx1"/>
                </a:solidFill>
                <a:latin typeface="+mn-lt"/>
                <a:ea typeface="ＭＳ Ｐ明朝" pitchFamily="18" charset="-128"/>
                <a:cs typeface="+mn-cs"/>
              </a:rPr>
              <a:t>the world to develop their careers on a global scale. Through this system, DENSO aims to further develop its global</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000" kern="1200" dirty="0">
                <a:solidFill>
                  <a:schemeClr val="tx1"/>
                </a:solidFill>
                <a:latin typeface="+mn-lt"/>
                <a:ea typeface="ＭＳ Ｐ明朝" pitchFamily="18" charset="-128"/>
                <a:cs typeface="+mn-cs"/>
              </a:rPr>
              <a:t>business by recruiting employees with a diverse range of ideas and abilities.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000" kern="1200" dirty="0">
              <a:solidFill>
                <a:schemeClr val="tx1"/>
              </a:solidFill>
              <a:latin typeface="+mn-lt"/>
              <a:ea typeface="ＭＳ Ｐ明朝" pitchFamily="18"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000" b="1" dirty="0">
                <a:latin typeface="+mn-lt"/>
              </a:rPr>
              <a:t>Developing Young Employees Who Will Play Nurturing Young Technicians Global Roles</a:t>
            </a:r>
            <a:endParaRPr kumimoji="1" lang="en-US" altLang="ja-JP" sz="1000"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000" kern="1200" dirty="0">
                <a:solidFill>
                  <a:schemeClr val="tx1"/>
                </a:solidFill>
                <a:latin typeface="+mn-lt"/>
                <a:ea typeface="ＭＳ Ｐ明朝" pitchFamily="18" charset="-128"/>
                <a:cs typeface="+mn-cs"/>
              </a:rPr>
              <a:t>DENSO implements an overseas training program with the purpose of having employees in their 20s to early 30s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000" kern="1200" dirty="0">
                <a:solidFill>
                  <a:schemeClr val="tx1"/>
                </a:solidFill>
                <a:latin typeface="+mn-lt"/>
                <a:ea typeface="ＭＳ Ｐ明朝" pitchFamily="18" charset="-128"/>
                <a:cs typeface="+mn-cs"/>
              </a:rPr>
              <a:t>experience different value systems, cultures, and business practices and acquire the necessary experience and</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000" kern="1200" dirty="0">
                <a:solidFill>
                  <a:schemeClr val="tx1"/>
                </a:solidFill>
                <a:latin typeface="+mn-lt"/>
                <a:ea typeface="ＭＳ Ｐ明朝" pitchFamily="18" charset="-128"/>
                <a:cs typeface="+mn-cs"/>
              </a:rPr>
              <a:t>knowledge to be active on a global scale. Every year, nearly 100 employees enter this program and are sent to an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000" kern="1200" dirty="0">
                <a:solidFill>
                  <a:schemeClr val="tx1"/>
                </a:solidFill>
                <a:latin typeface="+mn-lt"/>
                <a:ea typeface="ＭＳ Ｐ明朝" pitchFamily="18" charset="-128"/>
                <a:cs typeface="+mn-cs"/>
              </a:rPr>
              <a:t>overseas location to work for a maximum of two years.</a:t>
            </a:r>
            <a:r>
              <a:rPr kumimoji="1" lang="ja-JP" altLang="en-US" sz="1000" kern="1200" dirty="0">
                <a:solidFill>
                  <a:schemeClr val="tx1"/>
                </a:solidFill>
                <a:latin typeface="+mn-lt"/>
                <a:ea typeface="ＭＳ Ｐ明朝" pitchFamily="18" charset="-128"/>
                <a:cs typeface="+mn-cs"/>
              </a:rPr>
              <a:t>　</a:t>
            </a:r>
            <a:r>
              <a:rPr kumimoji="1" lang="en-US" altLang="ja-JP" sz="1000" kern="1200" dirty="0">
                <a:solidFill>
                  <a:schemeClr val="tx1"/>
                </a:solidFill>
                <a:latin typeface="+mn-lt"/>
                <a:ea typeface="ＭＳ Ｐ明朝" pitchFamily="18" charset="-128"/>
                <a:cs typeface="+mn-cs"/>
              </a:rPr>
              <a:t>Additionally, we are actively increasing the number of</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000" kern="1200" dirty="0">
                <a:solidFill>
                  <a:schemeClr val="tx1"/>
                </a:solidFill>
                <a:latin typeface="+mn-lt"/>
                <a:ea typeface="ＭＳ Ｐ明朝" pitchFamily="18" charset="-128"/>
                <a:cs typeface="+mn-cs"/>
              </a:rPr>
              <a:t>opportunities for overseas employees to work at our headquarters in Japan. In doing so, we are encouraging our</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000" kern="1200" dirty="0">
                <a:solidFill>
                  <a:schemeClr val="tx1"/>
                </a:solidFill>
                <a:latin typeface="+mn-lt"/>
                <a:ea typeface="ＭＳ Ｐ明朝" pitchFamily="18" charset="-128"/>
                <a:cs typeface="+mn-cs"/>
              </a:rPr>
              <a:t>young employees to develop themselves from a global perspective.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ja-JP" sz="800" dirty="0">
              <a:latin typeface="+mn-lt"/>
              <a:ea typeface="Meiryo U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ja-JP" sz="800" b="1" dirty="0">
                <a:latin typeface="+mn-lt"/>
                <a:ea typeface="Meiryo UI"/>
              </a:rPr>
              <a:t>Nurturing Young Technicians</a:t>
            </a:r>
            <a:endParaRPr kumimoji="1" lang="en-US" altLang="ja-JP" sz="1000" kern="1200" dirty="0">
              <a:solidFill>
                <a:schemeClr val="tx1"/>
              </a:solidFill>
              <a:latin typeface="+mn-lt"/>
              <a:ea typeface="ＭＳ Ｐ明朝" pitchFamily="18"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000" kern="1200" dirty="0">
                <a:solidFill>
                  <a:schemeClr val="tx1"/>
                </a:solidFill>
                <a:latin typeface="+mn-lt"/>
                <a:ea typeface="ＭＳ Ｐ明朝" pitchFamily="18" charset="-128"/>
                <a:cs typeface="+mn-cs"/>
              </a:rPr>
              <a:t>Believing that the development of advanced engineers and technicians who enable innovative product development and</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000" kern="1200" dirty="0">
                <a:solidFill>
                  <a:schemeClr val="tx1"/>
                </a:solidFill>
                <a:latin typeface="+mn-lt"/>
                <a:ea typeface="ＭＳ Ｐ明朝" pitchFamily="18" charset="-128"/>
                <a:cs typeface="+mn-cs"/>
              </a:rPr>
              <a:t>production is the key to corporate growth, DENSO operates the DENSO Industrial School (offering industrial high school</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000" kern="1200" dirty="0">
                <a:solidFill>
                  <a:schemeClr val="tx1"/>
                </a:solidFill>
                <a:latin typeface="+mn-lt"/>
                <a:ea typeface="ＭＳ Ｐ明朝" pitchFamily="18" charset="-128"/>
                <a:cs typeface="+mn-cs"/>
              </a:rPr>
              <a:t>and specialized vocational high school courses), which carries on the tradition of the technical training schools established</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000" kern="1200" dirty="0">
                <a:solidFill>
                  <a:schemeClr val="tx1"/>
                </a:solidFill>
                <a:latin typeface="+mn-lt"/>
                <a:ea typeface="ＭＳ Ｐ明朝" pitchFamily="18" charset="-128"/>
                <a:cs typeface="+mn-cs"/>
              </a:rPr>
              <a:t>in 1954. In addition to domestic Group companies, this school supports the development of technicians from</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000" kern="1200" dirty="0">
                <a:solidFill>
                  <a:schemeClr val="tx1"/>
                </a:solidFill>
                <a:latin typeface="+mn-lt"/>
                <a:ea typeface="ＭＳ Ｐ明朝" pitchFamily="18" charset="-128"/>
                <a:cs typeface="+mn-cs"/>
              </a:rPr>
              <a:t>certain suppliers. Also, we are providing support to develop technicians at our overseas locations in such ways as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000" kern="1200" dirty="0">
                <a:solidFill>
                  <a:schemeClr val="tx1"/>
                </a:solidFill>
                <a:latin typeface="+mn-lt"/>
                <a:ea typeface="ＭＳ Ｐ明朝" pitchFamily="18" charset="-128"/>
                <a:cs typeface="+mn-cs"/>
              </a:rPr>
              <a:t>establishing training facilities, introducing educational tools, sending lecturers from Japan, and accepting overseas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000" kern="1200" dirty="0">
                <a:solidFill>
                  <a:schemeClr val="tx1"/>
                </a:solidFill>
                <a:latin typeface="+mn-lt"/>
                <a:ea typeface="ＭＳ Ｐ明朝" pitchFamily="18" charset="-128"/>
                <a:cs typeface="+mn-cs"/>
              </a:rPr>
              <a:t>employees as trainees at the DENSO Industrial School.</a:t>
            </a:r>
            <a:r>
              <a:rPr kumimoji="1" lang="ja-JP" altLang="en-US" sz="1000" kern="1200" dirty="0">
                <a:solidFill>
                  <a:schemeClr val="tx1"/>
                </a:solidFill>
                <a:latin typeface="+mn-lt"/>
                <a:ea typeface="ＭＳ Ｐ明朝" pitchFamily="18" charset="-128"/>
                <a:cs typeface="+mn-cs"/>
              </a:rPr>
              <a:t>　</a:t>
            </a:r>
            <a:r>
              <a:rPr kumimoji="1" lang="en-US" altLang="ja-JP" sz="1000" kern="1200" dirty="0">
                <a:solidFill>
                  <a:schemeClr val="tx1"/>
                </a:solidFill>
                <a:latin typeface="+mn-lt"/>
                <a:ea typeface="ＭＳ Ｐ明朝" pitchFamily="18" charset="-128"/>
                <a:cs typeface="+mn-cs"/>
              </a:rPr>
              <a:t>Many young technicians who have participated in our</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000" kern="1200" dirty="0">
                <a:solidFill>
                  <a:schemeClr val="tx1"/>
                </a:solidFill>
                <a:latin typeface="+mn-lt"/>
                <a:ea typeface="ＭＳ Ｐ明朝" pitchFamily="18" charset="-128"/>
                <a:cs typeface="+mn-cs"/>
              </a:rPr>
              <a:t>educational systems have gone on to become World Skills Competition medalists who compete at the world’s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000" kern="1200" dirty="0">
                <a:solidFill>
                  <a:schemeClr val="tx1"/>
                </a:solidFill>
                <a:latin typeface="+mn-lt"/>
                <a:ea typeface="ＭＳ Ｐ明朝" pitchFamily="18" charset="-128"/>
                <a:cs typeface="+mn-cs"/>
              </a:rPr>
              <a:t>highest level. At the 44th World Skills Competition, held in Abu Dhabi, United Arab Emirates, in October 2017, 17 of our</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000" kern="1200" dirty="0">
                <a:solidFill>
                  <a:schemeClr val="tx1"/>
                </a:solidFill>
                <a:latin typeface="+mn-lt"/>
                <a:ea typeface="ＭＳ Ｐ明朝" pitchFamily="18" charset="-128"/>
                <a:cs typeface="+mn-cs"/>
              </a:rPr>
              <a:t>technicians from Japan, Thailand, Indonesia, Vietnam, and Mexico competed in eight categories, winning gold and</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000" kern="1200" dirty="0">
                <a:solidFill>
                  <a:schemeClr val="tx1"/>
                </a:solidFill>
                <a:latin typeface="+mn-lt"/>
                <a:ea typeface="ＭＳ Ｐ明朝" pitchFamily="18" charset="-128"/>
                <a:cs typeface="+mn-cs"/>
              </a:rPr>
              <a:t>bronze medals.</a:t>
            </a:r>
            <a:endParaRPr kumimoji="1" lang="ja-JP" altLang="en-US" sz="1000" dirty="0">
              <a:latin typeface="+mn-lt"/>
            </a:endParaRPr>
          </a:p>
        </p:txBody>
      </p:sp>
      <p:sp>
        <p:nvSpPr>
          <p:cNvPr id="4" name="スライド番号プレースホルダー 3"/>
          <p:cNvSpPr>
            <a:spLocks noGrp="1"/>
          </p:cNvSpPr>
          <p:nvPr>
            <p:ph type="sldNum" sz="quarter" idx="5"/>
          </p:nvPr>
        </p:nvSpPr>
        <p:spPr/>
        <p:txBody>
          <a:bodyPr/>
          <a:lstStyle/>
          <a:p>
            <a:fld id="{B66F3448-3337-A740-B29C-9F6778ED4FC7}" type="slidenum">
              <a:rPr kumimoji="1" lang="ja-JP" altLang="en-US" smtClean="0"/>
              <a:pPr/>
              <a:t>17</a:t>
            </a:fld>
            <a:endParaRPr kumimoji="1" lang="ja-JP" altLang="en-US" dirty="0"/>
          </a:p>
        </p:txBody>
      </p:sp>
    </p:spTree>
    <p:extLst>
      <p:ext uri="{BB962C8B-B14F-4D97-AF65-F5344CB8AC3E}">
        <p14:creationId xmlns:p14="http://schemas.microsoft.com/office/powerpoint/2010/main" val="676198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smtClean="0">
                <a:latin typeface="+mn-lt"/>
              </a:rPr>
              <a:t>Thermal Systems</a:t>
            </a:r>
            <a:endParaRPr kumimoji="1" lang="ja-JP" altLang="en-US" dirty="0" smtClean="0">
              <a:latin typeface="+mn-lt"/>
            </a:endParaRPr>
          </a:p>
          <a:p>
            <a:r>
              <a:rPr kumimoji="1" lang="en-US" altLang="ja-JP" dirty="0" smtClean="0">
                <a:latin typeface="+mn-lt"/>
              </a:rPr>
              <a:t>Providing safe, comfortable systems that use the least amount of energy possible in consider action of the environment</a:t>
            </a:r>
          </a:p>
          <a:p>
            <a:endParaRPr kumimoji="1" lang="en-US" altLang="ja-JP" dirty="0" smtClean="0">
              <a:latin typeface="+mn-lt"/>
            </a:endParaRPr>
          </a:p>
          <a:p>
            <a:r>
              <a:rPr kumimoji="1" lang="en-US" altLang="ja-JP" dirty="0" smtClean="0">
                <a:latin typeface="+mn-lt"/>
              </a:rPr>
              <a:t>DENSO is using its extensive experience in thermal systems to adapt</a:t>
            </a:r>
          </a:p>
          <a:p>
            <a:r>
              <a:rPr kumimoji="1" lang="en-US" altLang="ja-JP" dirty="0" smtClean="0">
                <a:latin typeface="+mn-lt"/>
              </a:rPr>
              <a:t>to the changes in mobility. Our focus will continue to be on reducing fuel</a:t>
            </a:r>
          </a:p>
          <a:p>
            <a:r>
              <a:rPr kumimoji="1" lang="en-US" altLang="ja-JP" dirty="0" smtClean="0">
                <a:latin typeface="+mn-lt"/>
              </a:rPr>
              <a:t>consumption while offering comfortable thermal management systems and components.</a:t>
            </a:r>
          </a:p>
          <a:p>
            <a:endParaRPr kumimoji="1" lang="en-US" altLang="ja-JP" dirty="0" smtClean="0">
              <a:latin typeface="+mn-lt"/>
            </a:endParaRPr>
          </a:p>
          <a:p>
            <a:r>
              <a:rPr kumimoji="1" lang="en-US" altLang="ja-JP" b="1" dirty="0" smtClean="0">
                <a:latin typeface="+mn-lt"/>
              </a:rPr>
              <a:t>Business Activities</a:t>
            </a:r>
          </a:p>
          <a:p>
            <a:r>
              <a:rPr kumimoji="1" lang="ja-JP" altLang="en-US" dirty="0" smtClean="0">
                <a:latin typeface="+mn-lt"/>
              </a:rPr>
              <a:t>■ </a:t>
            </a:r>
            <a:r>
              <a:rPr kumimoji="1" lang="en-US" altLang="ja-JP" dirty="0" smtClean="0">
                <a:latin typeface="+mn-lt"/>
              </a:rPr>
              <a:t>Development and production of air-conditioning systems for cars and buses, and cooling systems such as radiators</a:t>
            </a:r>
          </a:p>
          <a:p>
            <a:endParaRPr kumimoji="1" lang="en-US" altLang="ja-JP" dirty="0" smtClean="0">
              <a:latin typeface="+mn-lt"/>
            </a:endParaRPr>
          </a:p>
          <a:p>
            <a:r>
              <a:rPr kumimoji="1" lang="en-US" altLang="ja-JP" b="1" dirty="0" smtClean="0">
                <a:latin typeface="+mn-lt"/>
              </a:rPr>
              <a:t>Features</a:t>
            </a:r>
          </a:p>
          <a:p>
            <a:pPr marL="180000" indent="-180000" defTabSz="457200" fontAlgn="auto">
              <a:spcBef>
                <a:spcPts val="300"/>
              </a:spcBef>
              <a:spcAft>
                <a:spcPts val="0"/>
              </a:spcAft>
              <a:buFont typeface="Wingdings" panose="05000000000000000000" pitchFamily="2" charset="2"/>
              <a:buChar char="n"/>
            </a:pPr>
            <a:r>
              <a:rPr lang="en-US" altLang="ja-JP" dirty="0" smtClean="0">
                <a:solidFill>
                  <a:prstClr val="black"/>
                </a:solidFill>
                <a:latin typeface="+mn-ea"/>
                <a:ea typeface="+mn-ea"/>
              </a:rPr>
              <a:t>Comprehensive capabilities for developing and producing car air-conditioning systems</a:t>
            </a:r>
          </a:p>
          <a:p>
            <a:pPr marL="180000" indent="-180000" defTabSz="457200" fontAlgn="auto">
              <a:spcBef>
                <a:spcPts val="300"/>
              </a:spcBef>
              <a:spcAft>
                <a:spcPts val="0"/>
              </a:spcAft>
              <a:buFont typeface="Wingdings" panose="05000000000000000000" pitchFamily="2" charset="2"/>
              <a:buChar char="n"/>
            </a:pPr>
            <a:r>
              <a:rPr lang="en-US" altLang="ja-JP" dirty="0" smtClean="0">
                <a:solidFill>
                  <a:prstClr val="black"/>
                </a:solidFill>
                <a:latin typeface="+mn-ea"/>
                <a:ea typeface="+mn-ea"/>
              </a:rPr>
              <a:t>Ability to develop systems such as the world’s first heat pump system for the electrification of cars and cooling systems for power control units (PCUs)</a:t>
            </a:r>
          </a:p>
          <a:p>
            <a:endParaRPr kumimoji="1" lang="en-US" altLang="ja-JP" dirty="0" smtClean="0">
              <a:latin typeface="+mn-lt"/>
            </a:endParaRPr>
          </a:p>
        </p:txBody>
      </p:sp>
      <p:sp>
        <p:nvSpPr>
          <p:cNvPr id="4" name="スライド番号プレースホルダー 3"/>
          <p:cNvSpPr>
            <a:spLocks noGrp="1"/>
          </p:cNvSpPr>
          <p:nvPr>
            <p:ph type="sldNum" sz="quarter" idx="5"/>
          </p:nvPr>
        </p:nvSpPr>
        <p:spPr/>
        <p:txBody>
          <a:bodyPr/>
          <a:lstStyle/>
          <a:p>
            <a:fld id="{B66F3448-3337-A740-B29C-9F6778ED4FC7}" type="slidenum">
              <a:rPr kumimoji="1" lang="ja-JP" altLang="en-US" smtClean="0"/>
              <a:pPr/>
              <a:t>18</a:t>
            </a:fld>
            <a:endParaRPr kumimoji="1" lang="ja-JP" altLang="en-US" dirty="0"/>
          </a:p>
        </p:txBody>
      </p:sp>
    </p:spTree>
    <p:extLst>
      <p:ext uri="{BB962C8B-B14F-4D97-AF65-F5344CB8AC3E}">
        <p14:creationId xmlns:p14="http://schemas.microsoft.com/office/powerpoint/2010/main" val="917993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a:latin typeface="+mn-lt"/>
              </a:rPr>
              <a:t>Powertrain Systems</a:t>
            </a:r>
            <a:endParaRPr kumimoji="1" lang="ja-JP" altLang="en-US" dirty="0">
              <a:latin typeface="+mn-lt"/>
            </a:endParaRPr>
          </a:p>
          <a:p>
            <a:r>
              <a:rPr kumimoji="1" lang="en-US" altLang="ja-JP" dirty="0">
                <a:latin typeface="+mn-lt"/>
              </a:rPr>
              <a:t>Providing solutions </a:t>
            </a:r>
            <a:r>
              <a:rPr kumimoji="1" lang="en-US" altLang="ja-JP" dirty="0" smtClean="0">
                <a:latin typeface="+mn-lt"/>
              </a:rPr>
              <a:t>that </a:t>
            </a:r>
            <a:r>
              <a:rPr kumimoji="1" lang="en-US" altLang="ja-JP" dirty="0">
                <a:latin typeface="+mn-lt"/>
              </a:rPr>
              <a:t>help overcome the </a:t>
            </a:r>
            <a:r>
              <a:rPr kumimoji="1" lang="en-US" altLang="ja-JP" dirty="0" smtClean="0">
                <a:latin typeface="+mn-lt"/>
              </a:rPr>
              <a:t>seemingly </a:t>
            </a:r>
            <a:r>
              <a:rPr kumimoji="1" lang="en-US" altLang="ja-JP" dirty="0">
                <a:latin typeface="+mn-lt"/>
              </a:rPr>
              <a:t>contradictive task of balancing the joy of driving with </a:t>
            </a:r>
            <a:r>
              <a:rPr kumimoji="1" lang="en-US" altLang="ja-JP" dirty="0" smtClean="0">
                <a:latin typeface="+mn-lt"/>
              </a:rPr>
              <a:t>superior </a:t>
            </a:r>
            <a:r>
              <a:rPr kumimoji="1" lang="en-US" altLang="ja-JP" dirty="0">
                <a:latin typeface="+mn-lt"/>
              </a:rPr>
              <a:t>environmental performance</a:t>
            </a:r>
          </a:p>
          <a:p>
            <a:endParaRPr kumimoji="1" lang="en-US" altLang="ja-JP" dirty="0">
              <a:latin typeface="+mn-lt"/>
            </a:endParaRPr>
          </a:p>
          <a:p>
            <a:r>
              <a:rPr kumimoji="1" lang="en-US" sz="1200" kern="1200" dirty="0" smtClean="0">
                <a:solidFill>
                  <a:schemeClr val="tx1"/>
                </a:solidFill>
                <a:effectLst/>
                <a:latin typeface="+mn-lt"/>
                <a:ea typeface="+mn-ea"/>
                <a:cs typeface="+mn-cs"/>
              </a:rPr>
              <a:t>To reduce the environmental burden of vehicles to the greatest extent possible, we will support the development of internal combustion engines through the pursuit of both environmental and driving performance.</a:t>
            </a:r>
          </a:p>
          <a:p>
            <a:r>
              <a:rPr kumimoji="1" lang="en-US" sz="1200" kern="1200" dirty="0" smtClean="0">
                <a:solidFill>
                  <a:schemeClr val="tx1"/>
                </a:solidFill>
                <a:effectLst/>
                <a:latin typeface="+mn-lt"/>
                <a:ea typeface="+mn-ea"/>
                <a:cs typeface="+mn-cs"/>
              </a:rPr>
              <a:t>While continuing to provide systems and components, we will strive to create and deliver new value in order to contribute to society as a whole.</a:t>
            </a:r>
          </a:p>
          <a:p>
            <a:endParaRPr kumimoji="1" lang="en-US" altLang="ja-JP" dirty="0">
              <a:latin typeface="+mn-lt"/>
            </a:endParaRPr>
          </a:p>
          <a:p>
            <a:r>
              <a:rPr kumimoji="1" lang="en-US" altLang="ja-JP" b="1" dirty="0">
                <a:latin typeface="+mn-lt"/>
              </a:rPr>
              <a:t>Business Activities</a:t>
            </a:r>
            <a:endParaRPr kumimoji="1" lang="en-US" altLang="ja-JP" dirty="0">
              <a:latin typeface="+mn-lt"/>
            </a:endParaRPr>
          </a:p>
          <a:p>
            <a:r>
              <a:rPr kumimoji="1" lang="en-US" altLang="ja-JP" dirty="0">
                <a:latin typeface="+mn-lt"/>
              </a:rPr>
              <a:t>■ Development and manufacture of gasoline and diesel engine management systems, which cover everything from combustion to intake and exhaust</a:t>
            </a:r>
          </a:p>
          <a:p>
            <a:r>
              <a:rPr kumimoji="1" lang="en-US" altLang="ja-JP" dirty="0">
                <a:latin typeface="+mn-lt"/>
              </a:rPr>
              <a:t>■ Development and manufacture of engine-related products, such as variable cam timing (VCT) systems and exhaust gas sensors; and products for drive systems, such as oil pressure control valves</a:t>
            </a:r>
          </a:p>
          <a:p>
            <a:endParaRPr kumimoji="1" lang="en-US" altLang="ja-JP" dirty="0">
              <a:latin typeface="+mn-lt"/>
            </a:endParaRPr>
          </a:p>
          <a:p>
            <a:pPr marL="0" indent="0">
              <a:buFont typeface="Arial" panose="020B0604020202020204" pitchFamily="34" charset="0"/>
              <a:buNone/>
            </a:pPr>
            <a:r>
              <a:rPr kumimoji="1" lang="en-US" altLang="ja-JP" b="1" dirty="0">
                <a:latin typeface="+mn-lt"/>
              </a:rPr>
              <a:t>Features</a:t>
            </a:r>
            <a:endParaRPr kumimoji="1" lang="en-US" altLang="ja-JP" dirty="0">
              <a:latin typeface="+mn-lt"/>
            </a:endParaRPr>
          </a:p>
          <a:p>
            <a:pPr marL="0" indent="0">
              <a:buFont typeface="Arial" panose="020B0604020202020204" pitchFamily="34" charset="0"/>
              <a:buNone/>
            </a:pPr>
            <a:r>
              <a:rPr kumimoji="1" lang="en-US" altLang="ja-JP" dirty="0">
                <a:latin typeface="+mn-lt"/>
              </a:rPr>
              <a:t>■ We maintain and comprehensively develop a wide variety of technologies and systems are active across a broad range of business domains related to powertrains, extending from gasoline and diesel vehicles to hybrid and electric vehicles. We are also able to manufacture products in these domains using highly advanced production techniques.</a:t>
            </a:r>
            <a:endParaRPr kumimoji="1" lang="ja-JP" altLang="en-US" dirty="0">
              <a:latin typeface="+mn-lt"/>
            </a:endParaRPr>
          </a:p>
        </p:txBody>
      </p:sp>
      <p:sp>
        <p:nvSpPr>
          <p:cNvPr id="4" name="スライド番号プレースホルダー 3"/>
          <p:cNvSpPr>
            <a:spLocks noGrp="1"/>
          </p:cNvSpPr>
          <p:nvPr>
            <p:ph type="sldNum" sz="quarter" idx="5"/>
          </p:nvPr>
        </p:nvSpPr>
        <p:spPr/>
        <p:txBody>
          <a:bodyPr/>
          <a:lstStyle/>
          <a:p>
            <a:fld id="{B66F3448-3337-A740-B29C-9F6778ED4FC7}" type="slidenum">
              <a:rPr kumimoji="1" lang="ja-JP" altLang="en-US" smtClean="0"/>
              <a:pPr/>
              <a:t>19</a:t>
            </a:fld>
            <a:endParaRPr kumimoji="1" lang="ja-JP" altLang="en-US" dirty="0"/>
          </a:p>
        </p:txBody>
      </p:sp>
    </p:spTree>
    <p:extLst>
      <p:ext uri="{BB962C8B-B14F-4D97-AF65-F5344CB8AC3E}">
        <p14:creationId xmlns:p14="http://schemas.microsoft.com/office/powerpoint/2010/main" val="438049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a:latin typeface="+mn-lt"/>
              </a:rPr>
              <a:t>Electrification Systems</a:t>
            </a:r>
            <a:endParaRPr kumimoji="1" lang="ja-JP" altLang="en-US" dirty="0">
              <a:latin typeface="+mn-lt"/>
            </a:endParaRPr>
          </a:p>
          <a:p>
            <a:r>
              <a:rPr kumimoji="1" lang="en-US" altLang="ja-JP" dirty="0">
                <a:latin typeface="+mn-lt"/>
              </a:rPr>
              <a:t>Supporting electrification in all </a:t>
            </a:r>
            <a:r>
              <a:rPr kumimoji="1" lang="en-US" altLang="ja-JP" dirty="0" smtClean="0">
                <a:latin typeface="+mn-lt"/>
              </a:rPr>
              <a:t>areas </a:t>
            </a:r>
            <a:r>
              <a:rPr kumimoji="1" lang="en-US" altLang="ja-JP" dirty="0">
                <a:latin typeface="+mn-lt"/>
              </a:rPr>
              <a:t>of mobility to </a:t>
            </a:r>
            <a:r>
              <a:rPr kumimoji="1" lang="en-US" altLang="ja-JP" dirty="0" smtClean="0">
                <a:latin typeface="+mn-lt"/>
              </a:rPr>
              <a:t>realize </a:t>
            </a:r>
            <a:r>
              <a:rPr kumimoji="1" lang="en-US" altLang="ja-JP" dirty="0">
                <a:latin typeface="+mn-lt"/>
              </a:rPr>
              <a:t>an </a:t>
            </a:r>
            <a:r>
              <a:rPr kumimoji="1" lang="en-US" altLang="ja-JP" dirty="0" smtClean="0">
                <a:latin typeface="+mn-lt"/>
              </a:rPr>
              <a:t>enriched environment </a:t>
            </a:r>
            <a:r>
              <a:rPr kumimoji="1" lang="en-US" altLang="ja-JP" dirty="0">
                <a:latin typeface="+mn-lt"/>
              </a:rPr>
              <a:t>and the </a:t>
            </a:r>
            <a:r>
              <a:rPr kumimoji="1" lang="en-US" altLang="ja-JP" dirty="0" smtClean="0">
                <a:latin typeface="+mn-lt"/>
              </a:rPr>
              <a:t>joy </a:t>
            </a:r>
            <a:r>
              <a:rPr kumimoji="1" lang="en-US" altLang="ja-JP" dirty="0">
                <a:latin typeface="+mn-lt"/>
              </a:rPr>
              <a:t>of driving</a:t>
            </a:r>
          </a:p>
          <a:p>
            <a:endParaRPr kumimoji="1" lang="en-US" altLang="ja-JP" dirty="0">
              <a:latin typeface="+mn-lt"/>
            </a:endParaRPr>
          </a:p>
          <a:p>
            <a:r>
              <a:rPr kumimoji="1" lang="en-US" altLang="ja-JP" dirty="0">
                <a:latin typeface="+mn-lt"/>
              </a:rPr>
              <a:t>We have been engaged in the development of electrification technologies for many years. Through</a:t>
            </a:r>
          </a:p>
          <a:p>
            <a:r>
              <a:rPr kumimoji="1" lang="en-US" altLang="ja-JP" dirty="0">
                <a:latin typeface="+mn-lt"/>
              </a:rPr>
              <a:t>these efforts, we have amassed a solid production track record around the world, enhancing the</a:t>
            </a:r>
          </a:p>
          <a:p>
            <a:r>
              <a:rPr kumimoji="1" lang="en-US" altLang="ja-JP" dirty="0">
                <a:latin typeface="+mn-lt"/>
              </a:rPr>
              <a:t>performance and reducing the size of key products that are essential for hybrid vehicles while also</a:t>
            </a:r>
          </a:p>
          <a:p>
            <a:r>
              <a:rPr kumimoji="1" lang="en-US" altLang="ja-JP" dirty="0">
                <a:latin typeface="+mn-lt"/>
              </a:rPr>
              <a:t>realizing reduced fuel consumption. Moving forward, we will leverage the wide range of business fields </a:t>
            </a:r>
            <a:r>
              <a:rPr kumimoji="1" lang="en-US" altLang="ja-JP" dirty="0" smtClean="0">
                <a:latin typeface="+mn-lt"/>
              </a:rPr>
              <a:t>in</a:t>
            </a:r>
            <a:r>
              <a:rPr kumimoji="1" lang="ja-JP" altLang="en-US" dirty="0" smtClean="0">
                <a:latin typeface="+mn-lt"/>
              </a:rPr>
              <a:t> </a:t>
            </a:r>
            <a:r>
              <a:rPr kumimoji="1" lang="en-US" altLang="ja-JP" dirty="0" smtClean="0">
                <a:latin typeface="+mn-lt"/>
              </a:rPr>
              <a:t>which </a:t>
            </a:r>
            <a:r>
              <a:rPr kumimoji="1" lang="en-US" altLang="ja-JP" dirty="0">
                <a:latin typeface="+mn-lt"/>
              </a:rPr>
              <a:t>we are involved to form links between various in-vehicle systems and products and </a:t>
            </a:r>
            <a:r>
              <a:rPr kumimoji="1" lang="en-US" altLang="ja-JP" dirty="0" smtClean="0">
                <a:latin typeface="+mn-lt"/>
              </a:rPr>
              <a:t>thoroughly</a:t>
            </a:r>
            <a:r>
              <a:rPr kumimoji="1" lang="ja-JP" altLang="en-US" dirty="0" smtClean="0">
                <a:latin typeface="+mn-lt"/>
              </a:rPr>
              <a:t> </a:t>
            </a:r>
            <a:r>
              <a:rPr kumimoji="1" lang="en-US" altLang="ja-JP" dirty="0" smtClean="0">
                <a:latin typeface="+mn-lt"/>
              </a:rPr>
              <a:t>manage </a:t>
            </a:r>
            <a:r>
              <a:rPr kumimoji="1" lang="en-US" altLang="ja-JP" dirty="0">
                <a:latin typeface="+mn-lt"/>
              </a:rPr>
              <a:t>energy efficiency. In these ways, we will further enhance fuel performance and contribute </a:t>
            </a:r>
            <a:r>
              <a:rPr kumimoji="1" lang="en-US" altLang="ja-JP" dirty="0" smtClean="0">
                <a:latin typeface="+mn-lt"/>
              </a:rPr>
              <a:t>to</a:t>
            </a:r>
            <a:r>
              <a:rPr kumimoji="1" lang="ja-JP" altLang="en-US" dirty="0" smtClean="0">
                <a:latin typeface="+mn-lt"/>
              </a:rPr>
              <a:t> </a:t>
            </a:r>
            <a:r>
              <a:rPr kumimoji="1" lang="en-US" altLang="ja-JP" dirty="0" smtClean="0">
                <a:latin typeface="+mn-lt"/>
              </a:rPr>
              <a:t>the </a:t>
            </a:r>
            <a:r>
              <a:rPr kumimoji="1" lang="en-US" altLang="ja-JP" dirty="0">
                <a:latin typeface="+mn-lt"/>
              </a:rPr>
              <a:t>conservation of energy.</a:t>
            </a:r>
          </a:p>
          <a:p>
            <a:endParaRPr kumimoji="1" lang="en-US" altLang="ja-JP" dirty="0">
              <a:latin typeface="+mn-lt"/>
            </a:endParaRPr>
          </a:p>
          <a:p>
            <a:r>
              <a:rPr kumimoji="1" lang="en-US" altLang="ja-JP" b="1" dirty="0">
                <a:latin typeface="+mn-lt"/>
              </a:rPr>
              <a:t>Business Activities</a:t>
            </a:r>
            <a:endParaRPr kumimoji="1" lang="en-US" altLang="ja-JP" dirty="0">
              <a:latin typeface="+mn-lt"/>
            </a:endParaRPr>
          </a:p>
          <a:p>
            <a:r>
              <a:rPr kumimoji="1" lang="en-US" altLang="ja-JP" dirty="0" smtClean="0">
                <a:latin typeface="+mn-lt"/>
              </a:rPr>
              <a:t>■Development and manufacture of hybrid and electric car drive systems, power supply and related products, and power supply and starting system parts such as alternators and starters</a:t>
            </a:r>
          </a:p>
          <a:p>
            <a:r>
              <a:rPr kumimoji="1" lang="en-US" altLang="ja-JP" dirty="0" smtClean="0">
                <a:latin typeface="+mn-lt"/>
              </a:rPr>
              <a:t>■Development and manufacture of electric power steering motors, control brake motors, and electric control units(ECUs)</a:t>
            </a:r>
          </a:p>
          <a:p>
            <a:r>
              <a:rPr kumimoji="1" lang="en-US" altLang="ja-JP" dirty="0" smtClean="0">
                <a:latin typeface="+mn-lt"/>
              </a:rPr>
              <a:t>■Development and manufacture of various kinds of small motor system products, such as windshield wiper systems, power window motors, engine control motors, and blower fans</a:t>
            </a:r>
            <a:endParaRPr kumimoji="1" lang="ja-JP" altLang="en-US" dirty="0" smtClean="0">
              <a:latin typeface="+mn-lt"/>
            </a:endParaRPr>
          </a:p>
          <a:p>
            <a:endParaRPr kumimoji="1" lang="en-US" altLang="ja-JP" dirty="0">
              <a:latin typeface="+mn-lt"/>
            </a:endParaRPr>
          </a:p>
          <a:p>
            <a:r>
              <a:rPr kumimoji="1" lang="en-US" altLang="ja-JP" b="1" dirty="0">
                <a:latin typeface="+mn-lt"/>
              </a:rPr>
              <a:t>Features</a:t>
            </a:r>
            <a:endParaRPr kumimoji="1" lang="en-US" altLang="ja-JP" dirty="0">
              <a:latin typeface="+mn-lt"/>
            </a:endParaRPr>
          </a:p>
          <a:p>
            <a:r>
              <a:rPr kumimoji="1" lang="en-US" altLang="ja-JP" sz="1200" b="0" i="0" u="none" strike="noStrike" kern="1200" baseline="0" dirty="0" smtClean="0">
                <a:solidFill>
                  <a:schemeClr val="tx1"/>
                </a:solidFill>
                <a:latin typeface="+mn-lt"/>
                <a:ea typeface="ＭＳ Ｐ明朝" pitchFamily="18" charset="-128"/>
                <a:cs typeface="+mn-cs"/>
              </a:rPr>
              <a:t>■Wide variety of technological know-how across a broad range of business domains that extend from internal combustion engine starting systems and power charging products to products powered by electricity such as hybrid cars, electric automobiles, and fuel-cell vehicles. Ability to draw on knowhow and extensive business domains to engage in comprehensive, system-based development.</a:t>
            </a:r>
            <a:endParaRPr kumimoji="1" lang="ja-JP" altLang="en-US" dirty="0">
              <a:latin typeface="+mn-lt"/>
            </a:endParaRPr>
          </a:p>
        </p:txBody>
      </p:sp>
      <p:sp>
        <p:nvSpPr>
          <p:cNvPr id="4" name="スライド番号プレースホルダー 3"/>
          <p:cNvSpPr>
            <a:spLocks noGrp="1"/>
          </p:cNvSpPr>
          <p:nvPr>
            <p:ph type="sldNum" sz="quarter" idx="5"/>
          </p:nvPr>
        </p:nvSpPr>
        <p:spPr/>
        <p:txBody>
          <a:bodyPr/>
          <a:lstStyle/>
          <a:p>
            <a:fld id="{B66F3448-3337-A740-B29C-9F6778ED4FC7}" type="slidenum">
              <a:rPr kumimoji="1" lang="ja-JP" altLang="en-US" smtClean="0"/>
              <a:pPr/>
              <a:t>20</a:t>
            </a:fld>
            <a:endParaRPr kumimoji="1" lang="ja-JP" altLang="en-US" dirty="0"/>
          </a:p>
        </p:txBody>
      </p:sp>
    </p:spTree>
    <p:extLst>
      <p:ext uri="{BB962C8B-B14F-4D97-AF65-F5344CB8AC3E}">
        <p14:creationId xmlns:p14="http://schemas.microsoft.com/office/powerpoint/2010/main" val="2495395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smtClean="0">
                <a:latin typeface="+mn-lt"/>
              </a:rPr>
              <a:t>Mobility Systems</a:t>
            </a:r>
          </a:p>
          <a:p>
            <a:endParaRPr kumimoji="1" lang="en-US" altLang="ja-JP" b="1" dirty="0" smtClean="0">
              <a:latin typeface="+mn-lt"/>
            </a:endParaRPr>
          </a:p>
          <a:p>
            <a:pPr defTabSz="457200" fontAlgn="auto">
              <a:lnSpc>
                <a:spcPct val="120000"/>
              </a:lnSpc>
              <a:spcBef>
                <a:spcPts val="0"/>
              </a:spcBef>
              <a:spcAft>
                <a:spcPts val="0"/>
              </a:spcAft>
            </a:pPr>
            <a:r>
              <a:rPr kumimoji="1" lang="en-US" altLang="ja-JP" sz="1200" kern="1200" dirty="0" smtClean="0">
                <a:solidFill>
                  <a:prstClr val="black"/>
                </a:solidFill>
                <a:latin typeface="+mn-ea"/>
                <a:ea typeface="ＭＳ Ｐ明朝" pitchFamily="18" charset="-128"/>
                <a:cs typeface="+mn-cs"/>
              </a:rPr>
              <a:t>Aiming to realize Quality of Mobility so that all people</a:t>
            </a:r>
            <a:r>
              <a:rPr kumimoji="1" lang="ja-JP" altLang="en-US" sz="1200" kern="1200" dirty="0" smtClean="0">
                <a:solidFill>
                  <a:prstClr val="black"/>
                </a:solidFill>
                <a:latin typeface="+mn-ea"/>
                <a:ea typeface="ＭＳ Ｐ明朝" pitchFamily="18" charset="-128"/>
                <a:cs typeface="+mn-cs"/>
              </a:rPr>
              <a:t> </a:t>
            </a:r>
            <a:r>
              <a:rPr kumimoji="1" lang="en-US" altLang="ja-JP" sz="1200" kern="1200" dirty="0" smtClean="0">
                <a:solidFill>
                  <a:prstClr val="black"/>
                </a:solidFill>
                <a:latin typeface="+mn-ea"/>
                <a:ea typeface="ＭＳ Ｐ明朝" pitchFamily="18" charset="-128"/>
                <a:cs typeface="+mn-cs"/>
              </a:rPr>
              <a:t>can enjoy mobility safely and comfortably</a:t>
            </a:r>
            <a:endParaRPr kumimoji="1" lang="ja-JP" altLang="en-US" sz="1200" kern="1200" dirty="0" smtClean="0">
              <a:solidFill>
                <a:prstClr val="black"/>
              </a:solidFill>
              <a:latin typeface="+mn-ea"/>
              <a:ea typeface="ＭＳ Ｐ明朝" pitchFamily="18" charset="-128"/>
              <a:cs typeface="+mn-cs"/>
            </a:endParaRPr>
          </a:p>
          <a:p>
            <a:endParaRPr kumimoji="1" lang="ja-JP" altLang="en-US" dirty="0" smtClean="0">
              <a:latin typeface="+mn-lt"/>
            </a:endParaRPr>
          </a:p>
          <a:p>
            <a:endParaRPr kumimoji="1" lang="en-US" altLang="ja-JP" dirty="0" smtClean="0">
              <a:latin typeface="+mn-lt"/>
            </a:endParaRPr>
          </a:p>
          <a:p>
            <a:pPr marL="0" indent="0">
              <a:buFont typeface="Arial" panose="020B0604020202020204" pitchFamily="34" charset="0"/>
              <a:buNone/>
            </a:pPr>
            <a:r>
              <a:rPr kumimoji="1" lang="en-US" altLang="ja-JP" dirty="0" smtClean="0">
                <a:latin typeface="+mn-lt"/>
              </a:rPr>
              <a:t>DENSO is helping to build a society that is friendly to the environment and that ensures Quality of Mobility by: offering integrated systems, including sensors, semiconductors, engine control units (ECUs), and platforms while taking the initiative in terms of vehicles and end users; by connecting vehicles, which are one means of mobility, with infrastructure; and by building optimally controlled mobility systems.</a:t>
            </a:r>
          </a:p>
          <a:p>
            <a:pPr marL="0" indent="0">
              <a:buFont typeface="Arial" panose="020B0604020202020204" pitchFamily="34" charset="0"/>
              <a:buNone/>
            </a:pPr>
            <a:endParaRPr kumimoji="1" lang="en-US" altLang="ja-JP" dirty="0" smtClean="0">
              <a:latin typeface="+mn-lt"/>
            </a:endParaRPr>
          </a:p>
          <a:p>
            <a:pPr marL="0" indent="0">
              <a:buFont typeface="Arial" panose="020B0604020202020204" pitchFamily="34" charset="0"/>
              <a:buNone/>
            </a:pPr>
            <a:r>
              <a:rPr kumimoji="1" lang="en-US" altLang="ja-JP" b="1" dirty="0" smtClean="0">
                <a:latin typeface="+mn-lt"/>
              </a:rPr>
              <a:t>Business Activities</a:t>
            </a:r>
            <a:endParaRPr kumimoji="1" lang="en-US" altLang="ja-JP" dirty="0" smtClean="0">
              <a:latin typeface="+mn-lt"/>
            </a:endParaRPr>
          </a:p>
          <a:p>
            <a:pPr marL="0" indent="0">
              <a:buFont typeface="Arial" panose="020B0604020202020204" pitchFamily="34" charset="0"/>
              <a:buNone/>
            </a:pPr>
            <a:r>
              <a:rPr kumimoji="1" lang="en-US" altLang="ja-JP" dirty="0" smtClean="0">
                <a:latin typeface="+mn-lt"/>
              </a:rPr>
              <a:t>■</a:t>
            </a:r>
            <a:r>
              <a:rPr kumimoji="1" lang="ja-JP" altLang="en-US" dirty="0" smtClean="0">
                <a:latin typeface="+mn-lt"/>
              </a:rPr>
              <a:t> </a:t>
            </a:r>
            <a:r>
              <a:rPr kumimoji="1" lang="en-US" altLang="ja-JP" dirty="0" smtClean="0">
                <a:latin typeface="+mn-lt"/>
              </a:rPr>
              <a:t>Development and provision of electronic systems, services, and platforms that support all aspects of mobility.</a:t>
            </a:r>
          </a:p>
          <a:p>
            <a:pPr marL="0" indent="0">
              <a:buFont typeface="Arial" panose="020B0604020202020204" pitchFamily="34" charset="0"/>
              <a:buNone/>
            </a:pPr>
            <a:r>
              <a:rPr kumimoji="1" lang="en-US" altLang="ja-JP" dirty="0" smtClean="0">
                <a:latin typeface="+mn-lt"/>
              </a:rPr>
              <a:t>■</a:t>
            </a:r>
            <a:r>
              <a:rPr kumimoji="1" lang="ja-JP" altLang="en-US" dirty="0" smtClean="0">
                <a:latin typeface="+mn-lt"/>
              </a:rPr>
              <a:t> </a:t>
            </a:r>
            <a:r>
              <a:rPr kumimoji="1" lang="en-US" altLang="ja-JP" dirty="0" smtClean="0">
                <a:latin typeface="+mn-lt"/>
              </a:rPr>
              <a:t>Development and manufacture of cockpit products, including HMI control units, meters, head-up displays (HUDs), </a:t>
            </a:r>
            <a:endParaRPr kumimoji="1" lang="ja-JP" altLang="en-US" dirty="0" smtClean="0">
              <a:latin typeface="+mn-lt"/>
            </a:endParaRPr>
          </a:p>
          <a:p>
            <a:pPr marL="0" indent="0">
              <a:buFont typeface="Arial" panose="020B0604020202020204" pitchFamily="34" charset="0"/>
              <a:buNone/>
            </a:pPr>
            <a:r>
              <a:rPr kumimoji="1" lang="ja-JP" altLang="en-US" dirty="0" smtClean="0">
                <a:latin typeface="+mn-lt"/>
              </a:rPr>
              <a:t>    </a:t>
            </a:r>
            <a:r>
              <a:rPr kumimoji="1" lang="en-US" altLang="ja-JP" dirty="0" smtClean="0">
                <a:latin typeface="+mn-lt"/>
              </a:rPr>
              <a:t>air conditioner panels, and driver status monitors(DSMs). </a:t>
            </a:r>
          </a:p>
          <a:p>
            <a:pPr marL="0" indent="0">
              <a:buFont typeface="Arial" panose="020B0604020202020204" pitchFamily="34" charset="0"/>
              <a:buNone/>
            </a:pPr>
            <a:r>
              <a:rPr kumimoji="1" lang="en-US" altLang="ja-JP" dirty="0" smtClean="0">
                <a:latin typeface="+mn-lt"/>
              </a:rPr>
              <a:t>■</a:t>
            </a:r>
            <a:r>
              <a:rPr kumimoji="1" lang="ja-JP" altLang="en-US" dirty="0" smtClean="0">
                <a:latin typeface="+mn-lt"/>
              </a:rPr>
              <a:t> </a:t>
            </a:r>
            <a:r>
              <a:rPr kumimoji="1" lang="en-US" altLang="ja-JP" dirty="0" smtClean="0">
                <a:latin typeface="+mn-lt"/>
              </a:rPr>
              <a:t>Development and manufacture of connected car products, including telematics control units (TCUs), ETC2.0 in-vehicle devices, </a:t>
            </a:r>
            <a:endParaRPr kumimoji="1" lang="ja-JP" altLang="en-US" dirty="0" smtClean="0">
              <a:latin typeface="+mn-lt"/>
            </a:endParaRPr>
          </a:p>
          <a:p>
            <a:pPr marL="0" indent="0">
              <a:buFont typeface="Arial" panose="020B0604020202020204" pitchFamily="34" charset="0"/>
              <a:buNone/>
            </a:pPr>
            <a:r>
              <a:rPr kumimoji="1" lang="ja-JP" altLang="en-US" dirty="0" smtClean="0">
                <a:latin typeface="+mn-lt"/>
              </a:rPr>
              <a:t>    </a:t>
            </a:r>
            <a:r>
              <a:rPr kumimoji="1" lang="en-US" altLang="ja-JP" dirty="0" smtClean="0">
                <a:latin typeface="+mn-lt"/>
              </a:rPr>
              <a:t>and road-to-vehicle and vehicle-to-vehicle communication devices.</a:t>
            </a:r>
          </a:p>
          <a:p>
            <a:pPr marL="0" indent="0">
              <a:buFont typeface="Arial" panose="020B0604020202020204" pitchFamily="34" charset="0"/>
              <a:buNone/>
            </a:pPr>
            <a:r>
              <a:rPr kumimoji="1" lang="en-US" altLang="ja-JP" dirty="0" smtClean="0">
                <a:latin typeface="+mn-lt"/>
              </a:rPr>
              <a:t>■</a:t>
            </a:r>
            <a:r>
              <a:rPr kumimoji="1" lang="ja-JP" altLang="en-US" dirty="0" smtClean="0">
                <a:latin typeface="+mn-lt"/>
              </a:rPr>
              <a:t> </a:t>
            </a:r>
            <a:r>
              <a:rPr kumimoji="1" lang="en-US" altLang="ja-JP" dirty="0" smtClean="0">
                <a:latin typeface="+mn-lt"/>
              </a:rPr>
              <a:t>Development and manufacture of autonomous driving (AD) and advanced driver assistance system (ADAS) products, </a:t>
            </a:r>
          </a:p>
          <a:p>
            <a:pPr marL="0" indent="0">
              <a:buFont typeface="Arial" panose="020B0604020202020204" pitchFamily="34" charset="0"/>
              <a:buNone/>
            </a:pPr>
            <a:r>
              <a:rPr kumimoji="1" lang="ja-JP" altLang="en-US" dirty="0" smtClean="0">
                <a:latin typeface="+mn-lt"/>
              </a:rPr>
              <a:t>    </a:t>
            </a:r>
            <a:r>
              <a:rPr kumimoji="1" lang="en-US" altLang="ja-JP" dirty="0" smtClean="0">
                <a:latin typeface="+mn-lt"/>
              </a:rPr>
              <a:t>including vision sensors, millimeter-wave radar sensors, sonar sensors, driver assistance ECUs, and airbag sensors and ECUs.</a:t>
            </a:r>
          </a:p>
          <a:p>
            <a:pPr marL="0" indent="0">
              <a:buFont typeface="Arial" panose="020B0604020202020204" pitchFamily="34" charset="0"/>
              <a:buNone/>
            </a:pPr>
            <a:r>
              <a:rPr kumimoji="1" lang="en-US" altLang="ja-JP" dirty="0" smtClean="0">
                <a:latin typeface="+mn-lt"/>
              </a:rPr>
              <a:t>■</a:t>
            </a:r>
            <a:r>
              <a:rPr kumimoji="1" lang="ja-JP" altLang="en-US" dirty="0" smtClean="0">
                <a:latin typeface="+mn-lt"/>
              </a:rPr>
              <a:t> </a:t>
            </a:r>
            <a:r>
              <a:rPr kumimoji="1" lang="en-US" altLang="ja-JP" dirty="0" smtClean="0">
                <a:latin typeface="+mn-lt"/>
              </a:rPr>
              <a:t>Development and manufacture of electronics products, including powertrain control ECUs and body control ECUs.</a:t>
            </a:r>
          </a:p>
          <a:p>
            <a:pPr marL="0" indent="0">
              <a:buFont typeface="Arial" panose="020B0604020202020204" pitchFamily="34" charset="0"/>
              <a:buNone/>
            </a:pPr>
            <a:r>
              <a:rPr kumimoji="1" lang="en-US" altLang="ja-JP" dirty="0" smtClean="0">
                <a:latin typeface="+mn-lt"/>
              </a:rPr>
              <a:t>■</a:t>
            </a:r>
            <a:r>
              <a:rPr kumimoji="1" lang="ja-JP" altLang="en-US" dirty="0" smtClean="0">
                <a:latin typeface="+mn-lt"/>
              </a:rPr>
              <a:t> </a:t>
            </a:r>
            <a:r>
              <a:rPr kumimoji="1" lang="en-US" altLang="ja-JP" dirty="0" smtClean="0">
                <a:latin typeface="+mn-lt"/>
              </a:rPr>
              <a:t>Planning and development of retrofit table products, including false acceleration control devices.</a:t>
            </a:r>
          </a:p>
          <a:p>
            <a:pPr marL="0" indent="0">
              <a:buFont typeface="Arial" panose="020B0604020202020204" pitchFamily="34" charset="0"/>
              <a:buNone/>
            </a:pPr>
            <a:endParaRPr kumimoji="1" lang="en-US" altLang="ja-JP" dirty="0" smtClean="0">
              <a:latin typeface="+mn-lt"/>
            </a:endParaRPr>
          </a:p>
          <a:p>
            <a:pPr marL="0" indent="0">
              <a:buFont typeface="Arial" panose="020B0604020202020204" pitchFamily="34" charset="0"/>
              <a:buNone/>
            </a:pPr>
            <a:endParaRPr kumimoji="1" lang="en-US" altLang="ja-JP" sz="1200" b="0" i="0" u="none" strike="noStrike" kern="1200" baseline="0" dirty="0" smtClean="0">
              <a:solidFill>
                <a:schemeClr val="tx1"/>
              </a:solidFill>
              <a:latin typeface="+mn-lt"/>
              <a:ea typeface="ＭＳ Ｐ明朝" pitchFamily="18" charset="-128"/>
              <a:cs typeface="+mn-cs"/>
            </a:endParaRPr>
          </a:p>
          <a:p>
            <a:pPr marL="0" indent="0">
              <a:buFont typeface="Arial" panose="020B0604020202020204" pitchFamily="34" charset="0"/>
              <a:buNone/>
            </a:pPr>
            <a:r>
              <a:rPr kumimoji="1" lang="en-US" altLang="ja-JP" sz="1200" b="1" i="0" u="none" strike="noStrike" kern="1200" baseline="0" dirty="0" smtClean="0">
                <a:solidFill>
                  <a:schemeClr val="tx1"/>
                </a:solidFill>
                <a:latin typeface="+mn-lt"/>
                <a:ea typeface="ＭＳ Ｐ明朝" pitchFamily="18" charset="-128"/>
                <a:cs typeface="+mn-cs"/>
              </a:rPr>
              <a:t>Features</a:t>
            </a:r>
            <a:endParaRPr kumimoji="1" lang="en-US" altLang="ja-JP" sz="1200" b="0" i="0" u="none" strike="noStrike" kern="1200" baseline="0" dirty="0" smtClean="0">
              <a:solidFill>
                <a:schemeClr val="tx1"/>
              </a:solidFill>
              <a:latin typeface="+mn-lt"/>
              <a:ea typeface="ＭＳ Ｐ明朝" pitchFamily="18" charset="-128"/>
              <a:cs typeface="+mn-cs"/>
            </a:endParaRPr>
          </a:p>
          <a:p>
            <a:r>
              <a:rPr kumimoji="1" lang="en-US" altLang="ja-JP" sz="1200" b="0" i="0" u="none" strike="noStrike" kern="1200" baseline="0" dirty="0" smtClean="0">
                <a:solidFill>
                  <a:schemeClr val="tx1"/>
                </a:solidFill>
                <a:latin typeface="+mn-lt"/>
                <a:ea typeface="ＭＳ Ｐ明朝" pitchFamily="18" charset="-128"/>
                <a:cs typeface="+mn-cs"/>
              </a:rPr>
              <a:t>■ We have a broad range of technologies that are essential for realizing advanced driver assistance systems (ADAS) and </a:t>
            </a:r>
          </a:p>
          <a:p>
            <a:r>
              <a:rPr kumimoji="1" lang="ja-JP" altLang="en-US" sz="1200" b="0" i="0" u="none" strike="noStrike" kern="1200" baseline="0" dirty="0" smtClean="0">
                <a:solidFill>
                  <a:schemeClr val="tx1"/>
                </a:solidFill>
                <a:latin typeface="+mn-lt"/>
                <a:ea typeface="ＭＳ Ｐ明朝" pitchFamily="18" charset="-128"/>
                <a:cs typeface="+mn-cs"/>
              </a:rPr>
              <a:t>    </a:t>
            </a:r>
            <a:r>
              <a:rPr kumimoji="1" lang="en-US" altLang="ja-JP" sz="1200" b="0" i="0" u="none" strike="noStrike" kern="1200" baseline="0" dirty="0" smtClean="0">
                <a:solidFill>
                  <a:schemeClr val="tx1"/>
                </a:solidFill>
                <a:latin typeface="+mn-lt"/>
                <a:ea typeface="ＭＳ Ｐ明朝" pitchFamily="18" charset="-128"/>
                <a:cs typeface="+mn-cs"/>
              </a:rPr>
              <a:t>autonomous driving (AD), including road environment recognition, human machine interface (HMI), connected cars, </a:t>
            </a:r>
          </a:p>
          <a:p>
            <a:r>
              <a:rPr kumimoji="1" lang="ja-JP" altLang="en-US" sz="1200" b="0" i="0" u="none" strike="noStrike" kern="1200" baseline="0" dirty="0" smtClean="0">
                <a:solidFill>
                  <a:schemeClr val="tx1"/>
                </a:solidFill>
                <a:latin typeface="+mn-lt"/>
                <a:ea typeface="ＭＳ Ｐ明朝" pitchFamily="18" charset="-128"/>
                <a:cs typeface="+mn-cs"/>
              </a:rPr>
              <a:t>    </a:t>
            </a:r>
            <a:r>
              <a:rPr kumimoji="1" lang="en-US" altLang="ja-JP" sz="1200" b="0" i="0" u="none" strike="noStrike" kern="1200" baseline="0" dirty="0" smtClean="0">
                <a:solidFill>
                  <a:schemeClr val="tx1"/>
                </a:solidFill>
                <a:latin typeface="+mn-lt"/>
                <a:ea typeface="ＭＳ Ｐ明朝" pitchFamily="18" charset="-128"/>
                <a:cs typeface="+mn-cs"/>
              </a:rPr>
              <a:t>and powertrain control. We are also able to undertake the development of products that draw on our comprehensive strengths in these areas.</a:t>
            </a:r>
          </a:p>
          <a:p>
            <a:r>
              <a:rPr kumimoji="1" lang="en-US" altLang="ja-JP" sz="1200" b="0" i="0" u="none" strike="noStrike" kern="1200" baseline="0" dirty="0" smtClean="0">
                <a:solidFill>
                  <a:schemeClr val="tx1"/>
                </a:solidFill>
                <a:latin typeface="+mn-lt"/>
                <a:ea typeface="ＭＳ Ｐ明朝" pitchFamily="18" charset="-128"/>
                <a:cs typeface="+mn-cs"/>
              </a:rPr>
              <a:t>■ By melding the unique value and performance of in-vehicle products with IT products, </a:t>
            </a:r>
          </a:p>
          <a:p>
            <a:r>
              <a:rPr kumimoji="1" lang="ja-JP" altLang="en-US" sz="1200" b="0" i="0" u="none" strike="noStrike" kern="1200" baseline="0" dirty="0" smtClean="0">
                <a:solidFill>
                  <a:schemeClr val="tx1"/>
                </a:solidFill>
                <a:latin typeface="+mn-lt"/>
                <a:ea typeface="ＭＳ Ｐ明朝" pitchFamily="18" charset="-128"/>
                <a:cs typeface="+mn-cs"/>
              </a:rPr>
              <a:t>    </a:t>
            </a:r>
            <a:r>
              <a:rPr kumimoji="1" lang="en-US" altLang="ja-JP" sz="1200" b="0" i="0" u="none" strike="noStrike" kern="1200" baseline="0" dirty="0" smtClean="0">
                <a:solidFill>
                  <a:schemeClr val="tx1"/>
                </a:solidFill>
                <a:latin typeface="+mn-lt"/>
                <a:ea typeface="ＭＳ Ｐ明朝" pitchFamily="18" charset="-128"/>
                <a:cs typeface="+mn-cs"/>
              </a:rPr>
              <a:t>we are able to build trust with our customers that encourages them to continue using our products with peace of mind. </a:t>
            </a:r>
          </a:p>
          <a:p>
            <a:r>
              <a:rPr kumimoji="1" lang="ja-JP" altLang="en-US" sz="1200" b="0" i="0" u="none" strike="noStrike" kern="1200" baseline="0" dirty="0" smtClean="0">
                <a:solidFill>
                  <a:schemeClr val="tx1"/>
                </a:solidFill>
                <a:latin typeface="+mn-lt"/>
                <a:ea typeface="ＭＳ Ｐ明朝" pitchFamily="18" charset="-128"/>
                <a:cs typeface="+mn-cs"/>
              </a:rPr>
              <a:t>    </a:t>
            </a:r>
            <a:r>
              <a:rPr kumimoji="1" lang="en-US" altLang="ja-JP" sz="1200" b="0" i="0" u="none" strike="noStrike" kern="1200" baseline="0" dirty="0" smtClean="0">
                <a:solidFill>
                  <a:schemeClr val="tx1"/>
                </a:solidFill>
                <a:latin typeface="+mn-lt"/>
                <a:ea typeface="ＭＳ Ｐ明朝" pitchFamily="18" charset="-128"/>
                <a:cs typeface="+mn-cs"/>
              </a:rPr>
              <a:t>We are also able to develop highly secure products and services that protect the safety of our customers.</a:t>
            </a:r>
          </a:p>
          <a:p>
            <a:endParaRPr kumimoji="1" lang="en-US" altLang="ja-JP" sz="1200" b="0" i="0" u="none" strike="noStrike" kern="1200" baseline="0" dirty="0" smtClean="0">
              <a:solidFill>
                <a:schemeClr val="tx1"/>
              </a:solidFill>
              <a:latin typeface="+mn-lt"/>
              <a:ea typeface="ＭＳ Ｐ明朝" pitchFamily="18" charset="-128"/>
              <a:cs typeface="+mn-cs"/>
            </a:endParaRPr>
          </a:p>
          <a:p>
            <a:r>
              <a:rPr kumimoji="1" lang="en-US" altLang="ja-JP" sz="1200" b="0" i="0" u="none" strike="noStrike" kern="1200" baseline="0" dirty="0" smtClean="0">
                <a:solidFill>
                  <a:schemeClr val="tx1"/>
                </a:solidFill>
                <a:latin typeface="+mn-lt"/>
                <a:ea typeface="ＭＳ Ｐ明朝" pitchFamily="18" charset="-128"/>
                <a:cs typeface="+mn-cs"/>
              </a:rPr>
              <a:t>HMI: Human Machine Interface		HUD: Head-Up Display		DSM: Driver Status Monitor</a:t>
            </a:r>
          </a:p>
          <a:p>
            <a:r>
              <a:rPr kumimoji="1" lang="en-US" altLang="ja-JP" sz="1200" b="0" i="0" u="none" strike="noStrike" kern="1200" baseline="0" dirty="0" smtClean="0">
                <a:solidFill>
                  <a:schemeClr val="tx1"/>
                </a:solidFill>
                <a:latin typeface="+mn-lt"/>
                <a:ea typeface="ＭＳ Ｐ明朝" pitchFamily="18" charset="-128"/>
                <a:cs typeface="+mn-cs"/>
              </a:rPr>
              <a:t>TCU: Telematics Control Unit		ETC: Electronic Toll Collection System	AD: Autonomous Driving</a:t>
            </a:r>
            <a:r>
              <a:rPr kumimoji="1" lang="ja-JP" altLang="en-US" sz="1200" b="0" i="0" u="none" strike="noStrike" kern="1200" baseline="0" dirty="0" smtClean="0">
                <a:solidFill>
                  <a:schemeClr val="tx1"/>
                </a:solidFill>
                <a:latin typeface="+mn-lt"/>
                <a:ea typeface="ＭＳ Ｐ明朝" pitchFamily="18" charset="-128"/>
                <a:cs typeface="+mn-cs"/>
              </a:rPr>
              <a:t>　　</a:t>
            </a:r>
          </a:p>
          <a:p>
            <a:r>
              <a:rPr kumimoji="1" lang="en-US" altLang="ja-JP" sz="1200" b="0" i="0" u="none" strike="noStrike" kern="1200" baseline="0" dirty="0" smtClean="0">
                <a:solidFill>
                  <a:schemeClr val="tx1"/>
                </a:solidFill>
                <a:latin typeface="+mn-lt"/>
                <a:ea typeface="ＭＳ Ｐ明朝" pitchFamily="18" charset="-128"/>
                <a:cs typeface="+mn-cs"/>
              </a:rPr>
              <a:t>ADAS: Advanced Driver Assistance System	ECU: Electronic Control Unit</a:t>
            </a:r>
          </a:p>
          <a:p>
            <a:endParaRPr kumimoji="1" lang="ja-JP" altLang="en-US" dirty="0">
              <a:latin typeface="+mn-lt"/>
            </a:endParaRPr>
          </a:p>
        </p:txBody>
      </p:sp>
      <p:sp>
        <p:nvSpPr>
          <p:cNvPr id="4" name="スライド番号プレースホルダー 3"/>
          <p:cNvSpPr>
            <a:spLocks noGrp="1"/>
          </p:cNvSpPr>
          <p:nvPr>
            <p:ph type="sldNum" sz="quarter" idx="5"/>
          </p:nvPr>
        </p:nvSpPr>
        <p:spPr/>
        <p:txBody>
          <a:bodyPr/>
          <a:lstStyle/>
          <a:p>
            <a:fld id="{B66F3448-3337-A740-B29C-9F6778ED4FC7}" type="slidenum">
              <a:rPr kumimoji="1" lang="ja-JP" altLang="en-US" smtClean="0"/>
              <a:pPr/>
              <a:t>21</a:t>
            </a:fld>
            <a:endParaRPr kumimoji="1" lang="ja-JP" altLang="en-US" dirty="0"/>
          </a:p>
        </p:txBody>
      </p:sp>
    </p:spTree>
    <p:extLst>
      <p:ext uri="{BB962C8B-B14F-4D97-AF65-F5344CB8AC3E}">
        <p14:creationId xmlns:p14="http://schemas.microsoft.com/office/powerpoint/2010/main" val="3300366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smtClean="0">
                <a:latin typeface="+mn-lt"/>
              </a:rPr>
              <a:t>Sensor,</a:t>
            </a:r>
            <a:r>
              <a:rPr kumimoji="1" lang="en-US" altLang="ja-JP" b="1" baseline="0" dirty="0" smtClean="0">
                <a:latin typeface="+mn-lt"/>
              </a:rPr>
              <a:t> </a:t>
            </a:r>
            <a:r>
              <a:rPr kumimoji="1" lang="en-US" altLang="ja-JP" b="1" dirty="0" smtClean="0">
                <a:latin typeface="+mn-lt"/>
              </a:rPr>
              <a:t>Semiconductor</a:t>
            </a:r>
          </a:p>
          <a:p>
            <a:endParaRPr kumimoji="1" lang="en-US" altLang="ja-JP" b="1" dirty="0" smtClean="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smtClean="0">
                <a:solidFill>
                  <a:prstClr val="black"/>
                </a:solidFill>
                <a:latin typeface="+mn-ea"/>
                <a:ea typeface="ＭＳ Ｐ明朝" pitchFamily="18" charset="-128"/>
                <a:cs typeface="+mn-cs"/>
              </a:rPr>
              <a:t>Pioneering the industry through semiconductor and sensing technologies to realize an eco-friendly, comfortable, and safe mobility and society</a:t>
            </a:r>
            <a:endParaRPr kumimoji="1" lang="en-US" altLang="ja-JP" b="1" dirty="0" smtClean="0">
              <a:latin typeface="+mn-lt"/>
            </a:endParaRPr>
          </a:p>
          <a:p>
            <a:endParaRPr kumimoji="1" lang="en-US" altLang="ja-JP" dirty="0" smtClean="0">
              <a:latin typeface="+mn-lt"/>
            </a:endParaRPr>
          </a:p>
          <a:p>
            <a:r>
              <a:rPr kumimoji="1" lang="en-US" altLang="ja-JP" dirty="0" smtClean="0">
                <a:latin typeface="+mn-lt"/>
              </a:rPr>
              <a:t>DENSO will consolidate and greatly enhance its cross-organizational technological development of semiconductors (brain) and sensors (eyes) in order to support innovation in automobiles. Moreover, through the development of electronic elemental technologies that offer value optimized for the new mobile society, we will reduce the environmental burden and help build a society in which people can move safely and with peace of mind.</a:t>
            </a:r>
            <a:endParaRPr kumimoji="1" lang="ja-JP" altLang="en-US" dirty="0" smtClean="0">
              <a:latin typeface="+mn-lt"/>
            </a:endParaRPr>
          </a:p>
          <a:p>
            <a:endParaRPr kumimoji="1" lang="ja-JP" altLang="en-US" sz="1200" b="1" i="0" u="none" strike="noStrike" kern="1200" baseline="0" dirty="0" smtClean="0">
              <a:solidFill>
                <a:schemeClr val="tx1"/>
              </a:solidFill>
              <a:latin typeface="+mn-lt"/>
              <a:ea typeface="ＭＳ Ｐ明朝" pitchFamily="18" charset="-128"/>
              <a:cs typeface="+mn-cs"/>
            </a:endParaRPr>
          </a:p>
          <a:p>
            <a:r>
              <a:rPr kumimoji="1" lang="en-US" altLang="ja-JP" sz="1200" b="1" i="0" u="none" strike="noStrike" kern="1200" baseline="0" dirty="0" smtClean="0">
                <a:solidFill>
                  <a:schemeClr val="tx1"/>
                </a:solidFill>
                <a:latin typeface="+mn-lt"/>
                <a:ea typeface="ＭＳ Ｐ明朝" pitchFamily="18" charset="-128"/>
                <a:cs typeface="+mn-cs"/>
              </a:rPr>
              <a:t>Business Activities</a:t>
            </a:r>
            <a:endParaRPr kumimoji="1" lang="en-US" altLang="ja-JP" sz="1200" b="0" i="0" u="none" strike="noStrike" kern="1200" baseline="0" dirty="0" smtClean="0">
              <a:solidFill>
                <a:schemeClr val="tx1"/>
              </a:solidFill>
              <a:latin typeface="+mn-lt"/>
              <a:ea typeface="ＭＳ Ｐ明朝" pitchFamily="18" charset="-128"/>
              <a:cs typeface="+mn-cs"/>
            </a:endParaRPr>
          </a:p>
          <a:p>
            <a:r>
              <a:rPr kumimoji="1" lang="en-US" altLang="ja-JP" dirty="0" smtClean="0">
                <a:latin typeface="+mn-lt"/>
              </a:rPr>
              <a:t>■</a:t>
            </a:r>
            <a:r>
              <a:rPr kumimoji="1" lang="ja-JP" altLang="en-US" dirty="0" smtClean="0">
                <a:latin typeface="+mn-lt"/>
              </a:rPr>
              <a:t> </a:t>
            </a:r>
            <a:r>
              <a:rPr kumimoji="1" lang="en-US" altLang="ja-JP" dirty="0" smtClean="0">
                <a:latin typeface="+mn-lt"/>
              </a:rPr>
              <a:t>Development and manufacture of microelectronic devices, including in-vehicle power semiconductors, semiconductor sensors, and integrated circuits (ICs).</a:t>
            </a:r>
          </a:p>
          <a:p>
            <a:endParaRPr kumimoji="1" lang="en-US" altLang="ja-JP" b="1" dirty="0" smtClean="0">
              <a:latin typeface="+mn-lt"/>
            </a:endParaRPr>
          </a:p>
          <a:p>
            <a:r>
              <a:rPr kumimoji="1" lang="en-US" altLang="ja-JP" b="1" dirty="0" smtClean="0">
                <a:latin typeface="+mn-lt"/>
              </a:rPr>
              <a:t>Features</a:t>
            </a:r>
            <a:endParaRPr kumimoji="1" lang="en-US" altLang="ja-JP" dirty="0" smtClean="0">
              <a:latin typeface="+mn-lt"/>
            </a:endParaRPr>
          </a:p>
          <a:p>
            <a:r>
              <a:rPr kumimoji="1" lang="en-US" altLang="ja-JP" sz="1200" b="0" i="0" u="none" strike="noStrike" kern="1200" baseline="0" dirty="0" smtClean="0">
                <a:solidFill>
                  <a:schemeClr val="tx1"/>
                </a:solidFill>
                <a:latin typeface="+mn-lt"/>
                <a:ea typeface="ＭＳ Ｐ明朝" pitchFamily="18" charset="-128"/>
                <a:cs typeface="+mn-cs"/>
              </a:rPr>
              <a:t>■Extensive product lineup from sensors to power modules and development capabilities in elemental technologies</a:t>
            </a:r>
          </a:p>
          <a:p>
            <a:r>
              <a:rPr kumimoji="1" lang="en-US" altLang="ja-JP" sz="1200" b="0" i="0" u="none" strike="noStrike" kern="1200" baseline="0" dirty="0" smtClean="0">
                <a:solidFill>
                  <a:schemeClr val="tx1"/>
                </a:solidFill>
                <a:latin typeface="+mn-lt"/>
                <a:ea typeface="ＭＳ Ｐ明朝" pitchFamily="18" charset="-128"/>
                <a:cs typeface="+mn-cs"/>
              </a:rPr>
              <a:t>■Advanced technological strengths capable of in-house semiconductor manufacturing</a:t>
            </a:r>
          </a:p>
          <a:p>
            <a:r>
              <a:rPr kumimoji="1" lang="en-US" altLang="ja-JP" sz="1200" b="0" i="0" u="none" strike="noStrike" kern="1200" baseline="0" dirty="0" smtClean="0">
                <a:solidFill>
                  <a:schemeClr val="tx1"/>
                </a:solidFill>
                <a:latin typeface="+mn-lt"/>
                <a:ea typeface="ＭＳ Ｐ明朝" pitchFamily="18" charset="-128"/>
                <a:cs typeface="+mn-cs"/>
              </a:rPr>
              <a:t>■Development capabilities in vertical integration of semiconductors* that satisfy needs for higher functionality and smaller sizes of system products</a:t>
            </a:r>
            <a:endParaRPr kumimoji="1" lang="ja-JP" altLang="en-US" sz="1200" b="0" i="0" u="none" strike="noStrike" kern="1200" baseline="0" smtClean="0">
              <a:solidFill>
                <a:schemeClr val="tx1"/>
              </a:solidFill>
              <a:latin typeface="+mn-lt"/>
              <a:ea typeface="ＭＳ Ｐ明朝" pitchFamily="18" charset="-128"/>
              <a:cs typeface="+mn-cs"/>
            </a:endParaRPr>
          </a:p>
          <a:p>
            <a:endParaRPr kumimoji="1" lang="en-US" altLang="ja-JP" sz="1200" b="0" i="0" u="none" strike="noStrike" kern="1200" baseline="0" dirty="0" smtClean="0">
              <a:solidFill>
                <a:schemeClr val="tx1"/>
              </a:solidFill>
              <a:latin typeface="+mn-lt"/>
              <a:ea typeface="ＭＳ Ｐ明朝" pitchFamily="18" charset="-128"/>
              <a:cs typeface="+mn-cs"/>
            </a:endParaRPr>
          </a:p>
          <a:p>
            <a:r>
              <a:rPr kumimoji="1" lang="en-US" altLang="ja-JP" sz="1200" b="0" i="0" u="none" strike="noStrike" kern="1200" baseline="0" dirty="0" smtClean="0">
                <a:solidFill>
                  <a:schemeClr val="tx1"/>
                </a:solidFill>
                <a:latin typeface="+mn-lt"/>
                <a:ea typeface="ＭＳ Ｐ明朝" pitchFamily="18" charset="-128"/>
                <a:cs typeface="+mn-cs"/>
              </a:rPr>
              <a:t>* DENSO proprietary integrated semiconductor development, from semiconductors to ECUs and actuators</a:t>
            </a:r>
            <a:endParaRPr kumimoji="1" lang="ja-JP" altLang="en-US" dirty="0">
              <a:latin typeface="+mn-lt"/>
            </a:endParaRPr>
          </a:p>
        </p:txBody>
      </p:sp>
      <p:sp>
        <p:nvSpPr>
          <p:cNvPr id="4" name="スライド番号プレースホルダー 3"/>
          <p:cNvSpPr>
            <a:spLocks noGrp="1"/>
          </p:cNvSpPr>
          <p:nvPr>
            <p:ph type="sldNum" sz="quarter" idx="5"/>
          </p:nvPr>
        </p:nvSpPr>
        <p:spPr/>
        <p:txBody>
          <a:bodyPr/>
          <a:lstStyle/>
          <a:p>
            <a:fld id="{B66F3448-3337-A740-B29C-9F6778ED4FC7}" type="slidenum">
              <a:rPr kumimoji="1" lang="ja-JP" altLang="en-US" smtClean="0"/>
              <a:pPr/>
              <a:t>22</a:t>
            </a:fld>
            <a:endParaRPr kumimoji="1" lang="ja-JP" altLang="en-US" dirty="0"/>
          </a:p>
        </p:txBody>
      </p:sp>
    </p:spTree>
    <p:extLst>
      <p:ext uri="{BB962C8B-B14F-4D97-AF65-F5344CB8AC3E}">
        <p14:creationId xmlns:p14="http://schemas.microsoft.com/office/powerpoint/2010/main" val="2588415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zh-TW" sz="1200" b="1" i="0" u="none" strike="noStrike" kern="1200" baseline="0" dirty="0" smtClean="0">
                <a:solidFill>
                  <a:schemeClr val="tx1"/>
                </a:solidFill>
                <a:latin typeface="+mn-lt"/>
                <a:ea typeface="ＭＳ Ｐ明朝" pitchFamily="18" charset="-128"/>
                <a:cs typeface="+mn-cs"/>
              </a:rPr>
              <a:t>Non-Automotive Businesses: Agriculture</a:t>
            </a:r>
            <a:endParaRPr kumimoji="1" lang="en-US" altLang="zh-TW" sz="1200" b="0" i="0" u="none" strike="noStrike" kern="1200" baseline="0" dirty="0" smtClean="0">
              <a:solidFill>
                <a:schemeClr val="tx1"/>
              </a:solidFill>
              <a:latin typeface="+mn-lt"/>
              <a:ea typeface="ＭＳ Ｐ明朝" pitchFamily="18" charset="-128"/>
              <a:cs typeface="+mn-cs"/>
            </a:endParaRPr>
          </a:p>
          <a:p>
            <a:r>
              <a:rPr kumimoji="1" lang="en-US" altLang="ja-JP" sz="1200" b="0" i="0" u="none" strike="noStrike" kern="1200" baseline="0" dirty="0" smtClean="0">
                <a:solidFill>
                  <a:schemeClr val="tx1"/>
                </a:solidFill>
                <a:latin typeface="+mn-lt"/>
                <a:ea typeface="ＭＳ Ｐ明朝" pitchFamily="18" charset="-128"/>
                <a:cs typeface="+mn-cs"/>
              </a:rPr>
              <a:t>Enhancing the productivity of the manufacturing industry and contributing to an improved quality of life with a commitment to our long-cultivated technologies</a:t>
            </a:r>
          </a:p>
          <a:p>
            <a:endParaRPr kumimoji="1" lang="en-US" altLang="ja-JP" dirty="0" smtClean="0">
              <a:latin typeface="+mn-lt"/>
            </a:endParaRPr>
          </a:p>
          <a:p>
            <a:r>
              <a:rPr kumimoji="1" lang="en-US" altLang="ja-JP" b="1" dirty="0" smtClean="0">
                <a:latin typeface="+mn-lt"/>
              </a:rPr>
              <a:t>Business Activities</a:t>
            </a:r>
          </a:p>
          <a:p>
            <a:r>
              <a:rPr kumimoji="1" lang="en-US" altLang="ja-JP" sz="1200" b="0" i="0" u="none" strike="noStrike" kern="1200" baseline="0" dirty="0" smtClean="0">
                <a:solidFill>
                  <a:schemeClr val="tx1"/>
                </a:solidFill>
                <a:latin typeface="+mn-lt"/>
                <a:ea typeface="ＭＳ Ｐ明朝" pitchFamily="18" charset="-128"/>
                <a:cs typeface="+mn-cs"/>
              </a:rPr>
              <a:t>■Development and manufacture of industrial equipment best</a:t>
            </a:r>
            <a:r>
              <a:rPr kumimoji="1" lang="ja-JP" altLang="en-US" sz="1200" b="0" i="0" u="none" strike="noStrike" kern="1200" baseline="0" dirty="0" smtClean="0">
                <a:solidFill>
                  <a:schemeClr val="tx1"/>
                </a:solidFill>
                <a:latin typeface="+mn-lt"/>
                <a:ea typeface="ＭＳ Ｐ明朝" pitchFamily="18" charset="-128"/>
                <a:cs typeface="+mn-cs"/>
              </a:rPr>
              <a:t> </a:t>
            </a:r>
            <a:r>
              <a:rPr kumimoji="1" lang="en-US" altLang="ja-JP" sz="1200" b="0" i="0" u="none" strike="noStrike" kern="1200" baseline="0" dirty="0" smtClean="0">
                <a:solidFill>
                  <a:schemeClr val="tx1"/>
                </a:solidFill>
                <a:latin typeface="+mn-lt"/>
                <a:ea typeface="ＭＳ Ｐ明朝" pitchFamily="18" charset="-128"/>
                <a:cs typeface="+mn-cs"/>
              </a:rPr>
              <a:t>exemplified by our automated equipment, modules, and industrial-use robots</a:t>
            </a:r>
          </a:p>
          <a:p>
            <a:r>
              <a:rPr kumimoji="1" lang="en-US" altLang="ja-JP" sz="1200" b="0" i="0" u="none" strike="noStrike" kern="1200" baseline="0" dirty="0" smtClean="0">
                <a:solidFill>
                  <a:schemeClr val="tx1"/>
                </a:solidFill>
                <a:latin typeface="+mn-lt"/>
                <a:ea typeface="ＭＳ Ｐ明朝" pitchFamily="18" charset="-128"/>
                <a:cs typeface="+mn-cs"/>
              </a:rPr>
              <a:t>■Development and manufacture of equipment for use by society, including handy terminals and QR and RFID payment and recognition solutions, and provision of services</a:t>
            </a:r>
            <a:endParaRPr kumimoji="1" lang="ja-JP" altLang="en-US" sz="1200" b="0" i="0" u="none" strike="noStrike" kern="1200" baseline="0" dirty="0" smtClean="0">
              <a:solidFill>
                <a:schemeClr val="tx1"/>
              </a:solidFill>
              <a:latin typeface="+mn-lt"/>
              <a:ea typeface="ＭＳ Ｐ明朝" pitchFamily="18" charset="-128"/>
              <a:cs typeface="+mn-cs"/>
            </a:endParaRPr>
          </a:p>
          <a:p>
            <a:endParaRPr kumimoji="1" lang="en-US" altLang="ja-JP" sz="1200" b="0" i="0" u="none" strike="noStrike" kern="1200" baseline="0" dirty="0" smtClean="0">
              <a:solidFill>
                <a:schemeClr val="tx1"/>
              </a:solidFill>
              <a:latin typeface="+mn-lt"/>
              <a:ea typeface="ＭＳ Ｐ明朝" pitchFamily="18" charset="-128"/>
              <a:cs typeface="+mn-cs"/>
            </a:endParaRPr>
          </a:p>
          <a:p>
            <a:r>
              <a:rPr kumimoji="1" lang="en-US" altLang="ja-JP" sz="1200" b="1" i="0" u="none" strike="noStrike" kern="1200" baseline="0" dirty="0" smtClean="0">
                <a:solidFill>
                  <a:schemeClr val="tx1"/>
                </a:solidFill>
                <a:latin typeface="+mn-lt"/>
                <a:ea typeface="ＭＳ Ｐ明朝" pitchFamily="18" charset="-128"/>
                <a:cs typeface="+mn-cs"/>
              </a:rPr>
              <a:t>Features</a:t>
            </a:r>
          </a:p>
          <a:p>
            <a:r>
              <a:rPr kumimoji="1" lang="en-US" altLang="ja-JP" sz="1200" b="0" i="0" u="none" strike="noStrike" kern="1200" baseline="0" dirty="0" smtClean="0">
                <a:solidFill>
                  <a:schemeClr val="tx1"/>
                </a:solidFill>
                <a:latin typeface="+mn-lt"/>
                <a:ea typeface="ＭＳ Ｐ明朝" pitchFamily="18" charset="-128"/>
                <a:cs typeface="+mn-cs"/>
              </a:rPr>
              <a:t>■Integration of technologies accumulated in the automotive field and unique technologies created in non-automotive fields.</a:t>
            </a:r>
            <a:endParaRPr kumimoji="1" lang="ja-JP" altLang="en-US" dirty="0">
              <a:latin typeface="+mn-lt"/>
            </a:endParaRPr>
          </a:p>
        </p:txBody>
      </p:sp>
      <p:sp>
        <p:nvSpPr>
          <p:cNvPr id="4" name="スライド番号プレースホルダー 3"/>
          <p:cNvSpPr>
            <a:spLocks noGrp="1"/>
          </p:cNvSpPr>
          <p:nvPr>
            <p:ph type="sldNum" sz="quarter" idx="5"/>
          </p:nvPr>
        </p:nvSpPr>
        <p:spPr/>
        <p:txBody>
          <a:bodyPr/>
          <a:lstStyle/>
          <a:p>
            <a:fld id="{B66F3448-3337-A740-B29C-9F6778ED4FC7}" type="slidenum">
              <a:rPr kumimoji="1" lang="ja-JP" altLang="en-US" smtClean="0"/>
              <a:pPr/>
              <a:t>23</a:t>
            </a:fld>
            <a:endParaRPr kumimoji="1" lang="ja-JP" altLang="en-US" dirty="0"/>
          </a:p>
        </p:txBody>
      </p:sp>
    </p:spTree>
    <p:extLst>
      <p:ext uri="{BB962C8B-B14F-4D97-AF65-F5344CB8AC3E}">
        <p14:creationId xmlns:p14="http://schemas.microsoft.com/office/powerpoint/2010/main" val="2765579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zh-TW" sz="1200" b="1" i="0" u="none" strike="noStrike" kern="1200" baseline="0" dirty="0">
                <a:solidFill>
                  <a:schemeClr val="tx1"/>
                </a:solidFill>
                <a:latin typeface="+mn-lt"/>
                <a:ea typeface="ＭＳ Ｐ明朝" pitchFamily="18" charset="-128"/>
                <a:cs typeface="+mn-cs"/>
              </a:rPr>
              <a:t>Non-Automotive Businesses: Agriculture</a:t>
            </a:r>
            <a:endParaRPr kumimoji="1" lang="en-US" altLang="zh-TW" sz="1200" b="0" i="0" u="none" strike="noStrike" kern="1200" baseline="0" dirty="0">
              <a:solidFill>
                <a:schemeClr val="tx1"/>
              </a:solidFill>
              <a:latin typeface="+mn-lt"/>
              <a:ea typeface="ＭＳ Ｐ明朝" pitchFamily="18" charset="-128"/>
              <a:cs typeface="+mn-cs"/>
            </a:endParaRPr>
          </a:p>
          <a:p>
            <a:r>
              <a:rPr kumimoji="1" lang="en-US" altLang="ja-JP" sz="1200" b="0" i="0" u="none" strike="noStrike" kern="1200" baseline="0" dirty="0">
                <a:solidFill>
                  <a:schemeClr val="tx1"/>
                </a:solidFill>
                <a:latin typeface="+mn-lt"/>
                <a:ea typeface="ＭＳ Ｐ明朝" pitchFamily="18" charset="-128"/>
                <a:cs typeface="+mn-cs"/>
              </a:rPr>
              <a:t>Combining technologies and ideas to contribute to an </a:t>
            </a:r>
            <a:r>
              <a:rPr kumimoji="1" lang="en-US" altLang="ja-JP" sz="1200" b="0" i="0" u="none" strike="noStrike" kern="1200" baseline="0" dirty="0" smtClean="0">
                <a:solidFill>
                  <a:schemeClr val="tx1"/>
                </a:solidFill>
                <a:latin typeface="+mn-lt"/>
                <a:ea typeface="ＭＳ Ｐ明朝" pitchFamily="18" charset="-128"/>
                <a:cs typeface="+mn-cs"/>
              </a:rPr>
              <a:t>enriched </a:t>
            </a:r>
            <a:r>
              <a:rPr kumimoji="1" lang="en-US" altLang="ja-JP" sz="1200" b="0" i="0" u="none" strike="noStrike" kern="1200" baseline="0" dirty="0">
                <a:solidFill>
                  <a:schemeClr val="tx1"/>
                </a:solidFill>
                <a:latin typeface="+mn-lt"/>
                <a:ea typeface="ＭＳ Ｐ明朝" pitchFamily="18" charset="-128"/>
                <a:cs typeface="+mn-cs"/>
              </a:rPr>
              <a:t>society where all </a:t>
            </a:r>
            <a:r>
              <a:rPr kumimoji="1" lang="en-US" altLang="ja-JP" sz="1200" b="0" i="0" u="none" strike="noStrike" kern="1200" baseline="0" dirty="0" smtClean="0">
                <a:solidFill>
                  <a:schemeClr val="tx1"/>
                </a:solidFill>
                <a:latin typeface="+mn-lt"/>
                <a:ea typeface="ＭＳ Ｐ明朝" pitchFamily="18" charset="-128"/>
                <a:cs typeface="+mn-cs"/>
              </a:rPr>
              <a:t>people </a:t>
            </a:r>
            <a:r>
              <a:rPr kumimoji="1" lang="en-US" altLang="ja-JP" sz="1200" b="0" i="0" u="none" strike="noStrike" kern="1200" baseline="0" dirty="0">
                <a:solidFill>
                  <a:schemeClr val="tx1"/>
                </a:solidFill>
                <a:latin typeface="+mn-lt"/>
                <a:ea typeface="ＭＳ Ｐ明朝" pitchFamily="18" charset="-128"/>
                <a:cs typeface="+mn-cs"/>
              </a:rPr>
              <a:t>can live safely and with </a:t>
            </a:r>
            <a:r>
              <a:rPr kumimoji="1" lang="en-US" altLang="ja-JP" sz="1200" b="0" i="0" u="none" strike="noStrike" kern="1200" baseline="0" dirty="0" smtClean="0">
                <a:solidFill>
                  <a:schemeClr val="tx1"/>
                </a:solidFill>
                <a:latin typeface="+mn-lt"/>
                <a:ea typeface="ＭＳ Ｐ明朝" pitchFamily="18" charset="-128"/>
                <a:cs typeface="+mn-cs"/>
              </a:rPr>
              <a:t>peace </a:t>
            </a:r>
            <a:r>
              <a:rPr kumimoji="1" lang="en-US" altLang="ja-JP" sz="1200" b="0" i="0" u="none" strike="noStrike" kern="1200" baseline="0" dirty="0">
                <a:solidFill>
                  <a:schemeClr val="tx1"/>
                </a:solidFill>
                <a:latin typeface="+mn-lt"/>
                <a:ea typeface="ＭＳ Ｐ明朝" pitchFamily="18" charset="-128"/>
                <a:cs typeface="+mn-cs"/>
              </a:rPr>
              <a:t>of mind</a:t>
            </a:r>
          </a:p>
          <a:p>
            <a:endParaRPr kumimoji="1" lang="en-US" altLang="ja-JP" sz="1200" b="0" i="0" u="none" strike="noStrike" kern="1200" baseline="0" dirty="0">
              <a:solidFill>
                <a:schemeClr val="tx1"/>
              </a:solidFill>
              <a:latin typeface="+mn-lt"/>
              <a:ea typeface="ＭＳ Ｐ明朝" pitchFamily="18" charset="-128"/>
              <a:cs typeface="+mn-cs"/>
            </a:endParaRPr>
          </a:p>
          <a:p>
            <a:r>
              <a:rPr kumimoji="1" lang="en-US" altLang="ja-JP" sz="1200" b="0" i="0" u="none" strike="noStrike" kern="1200" baseline="0" dirty="0">
                <a:solidFill>
                  <a:schemeClr val="tx1"/>
                </a:solidFill>
                <a:latin typeface="+mn-lt"/>
                <a:ea typeface="ＭＳ Ｐ明朝" pitchFamily="18" charset="-128"/>
                <a:cs typeface="+mn-cs"/>
              </a:rPr>
              <a:t>In addition to our accumulated technologies to control the environment</a:t>
            </a:r>
          </a:p>
          <a:p>
            <a:r>
              <a:rPr kumimoji="1" lang="en-US" altLang="ja-JP" sz="1200" b="0" i="0" u="none" strike="noStrike" kern="1200" baseline="0" dirty="0">
                <a:solidFill>
                  <a:schemeClr val="tx1"/>
                </a:solidFill>
                <a:latin typeface="+mn-lt"/>
                <a:ea typeface="ＭＳ Ｐ明朝" pitchFamily="18" charset="-128"/>
                <a:cs typeface="+mn-cs"/>
              </a:rPr>
              <a:t>in greenhouse cultivation, we will leverage the industrial technologies we have cultivated in the automotive field to</a:t>
            </a:r>
          </a:p>
          <a:p>
            <a:r>
              <a:rPr kumimoji="1" lang="en-US" altLang="ja-JP" sz="1200" b="0" i="0" u="none" strike="noStrike" kern="1200" baseline="0" dirty="0">
                <a:solidFill>
                  <a:schemeClr val="tx1"/>
                </a:solidFill>
                <a:latin typeface="+mn-lt"/>
                <a:ea typeface="ＭＳ Ｐ明朝" pitchFamily="18" charset="-128"/>
                <a:cs typeface="+mn-cs"/>
              </a:rPr>
              <a:t>accurately assess the food supply chain, enhance the efficiency of agricultural</a:t>
            </a:r>
          </a:p>
          <a:p>
            <a:r>
              <a:rPr kumimoji="1" lang="en-US" altLang="ja-JP" sz="1200" b="0" i="0" u="none" strike="noStrike" kern="1200" baseline="0" dirty="0">
                <a:solidFill>
                  <a:schemeClr val="tx1"/>
                </a:solidFill>
                <a:latin typeface="+mn-lt"/>
                <a:ea typeface="ＭＳ Ｐ明朝" pitchFamily="18" charset="-128"/>
                <a:cs typeface="+mn-cs"/>
              </a:rPr>
              <a:t>production, and realize a safe and stable supply of food</a:t>
            </a:r>
            <a:r>
              <a:rPr kumimoji="1" lang="en-US" altLang="ja-JP" sz="1200" b="0" i="0" u="none" strike="noStrike" kern="1200" baseline="0" dirty="0" smtClean="0">
                <a:solidFill>
                  <a:schemeClr val="tx1"/>
                </a:solidFill>
                <a:latin typeface="+mn-lt"/>
                <a:ea typeface="ＭＳ Ｐ明朝" pitchFamily="18" charset="-128"/>
                <a:cs typeface="+mn-cs"/>
              </a:rPr>
              <a:t>.</a:t>
            </a:r>
            <a:endParaRPr kumimoji="1" lang="ja-JP" altLang="en-US" sz="1200" b="0" i="0" u="none" strike="noStrike" kern="1200" baseline="0" dirty="0" smtClean="0">
              <a:solidFill>
                <a:schemeClr val="tx1"/>
              </a:solidFill>
              <a:latin typeface="+mn-lt"/>
              <a:ea typeface="ＭＳ Ｐ明朝" pitchFamily="18" charset="-128"/>
              <a:cs typeface="+mn-cs"/>
            </a:endParaRPr>
          </a:p>
          <a:p>
            <a:endParaRPr kumimoji="1" lang="ja-JP" altLang="en-US" sz="1200" b="0" i="0" u="none" strike="noStrike" kern="1200" baseline="0" dirty="0" smtClean="0">
              <a:solidFill>
                <a:schemeClr val="tx1"/>
              </a:solidFill>
              <a:latin typeface="+mn-lt"/>
              <a:ea typeface="ＭＳ Ｐ明朝" pitchFamily="18" charset="-128"/>
              <a:cs typeface="+mn-cs"/>
            </a:endParaRPr>
          </a:p>
          <a:p>
            <a:r>
              <a:rPr kumimoji="1" lang="en-US" altLang="ja-JP" b="1" dirty="0" smtClean="0">
                <a:latin typeface="+mn-lt"/>
              </a:rPr>
              <a:t>Business </a:t>
            </a:r>
            <a:r>
              <a:rPr kumimoji="1" lang="en-US" altLang="ja-JP" b="1" dirty="0">
                <a:latin typeface="+mn-lt"/>
              </a:rPr>
              <a:t>Activities</a:t>
            </a:r>
          </a:p>
          <a:p>
            <a:pPr marL="180000" indent="-180000" defTabSz="457200" fontAlgn="auto">
              <a:lnSpc>
                <a:spcPts val="1400"/>
              </a:lnSpc>
              <a:spcBef>
                <a:spcPts val="600"/>
              </a:spcBef>
              <a:spcAft>
                <a:spcPts val="0"/>
              </a:spcAft>
              <a:buFont typeface="Wingdings" panose="05000000000000000000" pitchFamily="2" charset="2"/>
              <a:buChar char="n"/>
            </a:pPr>
            <a:r>
              <a:rPr lang="en-US" altLang="ja-JP" sz="1200" dirty="0" smtClean="0">
                <a:solidFill>
                  <a:prstClr val="black"/>
                </a:solidFill>
                <a:latin typeface="+mn-ea"/>
              </a:rPr>
              <a:t>Provision of proposal-based solutions that closely address agricultural producers’ needs and issues</a:t>
            </a:r>
          </a:p>
          <a:p>
            <a:pPr marL="180000" indent="-180000" defTabSz="457200" fontAlgn="auto">
              <a:lnSpc>
                <a:spcPts val="1400"/>
              </a:lnSpc>
              <a:spcBef>
                <a:spcPts val="600"/>
              </a:spcBef>
              <a:spcAft>
                <a:spcPts val="0"/>
              </a:spcAft>
              <a:buFont typeface="Wingdings" panose="05000000000000000000" pitchFamily="2" charset="2"/>
              <a:buChar char="n"/>
            </a:pPr>
            <a:r>
              <a:rPr lang="en-US" altLang="ja-JP" sz="1200" dirty="0" smtClean="0">
                <a:solidFill>
                  <a:prstClr val="black"/>
                </a:solidFill>
                <a:latin typeface="+mn-ea"/>
              </a:rPr>
              <a:t>Development of cold chain products that meet a broad range of needs related to food delivery</a:t>
            </a:r>
            <a:endParaRPr lang="ja-JP" altLang="en-US" sz="1200" dirty="0" smtClean="0">
              <a:solidFill>
                <a:prstClr val="black"/>
              </a:solidFill>
              <a:latin typeface="+mn-ea"/>
            </a:endParaRPr>
          </a:p>
          <a:p>
            <a:pPr marL="180000" indent="-180000" defTabSz="457200" fontAlgn="auto">
              <a:lnSpc>
                <a:spcPts val="1400"/>
              </a:lnSpc>
              <a:spcBef>
                <a:spcPts val="600"/>
              </a:spcBef>
              <a:spcAft>
                <a:spcPts val="0"/>
              </a:spcAft>
              <a:buFont typeface="Wingdings" panose="05000000000000000000" pitchFamily="2" charset="2"/>
              <a:buChar char="n"/>
            </a:pPr>
            <a:endParaRPr lang="ja-JP" altLang="en-US" sz="1200" dirty="0" smtClean="0">
              <a:solidFill>
                <a:prstClr val="black"/>
              </a:solidFill>
              <a:latin typeface="+mn-ea"/>
            </a:endParaRPr>
          </a:p>
          <a:p>
            <a:pPr marL="0" indent="0" defTabSz="457200" fontAlgn="auto">
              <a:lnSpc>
                <a:spcPts val="1400"/>
              </a:lnSpc>
              <a:spcBef>
                <a:spcPts val="600"/>
              </a:spcBef>
              <a:spcAft>
                <a:spcPts val="0"/>
              </a:spcAft>
              <a:buFont typeface="Wingdings" panose="05000000000000000000" pitchFamily="2" charset="2"/>
              <a:buNone/>
            </a:pPr>
            <a:r>
              <a:rPr lang="en-US" altLang="ja-JP" sz="1200" b="1" dirty="0" smtClean="0">
                <a:solidFill>
                  <a:prstClr val="black"/>
                </a:solidFill>
                <a:latin typeface="+mn-ea"/>
              </a:rPr>
              <a:t>Features</a:t>
            </a:r>
            <a:endParaRPr lang="ja-JP" altLang="en-US" sz="1200" b="1" dirty="0" smtClean="0">
              <a:solidFill>
                <a:prstClr val="black"/>
              </a:solidFill>
              <a:latin typeface="+mn-ea"/>
            </a:endParaRPr>
          </a:p>
          <a:p>
            <a:pPr marL="0" indent="0" defTabSz="457200" fontAlgn="auto">
              <a:lnSpc>
                <a:spcPts val="1400"/>
              </a:lnSpc>
              <a:spcBef>
                <a:spcPts val="600"/>
              </a:spcBef>
              <a:spcAft>
                <a:spcPts val="0"/>
              </a:spcAft>
              <a:buFont typeface="Wingdings" panose="05000000000000000000" pitchFamily="2" charset="2"/>
              <a:buNone/>
            </a:pPr>
            <a:r>
              <a:rPr lang="en-US" altLang="ja-JP" sz="1200" b="0" dirty="0" smtClean="0">
                <a:solidFill>
                  <a:prstClr val="black"/>
                </a:solidFill>
                <a:latin typeface="+mn-ea"/>
              </a:rPr>
              <a:t>■ Provision of proposal-based solutions that closely address agricultural producers’ needs and issues</a:t>
            </a:r>
          </a:p>
          <a:p>
            <a:pPr marL="0" indent="0" defTabSz="457200" fontAlgn="auto">
              <a:lnSpc>
                <a:spcPts val="1400"/>
              </a:lnSpc>
              <a:spcBef>
                <a:spcPts val="600"/>
              </a:spcBef>
              <a:spcAft>
                <a:spcPts val="0"/>
              </a:spcAft>
              <a:buFont typeface="Wingdings" panose="05000000000000000000" pitchFamily="2" charset="2"/>
              <a:buNone/>
            </a:pPr>
            <a:r>
              <a:rPr lang="en-US" altLang="ja-JP" sz="1200" b="0" dirty="0" smtClean="0">
                <a:solidFill>
                  <a:prstClr val="black"/>
                </a:solidFill>
                <a:latin typeface="+mn-ea"/>
              </a:rPr>
              <a:t>■ Development of cold chain products that meet a broad range of needs related to food delivery</a:t>
            </a:r>
            <a:endParaRPr lang="ja-JP" altLang="en-US" sz="1200" b="0" dirty="0">
              <a:solidFill>
                <a:prstClr val="black"/>
              </a:solidFill>
              <a:latin typeface="+mn-ea"/>
            </a:endParaRPr>
          </a:p>
        </p:txBody>
      </p:sp>
      <p:sp>
        <p:nvSpPr>
          <p:cNvPr id="4" name="スライド番号プレースホルダー 3"/>
          <p:cNvSpPr>
            <a:spLocks noGrp="1"/>
          </p:cNvSpPr>
          <p:nvPr>
            <p:ph type="sldNum" sz="quarter" idx="5"/>
          </p:nvPr>
        </p:nvSpPr>
        <p:spPr/>
        <p:txBody>
          <a:bodyPr/>
          <a:lstStyle/>
          <a:p>
            <a:fld id="{B66F3448-3337-A740-B29C-9F6778ED4FC7}" type="slidenum">
              <a:rPr kumimoji="1" lang="ja-JP" altLang="en-US" smtClean="0"/>
              <a:pPr/>
              <a:t>24</a:t>
            </a:fld>
            <a:endParaRPr kumimoji="1" lang="ja-JP" altLang="en-US" dirty="0"/>
          </a:p>
        </p:txBody>
      </p:sp>
    </p:spTree>
    <p:extLst>
      <p:ext uri="{BB962C8B-B14F-4D97-AF65-F5344CB8AC3E}">
        <p14:creationId xmlns:p14="http://schemas.microsoft.com/office/powerpoint/2010/main" val="4220536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dirty="0" smtClean="0"/>
              <a:t>１.Be trustworthy and responsible.</a:t>
            </a:r>
          </a:p>
          <a:p>
            <a:pPr algn="just">
              <a:spcAft>
                <a:spcPts val="0"/>
              </a:spcAft>
            </a:pPr>
            <a:r>
              <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Remember that the company is underpinned by trust built up over a long time. Let’s have a strong sense of responsibility to meet the expectations of society and customers.</a:t>
            </a:r>
            <a:endParaRPr lang="ja-JP"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endParaRPr kumimoji="1" lang="en-US" dirty="0" smtClean="0"/>
          </a:p>
          <a:p>
            <a:r>
              <a:rPr kumimoji="1" lang="en-US" dirty="0" smtClean="0"/>
              <a:t>２.Cherish modesty, sincerity, and cooperation.</a:t>
            </a:r>
          </a:p>
          <a:p>
            <a:pPr algn="just">
              <a:spcAft>
                <a:spcPts val="0"/>
              </a:spcAft>
            </a:pPr>
            <a:r>
              <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Let’s build lasting and valuable personal relationships through honest cooperation and sincere communication, not for appearance’ sake.</a:t>
            </a:r>
            <a:endParaRPr lang="ja-JP"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endParaRPr kumimoji="1" lang="en-US" dirty="0" smtClean="0"/>
          </a:p>
          <a:p>
            <a:r>
              <a:rPr kumimoji="1" lang="en-US" dirty="0" smtClean="0"/>
              <a:t>３.Be pioneering, innovative, and creative.</a:t>
            </a:r>
          </a:p>
          <a:p>
            <a:pPr algn="just">
              <a:spcAft>
                <a:spcPts val="0"/>
              </a:spcAft>
            </a:pPr>
            <a:r>
              <a:rPr lang="en-US" altLang="ja-JP" sz="1200" kern="100" dirty="0" smtClean="0">
                <a:latin typeface="Meiryo UI" panose="020B0604030504040204" pitchFamily="50" charset="-128"/>
                <a:ea typeface="Meiryo UI" panose="020B0604030504040204" pitchFamily="50" charset="-128"/>
                <a:cs typeface="Times New Roman" panose="02020603050405020304" pitchFamily="18" charset="0"/>
              </a:rPr>
              <a:t>Let’s continue research, endeavor to create new solutions, and anticipate and respond to changes with a future vision in mind.</a:t>
            </a:r>
            <a:endParaRPr lang="ja-JP" altLang="ja-JP" sz="1200" kern="100" dirty="0" smtClean="0">
              <a:latin typeface="Meiryo UI" panose="020B0604030504040204" pitchFamily="50" charset="-128"/>
              <a:ea typeface="Meiryo UI" panose="020B0604030504040204" pitchFamily="50" charset="-128"/>
              <a:cs typeface="Times New Roman" panose="02020603050405020304" pitchFamily="18" charset="0"/>
            </a:endParaRPr>
          </a:p>
          <a:p>
            <a:endParaRPr kumimoji="1" lang="en-US" dirty="0" smtClean="0"/>
          </a:p>
          <a:p>
            <a:r>
              <a:rPr kumimoji="1" lang="en-US" dirty="0" smtClean="0"/>
              <a:t>４.Provide quality products and service.</a:t>
            </a:r>
          </a:p>
          <a:p>
            <a:r>
              <a:rPr lang="en-US" altLang="ja-JP" sz="1200" dirty="0" smtClean="0">
                <a:latin typeface="Meiryo UI" panose="020B0604030504040204" pitchFamily="50" charset="-128"/>
                <a:ea typeface="Meiryo UI" panose="020B0604030504040204" pitchFamily="50" charset="-128"/>
              </a:rPr>
              <a:t>“Quality” means to squarely tackle the changing issues of society and customers in good faith and do our best while always considering how to satisfy customers.</a:t>
            </a:r>
            <a:endParaRPr lang="ja-JP" altLang="ja-JP" sz="1200" dirty="0" smtClean="0">
              <a:latin typeface="Meiryo UI" panose="020B0604030504040204" pitchFamily="50" charset="-128"/>
              <a:ea typeface="Meiryo UI" panose="020B0604030504040204" pitchFamily="50" charset="-128"/>
            </a:endParaRPr>
          </a:p>
          <a:p>
            <a:r>
              <a:rPr lang="en-US" altLang="ja-JP" sz="1200" dirty="0" smtClean="0">
                <a:latin typeface="Meiryo UI" panose="020B0604030504040204" pitchFamily="50" charset="-128"/>
                <a:ea typeface="Meiryo UI" panose="020B0604030504040204" pitchFamily="50" charset="-128"/>
              </a:rPr>
              <a:t>“Provide” means to take a market-oriented approach to offer what customers need, instead of taking a product-oriented approach to sell what we consider good. We must continue to meet customers’ expectations and offer new value.</a:t>
            </a:r>
            <a:endParaRPr lang="ja-JP" altLang="ja-JP" sz="1200" dirty="0" smtClean="0">
              <a:latin typeface="Meiryo UI" panose="020B0604030504040204" pitchFamily="50" charset="-128"/>
              <a:ea typeface="Meiryo UI" panose="020B0604030504040204" pitchFamily="50" charset="-128"/>
            </a:endParaRPr>
          </a:p>
          <a:p>
            <a:endParaRPr kumimoji="1" lang="en-US" dirty="0" smtClean="0"/>
          </a:p>
          <a:p>
            <a:endParaRPr 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33</a:t>
            </a:fld>
            <a:endParaRPr kumimoji="1" lang="ja-JP" altLang="en-US" dirty="0"/>
          </a:p>
        </p:txBody>
      </p:sp>
    </p:spTree>
    <p:extLst>
      <p:ext uri="{BB962C8B-B14F-4D97-AF65-F5344CB8AC3E}">
        <p14:creationId xmlns:p14="http://schemas.microsoft.com/office/powerpoint/2010/main" val="2055294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a:latin typeface="+mn-lt"/>
              </a:rPr>
              <a:t>Four Focus Fields</a:t>
            </a:r>
          </a:p>
          <a:p>
            <a:r>
              <a:rPr kumimoji="1" lang="en-US" altLang="ja-JP" dirty="0">
                <a:latin typeface="+mn-lt"/>
              </a:rPr>
              <a:t>In order to fulfill our slogan of “Bringing hope for the future for our planet, society and</a:t>
            </a:r>
          </a:p>
          <a:p>
            <a:r>
              <a:rPr kumimoji="1" lang="en-US" altLang="ja-JP" dirty="0">
                <a:latin typeface="+mn-lt"/>
              </a:rPr>
              <a:t>all people”, DENSO is focusing on the fields of electrification, advanced safety and</a:t>
            </a:r>
          </a:p>
          <a:p>
            <a:r>
              <a:rPr kumimoji="1" lang="en-US" altLang="ja-JP" dirty="0" smtClean="0">
                <a:latin typeface="+mn-lt"/>
              </a:rPr>
              <a:t>autonomous </a:t>
            </a:r>
            <a:r>
              <a:rPr kumimoji="1" lang="en-US" altLang="ja-JP" dirty="0">
                <a:latin typeface="+mn-lt"/>
              </a:rPr>
              <a:t>driving, and connected driving. We are also working to provide new mobility</a:t>
            </a:r>
          </a:p>
          <a:p>
            <a:r>
              <a:rPr kumimoji="1" lang="en-US" altLang="ja-JP" dirty="0">
                <a:latin typeface="+mn-lt"/>
              </a:rPr>
              <a:t>value and establish factory automation and agriculture as our non-automotive</a:t>
            </a:r>
          </a:p>
          <a:p>
            <a:r>
              <a:rPr kumimoji="1" lang="en-US" altLang="ja-JP" dirty="0">
                <a:latin typeface="+mn-lt"/>
              </a:rPr>
              <a:t>businesses. In these ways, we are contributing to the improvement of industrial and</a:t>
            </a:r>
          </a:p>
          <a:p>
            <a:r>
              <a:rPr kumimoji="1" lang="en-US" altLang="ja-JP" dirty="0">
                <a:latin typeface="+mn-lt"/>
              </a:rPr>
              <a:t>social productivity.</a:t>
            </a:r>
          </a:p>
          <a:p>
            <a:endParaRPr kumimoji="1" lang="ja-JP" altLang="en-US" dirty="0">
              <a:latin typeface="+mn-lt"/>
            </a:endParaRPr>
          </a:p>
          <a:p>
            <a:r>
              <a:rPr kumimoji="1" lang="en-US" altLang="ja-JP" b="1" dirty="0">
                <a:latin typeface="+mn-lt"/>
              </a:rPr>
              <a:t>Electrification</a:t>
            </a:r>
            <a:endParaRPr kumimoji="1" lang="en-US" altLang="ja-JP" dirty="0">
              <a:latin typeface="+mn-lt"/>
            </a:endParaRPr>
          </a:p>
          <a:p>
            <a:r>
              <a:rPr kumimoji="1" lang="en-US" altLang="ja-JP" dirty="0">
                <a:latin typeface="+mn-lt"/>
              </a:rPr>
              <a:t>DENSO has been engaged in the development of electric vehicle systems that are ecofriendly</a:t>
            </a:r>
          </a:p>
          <a:p>
            <a:r>
              <a:rPr kumimoji="1" lang="en-US" altLang="ja-JP" dirty="0">
                <a:latin typeface="+mn-lt"/>
              </a:rPr>
              <a:t>and enable even more comfortable travel. As a result, DENSO has realized high</a:t>
            </a:r>
          </a:p>
          <a:p>
            <a:r>
              <a:rPr kumimoji="1" lang="en-US" altLang="ja-JP" dirty="0">
                <a:latin typeface="+mn-lt"/>
              </a:rPr>
              <a:t>functioning, compact, and fuel-efficient products that are essential for hybrid vehicles</a:t>
            </a:r>
          </a:p>
          <a:p>
            <a:r>
              <a:rPr kumimoji="1" lang="en-US" altLang="ja-JP" dirty="0">
                <a:latin typeface="+mn-lt"/>
              </a:rPr>
              <a:t>and is producing these products around the world. Going forward, we will leverage our</a:t>
            </a:r>
          </a:p>
          <a:p>
            <a:r>
              <a:rPr kumimoji="1" lang="en-US" altLang="ja-JP" dirty="0">
                <a:latin typeface="+mn-lt"/>
              </a:rPr>
              <a:t>expansive business domains to form linkages between various in-vehicle systems and</a:t>
            </a:r>
          </a:p>
          <a:p>
            <a:r>
              <a:rPr kumimoji="1" lang="en-US" altLang="ja-JP" dirty="0">
                <a:latin typeface="+mn-lt"/>
              </a:rPr>
              <a:t>products in an effort to efficiently manage energy within vehicles. In this manner, we will</a:t>
            </a:r>
          </a:p>
          <a:p>
            <a:r>
              <a:rPr kumimoji="1" lang="en-US" altLang="ja-JP" dirty="0">
                <a:latin typeface="+mn-lt"/>
              </a:rPr>
              <a:t>further improve fuel efficiency and contribute to the conservation of energy.</a:t>
            </a:r>
          </a:p>
          <a:p>
            <a:endParaRPr kumimoji="1" lang="ja-JP" altLang="en-US" dirty="0">
              <a:latin typeface="+mn-lt"/>
            </a:endParaRPr>
          </a:p>
          <a:p>
            <a:r>
              <a:rPr kumimoji="1" lang="en-US" altLang="ja-JP" b="1" dirty="0">
                <a:latin typeface="+mn-lt"/>
              </a:rPr>
              <a:t>Advanced Safety and </a:t>
            </a:r>
            <a:r>
              <a:rPr kumimoji="1" lang="en-US" altLang="ja-JP" b="1" dirty="0" smtClean="0">
                <a:latin typeface="+mn-lt"/>
              </a:rPr>
              <a:t>Automated </a:t>
            </a:r>
            <a:r>
              <a:rPr kumimoji="1" lang="en-US" altLang="ja-JP" b="1" dirty="0">
                <a:latin typeface="+mn-lt"/>
              </a:rPr>
              <a:t>Driving</a:t>
            </a:r>
            <a:endParaRPr kumimoji="1" lang="en-US" altLang="ja-JP" dirty="0">
              <a:latin typeface="+mn-lt"/>
            </a:endParaRPr>
          </a:p>
          <a:p>
            <a:r>
              <a:rPr kumimoji="1" lang="en-US" altLang="ja-JP" dirty="0">
                <a:latin typeface="+mn-lt"/>
              </a:rPr>
              <a:t>DENSO aims to create a mobile society without accidents and in which all people</a:t>
            </a:r>
          </a:p>
          <a:p>
            <a:r>
              <a:rPr kumimoji="1" lang="en-US" altLang="ja-JP" dirty="0">
                <a:latin typeface="+mn-lt"/>
              </a:rPr>
              <a:t>can move safely and with peace of mind. Guided by this aim, DENSO has</a:t>
            </a:r>
          </a:p>
          <a:p>
            <a:r>
              <a:rPr kumimoji="1" lang="en-US" altLang="ja-JP" dirty="0">
                <a:latin typeface="+mn-lt"/>
              </a:rPr>
              <a:t>developed reliable, high-quality safety technologies. By enhancing our </a:t>
            </a:r>
            <a:r>
              <a:rPr kumimoji="1" lang="en-US" altLang="ja-JP" dirty="0" smtClean="0">
                <a:latin typeface="+mn-lt"/>
              </a:rPr>
              <a:t>long cultivated</a:t>
            </a:r>
            <a:endParaRPr kumimoji="1" lang="en-US" altLang="ja-JP" dirty="0">
              <a:latin typeface="+mn-lt"/>
            </a:endParaRPr>
          </a:p>
          <a:p>
            <a:r>
              <a:rPr kumimoji="1" lang="en-US" altLang="ja-JP" dirty="0">
                <a:latin typeface="+mn-lt"/>
              </a:rPr>
              <a:t>sensing technologies as well as our AI and information technologies, we</a:t>
            </a:r>
          </a:p>
          <a:p>
            <a:r>
              <a:rPr kumimoji="1" lang="en-US" altLang="ja-JP" dirty="0">
                <a:latin typeface="+mn-lt"/>
              </a:rPr>
              <a:t>will further contribute to the development of </a:t>
            </a:r>
            <a:r>
              <a:rPr kumimoji="1" lang="en-US" altLang="ja-JP" dirty="0" smtClean="0">
                <a:latin typeface="+mn-lt"/>
              </a:rPr>
              <a:t>autonomous </a:t>
            </a:r>
            <a:r>
              <a:rPr kumimoji="1" lang="en-US" altLang="ja-JP" dirty="0">
                <a:latin typeface="+mn-lt"/>
              </a:rPr>
              <a:t>driving.</a:t>
            </a:r>
          </a:p>
          <a:p>
            <a:r>
              <a:rPr kumimoji="1" lang="en-US" altLang="ja-JP" dirty="0">
                <a:latin typeface="+mn-lt"/>
              </a:rPr>
              <a:t>Maintaining our firm commitment to quality, which we have adopted since our</a:t>
            </a:r>
          </a:p>
          <a:p>
            <a:r>
              <a:rPr kumimoji="1" lang="en-US" altLang="ja-JP" dirty="0">
                <a:latin typeface="+mn-lt"/>
              </a:rPr>
              <a:t>founding, we will deliver genuine peace of mind for the future of the mobile society.</a:t>
            </a:r>
          </a:p>
          <a:p>
            <a:endParaRPr kumimoji="1" lang="ja-JP" altLang="en-US" dirty="0">
              <a:latin typeface="+mn-lt"/>
            </a:endParaRPr>
          </a:p>
          <a:p>
            <a:r>
              <a:rPr kumimoji="1" lang="en-US" altLang="ja-JP" b="1" dirty="0">
                <a:latin typeface="+mn-lt"/>
              </a:rPr>
              <a:t>Connected Cars</a:t>
            </a:r>
            <a:endParaRPr kumimoji="1" lang="en-US" altLang="ja-JP" dirty="0">
              <a:latin typeface="+mn-lt"/>
            </a:endParaRPr>
          </a:p>
          <a:p>
            <a:r>
              <a:rPr kumimoji="1" lang="en-US" sz="1200" kern="1200" dirty="0" smtClean="0">
                <a:solidFill>
                  <a:schemeClr val="tx1"/>
                </a:solidFill>
                <a:effectLst/>
                <a:latin typeface="+mn-lt"/>
                <a:ea typeface="+mn-ea"/>
                <a:cs typeface="+mn-cs"/>
              </a:rPr>
              <a:t>Amid the major transition from the trend of owning a vehicle to the trend of using a vehicle as a service, </a:t>
            </a:r>
          </a:p>
          <a:p>
            <a:r>
              <a:rPr kumimoji="1" lang="en-US" sz="1200" kern="1200" dirty="0" smtClean="0">
                <a:solidFill>
                  <a:schemeClr val="tx1"/>
                </a:solidFill>
                <a:effectLst/>
                <a:latin typeface="+mn-lt"/>
                <a:ea typeface="+mn-ea"/>
                <a:cs typeface="+mn-cs"/>
              </a:rPr>
              <a:t>DENSO is pursuing efforts in the Mobility-as-a-Service (MaaS) business, which involves providing mobility services that move people</a:t>
            </a:r>
          </a:p>
          <a:p>
            <a:r>
              <a:rPr kumimoji="1" lang="en-US" sz="1200" kern="1200" dirty="0" smtClean="0">
                <a:solidFill>
                  <a:schemeClr val="tx1"/>
                </a:solidFill>
                <a:effectLst/>
                <a:latin typeface="+mn-lt"/>
                <a:ea typeface="+mn-ea"/>
                <a:cs typeface="+mn-cs"/>
              </a:rPr>
              <a:t> and goods. </a:t>
            </a:r>
          </a:p>
          <a:p>
            <a:r>
              <a:rPr kumimoji="1" lang="en-US" sz="1200" kern="1200" dirty="0" smtClean="0">
                <a:solidFill>
                  <a:schemeClr val="tx1"/>
                </a:solidFill>
                <a:effectLst/>
                <a:latin typeface="+mn-lt"/>
                <a:ea typeface="+mn-ea"/>
                <a:cs typeface="+mn-cs"/>
              </a:rPr>
              <a:t>Going forward, we aim to provide safe, secure, and efficient transportation methods </a:t>
            </a:r>
          </a:p>
          <a:p>
            <a:r>
              <a:rPr kumimoji="1" lang="en-US" sz="1200" kern="1200" dirty="0" smtClean="0">
                <a:solidFill>
                  <a:schemeClr val="tx1"/>
                </a:solidFill>
                <a:effectLst/>
                <a:latin typeface="+mn-lt"/>
                <a:ea typeface="+mn-ea"/>
                <a:cs typeface="+mn-cs"/>
              </a:rPr>
              <a:t>with low environmental burden for people with vehicles and for those without, thereby contributing to the realization of a new mobile society.</a:t>
            </a:r>
          </a:p>
          <a:p>
            <a:endParaRPr kumimoji="1" lang="ja-JP" altLang="en-US" dirty="0">
              <a:latin typeface="+mn-lt"/>
            </a:endParaRPr>
          </a:p>
          <a:p>
            <a:r>
              <a:rPr kumimoji="1" lang="en-US" altLang="ja-JP" b="1" dirty="0">
                <a:latin typeface="+mn-lt"/>
              </a:rPr>
              <a:t>Non-Automotive Businesses (Factory Automation and Agriculture</a:t>
            </a:r>
            <a:r>
              <a:rPr kumimoji="1" lang="en-US" altLang="ja-JP" b="1" dirty="0" smtClean="0">
                <a:latin typeface="+mn-lt"/>
              </a:rPr>
              <a:t>)</a:t>
            </a:r>
          </a:p>
          <a:p>
            <a:endParaRPr kumimoji="1" lang="en-US" altLang="ja-JP" dirty="0">
              <a:latin typeface="+mn-lt"/>
            </a:endParaRPr>
          </a:p>
          <a:p>
            <a:r>
              <a:rPr kumimoji="1" lang="en-US" altLang="ja-JP" dirty="0">
                <a:latin typeface="+mn-lt"/>
              </a:rPr>
              <a:t>DENSO has a solid track record of introducing factory automation (FA)</a:t>
            </a:r>
          </a:p>
          <a:p>
            <a:r>
              <a:rPr kumimoji="1" lang="en-US" altLang="ja-JP" dirty="0">
                <a:latin typeface="+mn-lt"/>
              </a:rPr>
              <a:t>systems in 130 factories. Leveraging this record, we will propose and provide FA</a:t>
            </a:r>
          </a:p>
          <a:p>
            <a:r>
              <a:rPr kumimoji="1" lang="en-US" altLang="ja-JP" dirty="0">
                <a:latin typeface="+mn-lt"/>
              </a:rPr>
              <a:t>systems that can meet the diverse needs of our customers, thereby making</a:t>
            </a:r>
          </a:p>
          <a:p>
            <a:r>
              <a:rPr kumimoji="1" lang="en-US" altLang="ja-JP" dirty="0">
                <a:latin typeface="+mn-lt"/>
              </a:rPr>
              <a:t>extensive contributions to the development of the manufacturing</a:t>
            </a:r>
          </a:p>
          <a:p>
            <a:r>
              <a:rPr kumimoji="1" lang="en-US" altLang="ja-JP" dirty="0">
                <a:latin typeface="+mn-lt"/>
              </a:rPr>
              <a:t>industry. Also, with the aim of delivering happiness to all people through</a:t>
            </a:r>
          </a:p>
          <a:p>
            <a:r>
              <a:rPr kumimoji="1" lang="en-US" altLang="ja-JP" dirty="0">
                <a:latin typeface="+mn-lt"/>
              </a:rPr>
              <a:t>agriculture, we will draw on the expertise and know-how we have cultivated in the</a:t>
            </a:r>
          </a:p>
          <a:p>
            <a:r>
              <a:rPr kumimoji="1" lang="en-US" altLang="ja-JP" dirty="0">
                <a:latin typeface="+mn-lt"/>
              </a:rPr>
              <a:t>automotive field to offer new value in agricultural fields.</a:t>
            </a:r>
            <a:endParaRPr kumimoji="1" lang="ja-JP" altLang="en-US" dirty="0">
              <a:latin typeface="+mn-lt"/>
            </a:endParaRPr>
          </a:p>
        </p:txBody>
      </p:sp>
      <p:sp>
        <p:nvSpPr>
          <p:cNvPr id="4" name="スライド番号プレースホルダー 3"/>
          <p:cNvSpPr>
            <a:spLocks noGrp="1"/>
          </p:cNvSpPr>
          <p:nvPr>
            <p:ph type="sldNum" sz="quarter" idx="5"/>
          </p:nvPr>
        </p:nvSpPr>
        <p:spPr/>
        <p:txBody>
          <a:bodyPr/>
          <a:lstStyle/>
          <a:p>
            <a:fld id="{B66F3448-3337-A740-B29C-9F6778ED4FC7}" type="slidenum">
              <a:rPr kumimoji="1" lang="ja-JP" altLang="en-US" smtClean="0"/>
              <a:pPr/>
              <a:t>8</a:t>
            </a:fld>
            <a:endParaRPr kumimoji="1" lang="ja-JP" altLang="en-US" dirty="0"/>
          </a:p>
        </p:txBody>
      </p:sp>
    </p:spTree>
    <p:extLst>
      <p:ext uri="{BB962C8B-B14F-4D97-AF65-F5344CB8AC3E}">
        <p14:creationId xmlns:p14="http://schemas.microsoft.com/office/powerpoint/2010/main" val="3732710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 spirit of foresight, credibility and collaboration</a:t>
            </a:r>
          </a:p>
          <a:p>
            <a:r>
              <a:rPr kumimoji="1" lang="en-US" altLang="ja-JP" dirty="0" smtClean="0"/>
              <a:t>The DENSO Spirit expresses values and beliefs shared by our employees</a:t>
            </a:r>
          </a:p>
          <a:p>
            <a:r>
              <a:rPr kumimoji="1" lang="en-US" altLang="ja-JP" dirty="0" smtClean="0"/>
              <a:t>around the world that have driven us to contribute to the automotive industry</a:t>
            </a:r>
          </a:p>
          <a:p>
            <a:r>
              <a:rPr kumimoji="1" lang="en-US" altLang="ja-JP" dirty="0" smtClean="0"/>
              <a:t>and society as a whole since our establishment in 1949.</a:t>
            </a:r>
            <a:endParaRPr kumimoji="1" lang="ja-JP" altLang="en-US" dirty="0" smtClean="0"/>
          </a:p>
          <a:p>
            <a:endParaRPr 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34</a:t>
            </a:fld>
            <a:endParaRPr kumimoji="1" lang="ja-JP" altLang="en-US" dirty="0"/>
          </a:p>
        </p:txBody>
      </p:sp>
    </p:spTree>
    <p:extLst>
      <p:ext uri="{BB962C8B-B14F-4D97-AF65-F5344CB8AC3E}">
        <p14:creationId xmlns:p14="http://schemas.microsoft.com/office/powerpoint/2010/main" val="2495966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66F3448-3337-A740-B29C-9F6778ED4FC7}" type="slidenum">
              <a:rPr kumimoji="1" lang="ja-JP" altLang="en-US" smtClean="0"/>
              <a:pPr/>
              <a:t>37</a:t>
            </a:fld>
            <a:endParaRPr kumimoji="1" lang="ja-JP" altLang="en-US" dirty="0"/>
          </a:p>
        </p:txBody>
      </p:sp>
    </p:spTree>
    <p:extLst>
      <p:ext uri="{BB962C8B-B14F-4D97-AF65-F5344CB8AC3E}">
        <p14:creationId xmlns:p14="http://schemas.microsoft.com/office/powerpoint/2010/main" val="4020216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42</a:t>
            </a:fld>
            <a:endParaRPr kumimoji="1" lang="ja-JP" altLang="en-US" dirty="0"/>
          </a:p>
        </p:txBody>
      </p:sp>
    </p:spTree>
    <p:extLst>
      <p:ext uri="{BB962C8B-B14F-4D97-AF65-F5344CB8AC3E}">
        <p14:creationId xmlns:p14="http://schemas.microsoft.com/office/powerpoint/2010/main" val="2860329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00000"/>
              </a:lnSpc>
            </a:pPr>
            <a:r>
              <a:rPr kumimoji="1" lang="en-US" altLang="ja-JP" b="1" dirty="0">
                <a:latin typeface="+mn-lt"/>
              </a:rPr>
              <a:t>Research and Development</a:t>
            </a:r>
            <a:endParaRPr kumimoji="1" lang="en-US" altLang="ja-JP" dirty="0">
              <a:latin typeface="+mn-lt"/>
            </a:endParaRPr>
          </a:p>
          <a:p>
            <a:pPr>
              <a:lnSpc>
                <a:spcPct val="100000"/>
              </a:lnSpc>
            </a:pPr>
            <a:r>
              <a:rPr kumimoji="1" lang="en-US" altLang="ja-JP" dirty="0">
                <a:latin typeface="+mn-lt"/>
              </a:rPr>
              <a:t>In research and development—a starting point for creating new value</a:t>
            </a:r>
          </a:p>
          <a:p>
            <a:pPr>
              <a:lnSpc>
                <a:spcPct val="100000"/>
              </a:lnSpc>
            </a:pPr>
            <a:r>
              <a:rPr kumimoji="1" lang="en-US" altLang="ja-JP" dirty="0">
                <a:latin typeface="+mn-lt"/>
              </a:rPr>
              <a:t>—DENSO is taking steps to further strengthen planning and R&amp;D</a:t>
            </a:r>
          </a:p>
          <a:p>
            <a:pPr>
              <a:lnSpc>
                <a:spcPct val="100000"/>
              </a:lnSpc>
            </a:pPr>
            <a:r>
              <a:rPr kumimoji="1" lang="en-US" altLang="ja-JP" dirty="0">
                <a:latin typeface="+mn-lt"/>
              </a:rPr>
              <a:t>by accurately perceiving society’s needs in order to produce competitive products.</a:t>
            </a:r>
          </a:p>
          <a:p>
            <a:pPr>
              <a:lnSpc>
                <a:spcPct val="100000"/>
              </a:lnSpc>
            </a:pPr>
            <a:r>
              <a:rPr kumimoji="1" lang="en-US" altLang="ja-JP" dirty="0">
                <a:latin typeface="+mn-lt"/>
              </a:rPr>
              <a:t>Every year we formulate roadmaps that incorporate changes in regulations and</a:t>
            </a:r>
          </a:p>
          <a:p>
            <a:pPr>
              <a:lnSpc>
                <a:spcPct val="100000"/>
              </a:lnSpc>
            </a:pPr>
            <a:r>
              <a:rPr kumimoji="1" lang="en-US" altLang="ja-JP" dirty="0">
                <a:latin typeface="+mn-lt"/>
              </a:rPr>
              <a:t>trends in the global community, deciding what R&amp;D themes are to be started or</a:t>
            </a:r>
          </a:p>
          <a:p>
            <a:pPr>
              <a:lnSpc>
                <a:spcPct val="100000"/>
              </a:lnSpc>
            </a:pPr>
            <a:r>
              <a:rPr kumimoji="1" lang="en-US" altLang="ja-JP" dirty="0">
                <a:latin typeface="+mn-lt"/>
              </a:rPr>
              <a:t>terminated.</a:t>
            </a:r>
          </a:p>
          <a:p>
            <a:pPr>
              <a:lnSpc>
                <a:spcPct val="100000"/>
              </a:lnSpc>
            </a:pPr>
            <a:endParaRPr kumimoji="1" lang="ja-JP" altLang="en-US" dirty="0">
              <a:latin typeface="+mn-lt"/>
            </a:endParaRPr>
          </a:p>
          <a:p>
            <a:pPr>
              <a:lnSpc>
                <a:spcPct val="100000"/>
              </a:lnSpc>
            </a:pPr>
            <a:r>
              <a:rPr kumimoji="1" lang="en-US" altLang="ja-JP" b="1" dirty="0">
                <a:latin typeface="+mn-lt"/>
              </a:rPr>
              <a:t>Advanced Research Focused on the Future</a:t>
            </a:r>
          </a:p>
          <a:p>
            <a:pPr>
              <a:lnSpc>
                <a:spcPct val="100000"/>
              </a:lnSpc>
            </a:pPr>
            <a:r>
              <a:rPr kumimoji="1" lang="en-US" altLang="ja-JP" dirty="0" smtClean="0">
                <a:latin typeface="+mn-lt"/>
              </a:rPr>
              <a:t>The Advanced Research and Innovation Center</a:t>
            </a:r>
            <a:r>
              <a:rPr kumimoji="1" lang="ja-JP" altLang="en-US" dirty="0" smtClean="0">
                <a:latin typeface="+mn-lt"/>
              </a:rPr>
              <a:t> </a:t>
            </a:r>
            <a:r>
              <a:rPr kumimoji="1" lang="en-US" altLang="ja-JP" dirty="0" smtClean="0">
                <a:latin typeface="+mn-lt"/>
              </a:rPr>
              <a:t>were </a:t>
            </a:r>
            <a:r>
              <a:rPr kumimoji="1" lang="en-US" altLang="ja-JP" dirty="0">
                <a:latin typeface="+mn-lt"/>
              </a:rPr>
              <a:t>established in 1991.</a:t>
            </a:r>
          </a:p>
          <a:p>
            <a:pPr>
              <a:lnSpc>
                <a:spcPct val="100000"/>
              </a:lnSpc>
            </a:pPr>
            <a:r>
              <a:rPr kumimoji="1" lang="en-US" altLang="ja-JP" dirty="0">
                <a:latin typeface="+mn-lt"/>
              </a:rPr>
              <a:t>These laboratories are responsible for long-term R&amp;D and are state-of-the-art</a:t>
            </a:r>
          </a:p>
          <a:p>
            <a:pPr>
              <a:lnSpc>
                <a:spcPct val="100000"/>
              </a:lnSpc>
            </a:pPr>
            <a:r>
              <a:rPr kumimoji="1" lang="en-US" altLang="ja-JP" dirty="0">
                <a:latin typeface="+mn-lt"/>
              </a:rPr>
              <a:t>facilities. At these laboratories, we conduct research and development of</a:t>
            </a:r>
          </a:p>
          <a:p>
            <a:pPr>
              <a:lnSpc>
                <a:spcPct val="100000"/>
              </a:lnSpc>
            </a:pPr>
            <a:r>
              <a:rPr kumimoji="1" lang="en-US" altLang="ja-JP" dirty="0">
                <a:latin typeface="+mn-lt"/>
              </a:rPr>
              <a:t>future technologies looking five to 20 years ahead. We perform advanced</a:t>
            </a:r>
          </a:p>
          <a:p>
            <a:pPr>
              <a:lnSpc>
                <a:spcPct val="100000"/>
              </a:lnSpc>
            </a:pPr>
            <a:r>
              <a:rPr kumimoji="1" lang="en-US" altLang="ja-JP" dirty="0">
                <a:latin typeface="+mn-lt"/>
              </a:rPr>
              <a:t>technology research in a wide range of fields, from power semiconductors such</a:t>
            </a:r>
          </a:p>
          <a:p>
            <a:pPr>
              <a:lnSpc>
                <a:spcPct val="100000"/>
              </a:lnSpc>
            </a:pPr>
            <a:r>
              <a:rPr kumimoji="1" lang="en-US" altLang="ja-JP" dirty="0">
                <a:latin typeface="+mn-lt"/>
              </a:rPr>
              <a:t>as silicon carbide (SiC) to key AI technologies for </a:t>
            </a:r>
            <a:r>
              <a:rPr kumimoji="1" lang="en-US" altLang="ja-JP" dirty="0" smtClean="0">
                <a:latin typeface="+mn-lt"/>
              </a:rPr>
              <a:t>autonomous </a:t>
            </a:r>
            <a:r>
              <a:rPr kumimoji="1" lang="en-US" altLang="ja-JP" dirty="0">
                <a:latin typeface="+mn-lt"/>
              </a:rPr>
              <a:t>driving,</a:t>
            </a:r>
          </a:p>
          <a:p>
            <a:pPr>
              <a:lnSpc>
                <a:spcPct val="100000"/>
              </a:lnSpc>
            </a:pPr>
            <a:r>
              <a:rPr kumimoji="1" lang="en-US" altLang="ja-JP" dirty="0">
                <a:latin typeface="+mn-lt"/>
              </a:rPr>
              <a:t>which has led to commercialization over the near term.</a:t>
            </a:r>
          </a:p>
          <a:p>
            <a:pPr>
              <a:lnSpc>
                <a:spcPct val="100000"/>
              </a:lnSpc>
            </a:pPr>
            <a:r>
              <a:rPr kumimoji="1" lang="ja-JP" altLang="en-US" dirty="0">
                <a:latin typeface="+mn-lt"/>
              </a:rPr>
              <a:t>　</a:t>
            </a:r>
            <a:r>
              <a:rPr kumimoji="1" lang="en-US" altLang="ja-JP" dirty="0">
                <a:latin typeface="+mn-lt"/>
              </a:rPr>
              <a:t>Furthermore, in order to advance the development of competitive products</a:t>
            </a:r>
          </a:p>
          <a:p>
            <a:pPr>
              <a:lnSpc>
                <a:spcPct val="100000"/>
              </a:lnSpc>
            </a:pPr>
            <a:r>
              <a:rPr kumimoji="1" lang="en-US" altLang="ja-JP" dirty="0">
                <a:latin typeface="+mn-lt"/>
              </a:rPr>
              <a:t>in accordance with our customers’ needs, we are locating R&amp;D functions</a:t>
            </a:r>
          </a:p>
          <a:p>
            <a:pPr>
              <a:lnSpc>
                <a:spcPct val="100000"/>
              </a:lnSpc>
            </a:pPr>
            <a:r>
              <a:rPr kumimoji="1" lang="en-US" altLang="ja-JP" dirty="0">
                <a:latin typeface="+mn-lt"/>
              </a:rPr>
              <a:t>on the front lines of innovation, such as in Finland and Israel, and establishing</a:t>
            </a:r>
          </a:p>
          <a:p>
            <a:pPr>
              <a:lnSpc>
                <a:spcPct val="100000"/>
              </a:lnSpc>
            </a:pPr>
            <a:r>
              <a:rPr kumimoji="1" lang="en-US" altLang="ja-JP" dirty="0">
                <a:latin typeface="+mn-lt"/>
              </a:rPr>
              <a:t>working relationships with various like-minded partners, including local</a:t>
            </a:r>
          </a:p>
          <a:p>
            <a:pPr>
              <a:lnSpc>
                <a:spcPct val="100000"/>
              </a:lnSpc>
            </a:pPr>
            <a:r>
              <a:rPr kumimoji="1" lang="en-US" altLang="ja-JP" dirty="0">
                <a:latin typeface="+mn-lt"/>
              </a:rPr>
              <a:t>universities, research organizations, and start-up companies.</a:t>
            </a:r>
          </a:p>
          <a:p>
            <a:pPr>
              <a:lnSpc>
                <a:spcPct val="100000"/>
              </a:lnSpc>
            </a:pPr>
            <a:endParaRPr kumimoji="1" lang="ja-JP" altLang="en-US" dirty="0">
              <a:latin typeface="+mn-lt"/>
            </a:endParaRPr>
          </a:p>
          <a:p>
            <a:pPr>
              <a:lnSpc>
                <a:spcPct val="100000"/>
              </a:lnSpc>
            </a:pPr>
            <a:r>
              <a:rPr kumimoji="1" lang="en-US" altLang="ja-JP" b="1" dirty="0">
                <a:latin typeface="+mn-lt"/>
              </a:rPr>
              <a:t>Commitment to World-First</a:t>
            </a:r>
            <a:endParaRPr kumimoji="1" lang="en-US" altLang="ja-JP" dirty="0">
              <a:latin typeface="+mn-lt"/>
            </a:endParaRPr>
          </a:p>
          <a:p>
            <a:pPr>
              <a:lnSpc>
                <a:spcPct val="100000"/>
              </a:lnSpc>
            </a:pPr>
            <a:r>
              <a:rPr kumimoji="1" lang="en-US" altLang="ja-JP" dirty="0">
                <a:latin typeface="+mn-lt"/>
              </a:rPr>
              <a:t>Based on our mission of “contributing to people’s well-being through new</a:t>
            </a:r>
          </a:p>
          <a:p>
            <a:pPr>
              <a:lnSpc>
                <a:spcPct val="100000"/>
              </a:lnSpc>
            </a:pPr>
            <a:r>
              <a:rPr kumimoji="1" lang="en-US" altLang="ja-JP" dirty="0">
                <a:latin typeface="+mn-lt"/>
              </a:rPr>
              <a:t>value creation,” DENSO is pouring its efforts into creating world-first</a:t>
            </a:r>
          </a:p>
          <a:p>
            <a:pPr>
              <a:lnSpc>
                <a:spcPct val="100000"/>
              </a:lnSpc>
            </a:pPr>
            <a:r>
              <a:rPr kumimoji="1" lang="en-US" altLang="ja-JP" dirty="0">
                <a:latin typeface="+mn-lt"/>
              </a:rPr>
              <a:t>products that contribute to the environment, security, and safety.</a:t>
            </a:r>
          </a:p>
          <a:p>
            <a:pPr>
              <a:lnSpc>
                <a:spcPct val="100000"/>
              </a:lnSpc>
            </a:pPr>
            <a:r>
              <a:rPr kumimoji="1" lang="en-US" altLang="ja-JP" dirty="0">
                <a:latin typeface="+mn-lt"/>
              </a:rPr>
              <a:t>DENSO has created many world-first products including stereo image</a:t>
            </a:r>
          </a:p>
          <a:p>
            <a:pPr>
              <a:lnSpc>
                <a:spcPct val="100000"/>
              </a:lnSpc>
            </a:pPr>
            <a:r>
              <a:rPr kumimoji="1" lang="en-US" altLang="ja-JP" dirty="0">
                <a:latin typeface="+mn-lt"/>
              </a:rPr>
              <a:t>sensors and millimeter-wave radars that help drivers to detect pedestrians and</a:t>
            </a:r>
          </a:p>
          <a:p>
            <a:pPr>
              <a:lnSpc>
                <a:spcPct val="100000"/>
              </a:lnSpc>
            </a:pPr>
            <a:r>
              <a:rPr kumimoji="1" lang="en-US" altLang="ja-JP" dirty="0">
                <a:latin typeface="+mn-lt"/>
              </a:rPr>
              <a:t>support pedestrian-avoidance steer assist systems.</a:t>
            </a:r>
          </a:p>
          <a:p>
            <a:pPr>
              <a:lnSpc>
                <a:spcPct val="100000"/>
              </a:lnSpc>
            </a:pPr>
            <a:endParaRPr kumimoji="1" lang="ja-JP" altLang="en-US" dirty="0">
              <a:latin typeface="+mn-lt"/>
            </a:endParaRPr>
          </a:p>
          <a:p>
            <a:pPr>
              <a:lnSpc>
                <a:spcPct val="100000"/>
              </a:lnSpc>
            </a:pPr>
            <a:r>
              <a:rPr kumimoji="1" lang="en-US" altLang="ja-JP" b="1" dirty="0">
                <a:latin typeface="+mn-lt"/>
              </a:rPr>
              <a:t>Global R&amp;D Structure</a:t>
            </a:r>
            <a:endParaRPr kumimoji="1" lang="en-US" altLang="ja-JP" dirty="0">
              <a:latin typeface="+mn-lt"/>
            </a:endParaRPr>
          </a:p>
          <a:p>
            <a:pPr>
              <a:lnSpc>
                <a:spcPct val="100000"/>
              </a:lnSpc>
            </a:pPr>
            <a:r>
              <a:rPr kumimoji="1" lang="en-US" altLang="ja-JP" dirty="0">
                <a:latin typeface="+mn-lt"/>
              </a:rPr>
              <a:t>With technical centers based throughout the world (Japan, the</a:t>
            </a:r>
          </a:p>
          <a:p>
            <a:pPr>
              <a:lnSpc>
                <a:spcPct val="100000"/>
              </a:lnSpc>
            </a:pPr>
            <a:r>
              <a:rPr kumimoji="1" lang="en-US" altLang="ja-JP" dirty="0">
                <a:latin typeface="+mn-lt"/>
              </a:rPr>
              <a:t>United States, Germany, China, Thailand, India, and Brazil), DENSO</a:t>
            </a:r>
          </a:p>
          <a:p>
            <a:pPr>
              <a:lnSpc>
                <a:spcPct val="100000"/>
              </a:lnSpc>
            </a:pPr>
            <a:r>
              <a:rPr kumimoji="1" lang="en-US" altLang="ja-JP" dirty="0">
                <a:latin typeface="+mn-lt"/>
              </a:rPr>
              <a:t>transcends the internal and external boundaries of the Company and</a:t>
            </a:r>
          </a:p>
          <a:p>
            <a:pPr>
              <a:lnSpc>
                <a:spcPct val="100000"/>
              </a:lnSpc>
            </a:pPr>
            <a:r>
              <a:rPr kumimoji="1" lang="en-US" altLang="ja-JP" dirty="0">
                <a:latin typeface="+mn-lt"/>
              </a:rPr>
              <a:t>collaborates with automakers, research institutions, universities, and other</a:t>
            </a:r>
          </a:p>
          <a:p>
            <a:pPr>
              <a:lnSpc>
                <a:spcPct val="100000"/>
              </a:lnSpc>
            </a:pPr>
            <a:r>
              <a:rPr kumimoji="1" lang="en-US" altLang="ja-JP" dirty="0">
                <a:latin typeface="+mn-lt"/>
              </a:rPr>
              <a:t>organizations to develop advanced technologies and products that meet</a:t>
            </a:r>
          </a:p>
          <a:p>
            <a:pPr>
              <a:lnSpc>
                <a:spcPct val="100000"/>
              </a:lnSpc>
            </a:pPr>
            <a:r>
              <a:rPr kumimoji="1" lang="en-US" altLang="ja-JP" dirty="0">
                <a:latin typeface="+mn-lt"/>
              </a:rPr>
              <a:t>the needs of each region.</a:t>
            </a:r>
          </a:p>
          <a:p>
            <a:pPr>
              <a:lnSpc>
                <a:spcPct val="100000"/>
              </a:lnSpc>
            </a:pPr>
            <a:endParaRPr kumimoji="1" lang="ja-JP" altLang="en-US" dirty="0">
              <a:latin typeface="+mn-lt"/>
            </a:endParaRPr>
          </a:p>
          <a:p>
            <a:pPr>
              <a:lnSpc>
                <a:spcPct val="100000"/>
              </a:lnSpc>
            </a:pPr>
            <a:r>
              <a:rPr kumimoji="1" lang="en-US" altLang="ja-JP" sz="1200" b="1" i="0" u="none" strike="noStrike" kern="1200" baseline="0" dirty="0">
                <a:solidFill>
                  <a:schemeClr val="tx1"/>
                </a:solidFill>
                <a:latin typeface="+mn-lt"/>
                <a:ea typeface="ＭＳ Ｐ明朝" pitchFamily="18" charset="-128"/>
                <a:cs typeface="+mn-cs"/>
              </a:rPr>
              <a:t>Strong Partnerships</a:t>
            </a:r>
            <a:endParaRPr kumimoji="1" lang="en-US" altLang="ja-JP" sz="1200" b="0" i="0" u="none" strike="noStrike" kern="1200" baseline="0" dirty="0">
              <a:solidFill>
                <a:schemeClr val="tx1"/>
              </a:solidFill>
              <a:latin typeface="+mn-lt"/>
              <a:ea typeface="ＭＳ Ｐ明朝" pitchFamily="18" charset="-128"/>
              <a:cs typeface="+mn-cs"/>
            </a:endParaRPr>
          </a:p>
          <a:p>
            <a:pPr>
              <a:lnSpc>
                <a:spcPct val="100000"/>
              </a:lnSpc>
            </a:pPr>
            <a:r>
              <a:rPr kumimoji="1" lang="en-US" altLang="ja-JP" dirty="0">
                <a:latin typeface="+mn-lt"/>
              </a:rPr>
              <a:t>DENSO provides technologies and products to the world’s automakers. As</a:t>
            </a:r>
          </a:p>
          <a:p>
            <a:pPr>
              <a:lnSpc>
                <a:spcPct val="100000"/>
              </a:lnSpc>
            </a:pPr>
            <a:r>
              <a:rPr kumimoji="1" lang="en-US" altLang="ja-JP" dirty="0">
                <a:latin typeface="+mn-lt"/>
              </a:rPr>
              <a:t>the best partner with the best solutions, DENSO collaborates with</a:t>
            </a:r>
          </a:p>
          <a:p>
            <a:pPr>
              <a:lnSpc>
                <a:spcPct val="100000"/>
              </a:lnSpc>
            </a:pPr>
            <a:r>
              <a:rPr kumimoji="1" lang="en-US" altLang="ja-JP" dirty="0">
                <a:latin typeface="+mn-lt"/>
              </a:rPr>
              <a:t>automakers to meet a wide range of end-user needs with technologies and</a:t>
            </a:r>
          </a:p>
          <a:p>
            <a:pPr>
              <a:lnSpc>
                <a:spcPct val="100000"/>
              </a:lnSpc>
            </a:pPr>
            <a:r>
              <a:rPr kumimoji="1" lang="en-US" altLang="ja-JP" dirty="0">
                <a:latin typeface="+mn-lt"/>
              </a:rPr>
              <a:t>know-how accumulated through the development of new technologies in every field.</a:t>
            </a:r>
            <a:endParaRPr kumimoji="1" lang="ja-JP" altLang="en-US" dirty="0">
              <a:latin typeface="+mn-lt"/>
            </a:endParaRPr>
          </a:p>
        </p:txBody>
      </p:sp>
      <p:sp>
        <p:nvSpPr>
          <p:cNvPr id="4" name="スライド番号プレースホルダー 3"/>
          <p:cNvSpPr>
            <a:spLocks noGrp="1"/>
          </p:cNvSpPr>
          <p:nvPr>
            <p:ph type="sldNum" sz="quarter" idx="5"/>
          </p:nvPr>
        </p:nvSpPr>
        <p:spPr/>
        <p:txBody>
          <a:bodyPr/>
          <a:lstStyle/>
          <a:p>
            <a:fld id="{B66F3448-3337-A740-B29C-9F6778ED4FC7}" type="slidenum">
              <a:rPr kumimoji="1" lang="ja-JP" altLang="en-US" smtClean="0"/>
              <a:pPr/>
              <a:t>44</a:t>
            </a:fld>
            <a:endParaRPr kumimoji="1" lang="ja-JP" altLang="en-US" dirty="0"/>
          </a:p>
        </p:txBody>
      </p:sp>
    </p:spTree>
    <p:extLst>
      <p:ext uri="{BB962C8B-B14F-4D97-AF65-F5344CB8AC3E}">
        <p14:creationId xmlns:p14="http://schemas.microsoft.com/office/powerpoint/2010/main" val="676198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a:latin typeface="+mn-lt"/>
              </a:rPr>
              <a:t>Monozukuri</a:t>
            </a:r>
            <a:endParaRPr kumimoji="1" lang="en-GB" altLang="ja-JP" dirty="0">
              <a:latin typeface="+mn-lt"/>
            </a:endParaRPr>
          </a:p>
          <a:p>
            <a:r>
              <a:rPr kumimoji="1" lang="en-US" altLang="ja-JP" dirty="0">
                <a:latin typeface="+mn-lt"/>
              </a:rPr>
              <a:t>Since its inception, DENSO has thoroughly integrated in-house technologies.</a:t>
            </a:r>
          </a:p>
          <a:p>
            <a:r>
              <a:rPr kumimoji="1" lang="en-US" altLang="ja-JP" dirty="0">
                <a:latin typeface="+mn-lt"/>
              </a:rPr>
              <a:t>Through Monozukuri positive steps are taken to design and manufacture equipment,</a:t>
            </a:r>
          </a:p>
          <a:p>
            <a:r>
              <a:rPr kumimoji="1" lang="en-US" altLang="ja-JP" dirty="0">
                <a:latin typeface="+mn-lt"/>
              </a:rPr>
              <a:t>production lines, materials, and processing methods.</a:t>
            </a:r>
          </a:p>
          <a:p>
            <a:r>
              <a:rPr kumimoji="1" lang="en-US" altLang="ja-JP" dirty="0">
                <a:latin typeface="+mn-lt"/>
              </a:rPr>
              <a:t>This enables us to provide society with the world’s most advanced groundbreaking</a:t>
            </a:r>
          </a:p>
          <a:p>
            <a:r>
              <a:rPr kumimoji="1" lang="en-US" altLang="ja-JP" dirty="0">
                <a:latin typeface="+mn-lt"/>
              </a:rPr>
              <a:t>technologies and products conceived by our R&amp;D.</a:t>
            </a:r>
          </a:p>
          <a:p>
            <a:endParaRPr kumimoji="1" lang="en-GB" altLang="ja-JP"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ja-JP" sz="1000" b="1" dirty="0">
                <a:latin typeface="+mn-lt"/>
                <a:ea typeface="Meiryo UI"/>
              </a:rPr>
              <a:t>Materials Technology That Creates Things That Don’t Exist</a:t>
            </a:r>
            <a:endParaRPr lang="ja-JP" altLang="en-US" sz="1000" dirty="0">
              <a:latin typeface="+mn-lt"/>
              <a:ea typeface="Meiryo U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latin typeface="+mn-lt"/>
                <a:ea typeface="ＭＳ Ｐ明朝" pitchFamily="18" charset="-128"/>
                <a:cs typeface="+mn-cs"/>
              </a:rPr>
              <a:t>To pursue product performance and quality, if we don’t have suitable general purpose materials, we create them. This is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latin typeface="+mn-lt"/>
                <a:ea typeface="ＭＳ Ｐ明朝" pitchFamily="18" charset="-128"/>
                <a:cs typeface="+mn-cs"/>
              </a:rPr>
              <a:t>part of our commitment to DENSO’s Monozukuri. DENSO’s materials engineers are active on a global scale and</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latin typeface="+mn-lt"/>
                <a:ea typeface="ＭＳ Ｐ明朝" pitchFamily="18" charset="-128"/>
                <a:cs typeface="+mn-cs"/>
              </a:rPr>
              <a:t>collaborate with materials manufacturers to develop materials that help us achieve world-first products and</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latin typeface="+mn-lt"/>
                <a:ea typeface="ＭＳ Ｐ明朝" pitchFamily="18" charset="-128"/>
                <a:cs typeface="+mn-cs"/>
              </a:rPr>
              <a:t>world-best performance.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GB" altLang="ja-JP"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ja-JP" sz="1000" b="1" dirty="0">
                <a:latin typeface="+mn-lt"/>
                <a:ea typeface="Meiryo UI"/>
              </a:rPr>
              <a:t>Production Technology That Gives Shape to World-First Ideas</a:t>
            </a:r>
            <a:endParaRPr lang="en-GB" altLang="ja-JP" sz="1000" dirty="0">
              <a:latin typeface="+mn-lt"/>
              <a:ea typeface="Meiryo U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latin typeface="+mn-lt"/>
                <a:ea typeface="ＭＳ Ｐ明朝" pitchFamily="18" charset="-128"/>
                <a:cs typeface="+mn-cs"/>
              </a:rPr>
              <a:t>DENSO leverages world-class micro-processing and an assembly line that improves production efficiency and</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latin typeface="+mn-lt"/>
                <a:ea typeface="ＭＳ Ｐ明朝" pitchFamily="18" charset="-128"/>
                <a:cs typeface="+mn-cs"/>
              </a:rPr>
              <a:t>quality. DENSO also supports world-first products and the world’s highest level of product performance and quality</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latin typeface="+mn-lt"/>
                <a:ea typeface="ＭＳ Ｐ明朝" pitchFamily="18" charset="-128"/>
                <a:cs typeface="+mn-cs"/>
              </a:rPr>
              <a:t>from a Monozukuri perspective by designing and manufacturing its own equipment and production lines.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ja-JP" sz="1000" dirty="0">
              <a:latin typeface="+mn-lt"/>
              <a:ea typeface="Meiryo U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ja-JP" sz="1000" b="1" dirty="0">
                <a:latin typeface="+mn-lt"/>
                <a:ea typeface="Meiryo UI"/>
              </a:rPr>
              <a:t>DENSO’s First-Class Factory IoT* That Leverages the Knowledge of </a:t>
            </a:r>
            <a:r>
              <a:rPr lang="en-US" altLang="ja-JP" sz="1000" b="1" dirty="0" smtClean="0">
                <a:latin typeface="+mn-lt"/>
                <a:ea typeface="Meiryo UI"/>
              </a:rPr>
              <a:t>People</a:t>
            </a:r>
            <a:endParaRPr lang="en-GB" altLang="ja-JP" sz="1000" dirty="0">
              <a:latin typeface="+mn-lt"/>
              <a:ea typeface="Meiryo U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effectLst/>
                <a:latin typeface="+mn-lt"/>
                <a:ea typeface="+mn-ea"/>
                <a:cs typeface="+mn-cs"/>
              </a:rPr>
              <a:t>We take our abundance of data on people, products, and facilities and convert it into valuable information, such as information on signs of equipment flaws and information that contributes to expert know-how. We offer such information to people that desire it at the times they need it and in a format that they prefer. By doing so, we are accelerating activities aimed at making improvements and contributing to the growth of people. We aim to form global linkages between our 130 plants in an effort to improve productivity by 30% on a Groupwide basis.</a:t>
            </a:r>
            <a:endParaRPr kumimoji="1" lang="en-US" altLang="ja-JP" sz="1200" kern="1200" dirty="0">
              <a:solidFill>
                <a:schemeClr val="tx1"/>
              </a:solidFill>
              <a:latin typeface="+mn-lt"/>
              <a:ea typeface="ＭＳ Ｐ明朝" pitchFamily="18"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latin typeface="+mn-lt"/>
                <a:ea typeface="ＭＳ Ｐ明朝" pitchFamily="18" charset="-128"/>
                <a:cs typeface="+mn-cs"/>
              </a:rPr>
              <a:t>*</a:t>
            </a:r>
            <a:r>
              <a:rPr lang="en-US" altLang="ja-JP" sz="1000" dirty="0">
                <a:latin typeface="+mn-lt"/>
                <a:ea typeface="Meiryo UI"/>
              </a:rPr>
              <a:t>Factory Internet of Things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ja-JP" sz="1000" dirty="0">
              <a:latin typeface="+mn-lt"/>
              <a:ea typeface="Meiryo UI"/>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1" lang="en-US" altLang="ja-JP" sz="1000" b="1" i="0" u="none" strike="noStrike" kern="1200" baseline="0" dirty="0">
                <a:solidFill>
                  <a:schemeClr val="tx1"/>
                </a:solidFill>
                <a:latin typeface="+mn-lt"/>
                <a:ea typeface="ＭＳ Ｐ明朝" pitchFamily="18" charset="-128"/>
                <a:cs typeface="+mn-cs"/>
              </a:rPr>
              <a:t>Quality Assurance That Helps Protect Precious Lives</a:t>
            </a:r>
            <a:endParaRPr kumimoji="1" lang="en-US" altLang="ja-JP" sz="1000" b="0" i="0" u="none" strike="noStrike" kern="1200" baseline="0" dirty="0">
              <a:solidFill>
                <a:schemeClr val="tx1"/>
              </a:solidFill>
              <a:latin typeface="+mn-lt"/>
              <a:ea typeface="ＭＳ Ｐ明朝" pitchFamily="18" charset="-128"/>
              <a:cs typeface="+mn-cs"/>
            </a:endParaRPr>
          </a:p>
          <a:p>
            <a:r>
              <a:rPr kumimoji="1" lang="en-US" altLang="ja-JP" sz="1000" b="0" i="0" u="none" strike="noStrike" kern="1200" baseline="0" dirty="0">
                <a:solidFill>
                  <a:schemeClr val="tx1"/>
                </a:solidFill>
                <a:latin typeface="+mn-lt"/>
                <a:ea typeface="ＭＳ Ｐ明朝" pitchFamily="18" charset="-128"/>
                <a:cs typeface="+mn-cs"/>
              </a:rPr>
              <a:t>Early in our history, DENSO established a proving ground and test chambers, which was very unique for an auto parts</a:t>
            </a:r>
          </a:p>
          <a:p>
            <a:r>
              <a:rPr kumimoji="1" lang="en-US" altLang="ja-JP" sz="1000" b="0" i="0" u="none" strike="noStrike" kern="1200" baseline="0" dirty="0">
                <a:solidFill>
                  <a:schemeClr val="tx1"/>
                </a:solidFill>
                <a:latin typeface="+mn-lt"/>
                <a:ea typeface="ＭＳ Ｐ明朝" pitchFamily="18" charset="-128"/>
                <a:cs typeface="+mn-cs"/>
              </a:rPr>
              <a:t>manufacturer. These state-of-the-art facilities, equal to those of auto manufacturers, are used to ensure the quality</a:t>
            </a:r>
          </a:p>
          <a:p>
            <a:r>
              <a:rPr kumimoji="1" lang="en-US" altLang="ja-JP" sz="1000" b="0" i="0" u="none" strike="noStrike" kern="1200" baseline="0" dirty="0">
                <a:solidFill>
                  <a:schemeClr val="tx1"/>
                </a:solidFill>
                <a:latin typeface="+mn-lt"/>
                <a:ea typeface="ＭＳ Ｐ明朝" pitchFamily="18" charset="-128"/>
                <a:cs typeface="+mn-cs"/>
              </a:rPr>
              <a:t>and durability of DENSO products and technologies.</a:t>
            </a:r>
            <a:endParaRPr kumimoji="1" lang="en-GB" altLang="ja-JP" dirty="0">
              <a:latin typeface="+mn-lt"/>
            </a:endParaRPr>
          </a:p>
        </p:txBody>
      </p:sp>
      <p:sp>
        <p:nvSpPr>
          <p:cNvPr id="4" name="スライド番号プレースホルダー 3"/>
          <p:cNvSpPr>
            <a:spLocks noGrp="1"/>
          </p:cNvSpPr>
          <p:nvPr>
            <p:ph type="sldNum" sz="quarter" idx="5"/>
          </p:nvPr>
        </p:nvSpPr>
        <p:spPr/>
        <p:txBody>
          <a:bodyPr/>
          <a:lstStyle/>
          <a:p>
            <a:fld id="{B66F3448-3337-A740-B29C-9F6778ED4FC7}" type="slidenum">
              <a:rPr kumimoji="1" lang="ja-JP" altLang="en-US" smtClean="0"/>
              <a:pPr/>
              <a:t>45</a:t>
            </a:fld>
            <a:endParaRPr kumimoji="1" lang="ja-JP" altLang="en-US" dirty="0"/>
          </a:p>
        </p:txBody>
      </p:sp>
    </p:spTree>
    <p:extLst>
      <p:ext uri="{BB962C8B-B14F-4D97-AF65-F5344CB8AC3E}">
        <p14:creationId xmlns:p14="http://schemas.microsoft.com/office/powerpoint/2010/main" val="294374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a:latin typeface="+mn-lt"/>
              </a:rPr>
              <a:t>Hitozukuri</a:t>
            </a:r>
            <a:endParaRPr kumimoji="1" lang="en-GB" altLang="ja-JP" dirty="0">
              <a:latin typeface="+mn-lt"/>
            </a:endParaRPr>
          </a:p>
          <a:p>
            <a:r>
              <a:rPr kumimoji="1" lang="en-US" altLang="ja-JP" dirty="0">
                <a:latin typeface="+mn-lt"/>
              </a:rPr>
              <a:t>“The best products are made by the best people.”</a:t>
            </a:r>
          </a:p>
          <a:p>
            <a:r>
              <a:rPr kumimoji="1" lang="en-US" altLang="ja-JP" dirty="0">
                <a:latin typeface="+mn-lt"/>
              </a:rPr>
              <a:t>DENSO has positioned associates as its most important assets.</a:t>
            </a:r>
          </a:p>
          <a:p>
            <a:r>
              <a:rPr kumimoji="1" lang="en-US" altLang="ja-JP" dirty="0">
                <a:latin typeface="+mn-lt"/>
              </a:rPr>
              <a:t>That's why DENSO has focused on the training and skill</a:t>
            </a:r>
          </a:p>
          <a:p>
            <a:r>
              <a:rPr kumimoji="1" lang="en-US" altLang="ja-JP" dirty="0">
                <a:latin typeface="+mn-lt"/>
              </a:rPr>
              <a:t>development of employees based on the idea that human resource development</a:t>
            </a:r>
          </a:p>
          <a:p>
            <a:r>
              <a:rPr kumimoji="1" lang="en-US" altLang="ja-JP" dirty="0">
                <a:latin typeface="+mn-lt"/>
              </a:rPr>
              <a:t>supports R&amp;D and Monozukuri.</a:t>
            </a:r>
          </a:p>
          <a:p>
            <a:endParaRPr kumimoji="1" lang="en-US" altLang="ja-JP" dirty="0">
              <a:latin typeface="+mn-lt"/>
            </a:endParaRPr>
          </a:p>
          <a:p>
            <a:r>
              <a:rPr kumimoji="1" lang="en-US" altLang="ja-JP" b="1" dirty="0">
                <a:latin typeface="+mn-lt"/>
              </a:rPr>
              <a:t>Introducing a Global Common Personnel Management System to </a:t>
            </a:r>
            <a:r>
              <a:rPr kumimoji="1" lang="en-US" altLang="ja-JP" b="1" dirty="0" smtClean="0">
                <a:latin typeface="+mn-lt"/>
              </a:rPr>
              <a:t>Promote </a:t>
            </a:r>
            <a:r>
              <a:rPr kumimoji="1" lang="en-US" altLang="ja-JP" b="1" dirty="0">
                <a:latin typeface="+mn-lt"/>
              </a:rPr>
              <a:t>the Active Role of a </a:t>
            </a:r>
            <a:r>
              <a:rPr kumimoji="1" lang="en-US" altLang="ja-JP" b="1" dirty="0" smtClean="0">
                <a:latin typeface="+mn-lt"/>
              </a:rPr>
              <a:t>Diverse </a:t>
            </a:r>
            <a:r>
              <a:rPr kumimoji="1" lang="en-US" altLang="ja-JP" b="1" dirty="0">
                <a:latin typeface="+mn-lt"/>
              </a:rPr>
              <a:t>Group of Employees</a:t>
            </a:r>
            <a:endParaRPr kumimoji="1" lang="en-US" altLang="ja-JP"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latin typeface="+mn-lt"/>
                <a:ea typeface="ＭＳ Ｐ明朝" pitchFamily="18" charset="-128"/>
                <a:cs typeface="+mn-cs"/>
              </a:rPr>
              <a:t>In January 2016, DENSO introduced a global common personnel management system targeting the nearly 2,300</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latin typeface="+mn-lt"/>
                <a:ea typeface="ＭＳ Ｐ明朝" pitchFamily="18" charset="-128"/>
                <a:cs typeface="+mn-cs"/>
              </a:rPr>
              <a:t>members of senior management at its headquarters and at each Group company.</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kern="1200" dirty="0">
                <a:solidFill>
                  <a:schemeClr val="tx1"/>
                </a:solidFill>
                <a:latin typeface="+mn-lt"/>
                <a:ea typeface="ＭＳ Ｐ明朝" pitchFamily="18" charset="-128"/>
                <a:cs typeface="+mn-cs"/>
              </a:rPr>
              <a:t>　</a:t>
            </a:r>
            <a:r>
              <a:rPr kumimoji="1" lang="en-US" altLang="ja-JP" sz="1200" kern="1200" dirty="0">
                <a:solidFill>
                  <a:schemeClr val="tx1"/>
                </a:solidFill>
                <a:latin typeface="+mn-lt"/>
                <a:ea typeface="ＭＳ Ｐ明朝" pitchFamily="18" charset="-128"/>
                <a:cs typeface="+mn-cs"/>
              </a:rPr>
              <a:t>This system incorporates a “Global Individual Grade” that focuses on the individual capabilities of senior management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latin typeface="+mn-lt"/>
                <a:ea typeface="ＭＳ Ｐ明朝" pitchFamily="18" charset="-128"/>
                <a:cs typeface="+mn-cs"/>
              </a:rPr>
              <a:t>members. By using a common grading tool to evaluate and promote its senior staff, DENSO allows its personnel around</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latin typeface="+mn-lt"/>
                <a:ea typeface="ＭＳ Ｐ明朝" pitchFamily="18" charset="-128"/>
                <a:cs typeface="+mn-cs"/>
              </a:rPr>
              <a:t>the world to develop their careers on a global scale. Through this system, DENSO aims to further develop its global</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latin typeface="+mn-lt"/>
                <a:ea typeface="ＭＳ Ｐ明朝" pitchFamily="18" charset="-128"/>
                <a:cs typeface="+mn-cs"/>
              </a:rPr>
              <a:t>business by recruiting employees with a diverse range of ideas and abilities.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kern="1200" dirty="0">
              <a:solidFill>
                <a:schemeClr val="tx1"/>
              </a:solidFill>
              <a:latin typeface="+mn-lt"/>
              <a:ea typeface="ＭＳ Ｐ明朝" pitchFamily="18"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b="1" dirty="0">
                <a:latin typeface="+mn-lt"/>
              </a:rPr>
              <a:t>Developing Young Employees Who Will Play Nurturing Young Technicians Global Roles</a:t>
            </a:r>
            <a:endParaRPr kumimoji="1" lang="en-US" altLang="ja-JP"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latin typeface="+mn-lt"/>
                <a:ea typeface="ＭＳ Ｐ明朝" pitchFamily="18" charset="-128"/>
                <a:cs typeface="+mn-cs"/>
              </a:rPr>
              <a:t>DENSO implements an overseas training program with the purpose of having employees in their 20s to early 30s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latin typeface="+mn-lt"/>
                <a:ea typeface="ＭＳ Ｐ明朝" pitchFamily="18" charset="-128"/>
                <a:cs typeface="+mn-cs"/>
              </a:rPr>
              <a:t>experience different value systems, cultures, and business practices and acquire the necessary experience and</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latin typeface="+mn-lt"/>
                <a:ea typeface="ＭＳ Ｐ明朝" pitchFamily="18" charset="-128"/>
                <a:cs typeface="+mn-cs"/>
              </a:rPr>
              <a:t>knowledge to be active on a global scale. Every year, nearly 100 employees enter this program and are sent to an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latin typeface="+mn-lt"/>
                <a:ea typeface="ＭＳ Ｐ明朝" pitchFamily="18" charset="-128"/>
                <a:cs typeface="+mn-cs"/>
              </a:rPr>
              <a:t>overseas location to work for a maximum of two years.</a:t>
            </a:r>
            <a:r>
              <a:rPr kumimoji="1" lang="ja-JP" altLang="en-US" sz="1200" kern="1200" dirty="0">
                <a:solidFill>
                  <a:schemeClr val="tx1"/>
                </a:solidFill>
                <a:latin typeface="+mn-lt"/>
                <a:ea typeface="ＭＳ Ｐ明朝" pitchFamily="18" charset="-128"/>
                <a:cs typeface="+mn-cs"/>
              </a:rPr>
              <a:t>　</a:t>
            </a:r>
            <a:r>
              <a:rPr kumimoji="1" lang="en-US" altLang="ja-JP" sz="1200" kern="1200" dirty="0">
                <a:solidFill>
                  <a:schemeClr val="tx1"/>
                </a:solidFill>
                <a:latin typeface="+mn-lt"/>
                <a:ea typeface="ＭＳ Ｐ明朝" pitchFamily="18" charset="-128"/>
                <a:cs typeface="+mn-cs"/>
              </a:rPr>
              <a:t>Additionally, we are actively increasing the number of</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latin typeface="+mn-lt"/>
                <a:ea typeface="ＭＳ Ｐ明朝" pitchFamily="18" charset="-128"/>
                <a:cs typeface="+mn-cs"/>
              </a:rPr>
              <a:t>opportunities for overseas employees to work at our headquarters in Japan. In doing so, we are encouraging our</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latin typeface="+mn-lt"/>
                <a:ea typeface="ＭＳ Ｐ明朝" pitchFamily="18" charset="-128"/>
                <a:cs typeface="+mn-cs"/>
              </a:rPr>
              <a:t>young employees to develop themselves from a global perspective.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ja-JP" sz="1000" dirty="0">
              <a:latin typeface="+mn-lt"/>
              <a:ea typeface="Meiryo U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ja-JP" sz="1000" b="1" dirty="0">
                <a:latin typeface="+mn-lt"/>
                <a:ea typeface="Meiryo UI"/>
              </a:rPr>
              <a:t>Nurturing Young Technicians</a:t>
            </a:r>
            <a:endParaRPr kumimoji="1" lang="en-US" altLang="ja-JP" sz="1200" kern="1200" dirty="0">
              <a:solidFill>
                <a:schemeClr val="tx1"/>
              </a:solidFill>
              <a:latin typeface="+mn-lt"/>
              <a:ea typeface="ＭＳ Ｐ明朝" pitchFamily="18"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latin typeface="+mn-lt"/>
                <a:ea typeface="ＭＳ Ｐ明朝" pitchFamily="18" charset="-128"/>
                <a:cs typeface="+mn-cs"/>
              </a:rPr>
              <a:t>Believing that the development of advanced engineers and technicians who enable innovative product development and</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latin typeface="+mn-lt"/>
                <a:ea typeface="ＭＳ Ｐ明朝" pitchFamily="18" charset="-128"/>
                <a:cs typeface="+mn-cs"/>
              </a:rPr>
              <a:t>production is the key to corporate growth, DENSO operates the </a:t>
            </a:r>
            <a:r>
              <a:rPr lang="en-US" dirty="0" smtClean="0"/>
              <a:t>DENSO Technical Skills Academy</a:t>
            </a:r>
            <a:r>
              <a:rPr kumimoji="1" lang="en-US" altLang="ja-JP" sz="1200" kern="1200" dirty="0" smtClean="0">
                <a:solidFill>
                  <a:schemeClr val="tx1"/>
                </a:solidFill>
                <a:latin typeface="+mn-lt"/>
                <a:ea typeface="ＭＳ Ｐ明朝" pitchFamily="18" charset="-128"/>
                <a:cs typeface="+mn-cs"/>
              </a:rPr>
              <a:t> </a:t>
            </a:r>
            <a:r>
              <a:rPr kumimoji="1" lang="en-US" altLang="ja-JP" sz="1200" kern="1200" dirty="0">
                <a:solidFill>
                  <a:schemeClr val="tx1"/>
                </a:solidFill>
                <a:latin typeface="+mn-lt"/>
                <a:ea typeface="ＭＳ Ｐ明朝" pitchFamily="18" charset="-128"/>
                <a:cs typeface="+mn-cs"/>
              </a:rPr>
              <a:t>(offering industrial high school</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latin typeface="+mn-lt"/>
                <a:ea typeface="ＭＳ Ｐ明朝" pitchFamily="18" charset="-128"/>
                <a:cs typeface="+mn-cs"/>
              </a:rPr>
              <a:t>and specialized vocational high school courses), which carries on the tradition of the technical training schools established</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latin typeface="+mn-lt"/>
                <a:ea typeface="ＭＳ Ｐ明朝" pitchFamily="18" charset="-128"/>
                <a:cs typeface="+mn-cs"/>
              </a:rPr>
              <a:t>in 1954. In addition to domestic Group companies, this school supports the development of technicians from</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latin typeface="+mn-lt"/>
                <a:ea typeface="ＭＳ Ｐ明朝" pitchFamily="18" charset="-128"/>
                <a:cs typeface="+mn-cs"/>
              </a:rPr>
              <a:t>certain suppliers. Also, we are providing support to develop technicians at our overseas locations in such ways as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latin typeface="+mn-lt"/>
                <a:ea typeface="ＭＳ Ｐ明朝" pitchFamily="18" charset="-128"/>
                <a:cs typeface="+mn-cs"/>
              </a:rPr>
              <a:t>establishing training facilities, introducing educational tools, sending lecturers from Japan, and accepting overseas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latin typeface="+mn-lt"/>
                <a:ea typeface="ＭＳ Ｐ明朝" pitchFamily="18" charset="-128"/>
                <a:cs typeface="+mn-cs"/>
              </a:rPr>
              <a:t>employees as trainees at the </a:t>
            </a:r>
            <a:r>
              <a:rPr lang="en-US" dirty="0" smtClean="0"/>
              <a:t>DENSO Technical Skills Academy</a:t>
            </a:r>
            <a:r>
              <a:rPr kumimoji="1" lang="en-US" altLang="ja-JP" sz="1200" kern="1200" dirty="0" smtClean="0">
                <a:solidFill>
                  <a:schemeClr val="tx1"/>
                </a:solidFill>
                <a:latin typeface="+mn-lt"/>
                <a:ea typeface="ＭＳ Ｐ明朝" pitchFamily="18" charset="-128"/>
                <a:cs typeface="+mn-cs"/>
              </a:rPr>
              <a:t>.</a:t>
            </a:r>
            <a:r>
              <a:rPr kumimoji="1" lang="ja-JP" altLang="en-US" sz="1200" kern="1200" dirty="0">
                <a:solidFill>
                  <a:schemeClr val="tx1"/>
                </a:solidFill>
                <a:latin typeface="+mn-lt"/>
                <a:ea typeface="ＭＳ Ｐ明朝" pitchFamily="18" charset="-128"/>
                <a:cs typeface="+mn-cs"/>
              </a:rPr>
              <a:t>　</a:t>
            </a:r>
            <a:r>
              <a:rPr kumimoji="1" lang="en-US" altLang="ja-JP" sz="1200" kern="1200" dirty="0">
                <a:solidFill>
                  <a:schemeClr val="tx1"/>
                </a:solidFill>
                <a:latin typeface="+mn-lt"/>
                <a:ea typeface="ＭＳ Ｐ明朝" pitchFamily="18" charset="-128"/>
                <a:cs typeface="+mn-cs"/>
              </a:rPr>
              <a:t>Many young technicians who have participated in our</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latin typeface="+mn-lt"/>
                <a:ea typeface="ＭＳ Ｐ明朝" pitchFamily="18" charset="-128"/>
                <a:cs typeface="+mn-cs"/>
              </a:rPr>
              <a:t>educational systems have gone on to become World Skills Competition medalists who compete at the world’s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latin typeface="+mn-lt"/>
                <a:ea typeface="ＭＳ Ｐ明朝" pitchFamily="18" charset="-128"/>
                <a:cs typeface="+mn-cs"/>
              </a:rPr>
              <a:t>highest level. At the 44th World Skills Competition, held in Abu Dhabi, United Arab Emirates, in October 2017, 17 of our</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latin typeface="+mn-lt"/>
                <a:ea typeface="ＭＳ Ｐ明朝" pitchFamily="18" charset="-128"/>
                <a:cs typeface="+mn-cs"/>
              </a:rPr>
              <a:t>technicians from Japan, Thailand, Indonesia, Vietnam, and Mexico competed in eight categories, winning gold and</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latin typeface="+mn-lt"/>
                <a:ea typeface="ＭＳ Ｐ明朝" pitchFamily="18" charset="-128"/>
                <a:cs typeface="+mn-cs"/>
              </a:rPr>
              <a:t>bronze medals.</a:t>
            </a:r>
            <a:endParaRPr kumimoji="1" lang="ja-JP" altLang="en-US" dirty="0">
              <a:latin typeface="+mn-lt"/>
            </a:endParaRPr>
          </a:p>
        </p:txBody>
      </p:sp>
      <p:sp>
        <p:nvSpPr>
          <p:cNvPr id="4" name="スライド番号プレースホルダー 3"/>
          <p:cNvSpPr>
            <a:spLocks noGrp="1"/>
          </p:cNvSpPr>
          <p:nvPr>
            <p:ph type="sldNum" sz="quarter" idx="5"/>
          </p:nvPr>
        </p:nvSpPr>
        <p:spPr/>
        <p:txBody>
          <a:bodyPr/>
          <a:lstStyle/>
          <a:p>
            <a:fld id="{B66F3448-3337-A740-B29C-9F6778ED4FC7}" type="slidenum">
              <a:rPr kumimoji="1" lang="ja-JP" altLang="en-US" smtClean="0"/>
              <a:pPr/>
              <a:t>46</a:t>
            </a:fld>
            <a:endParaRPr kumimoji="1" lang="ja-JP" altLang="en-US" dirty="0"/>
          </a:p>
        </p:txBody>
      </p:sp>
    </p:spTree>
    <p:extLst>
      <p:ext uri="{BB962C8B-B14F-4D97-AF65-F5344CB8AC3E}">
        <p14:creationId xmlns:p14="http://schemas.microsoft.com/office/powerpoint/2010/main" val="11344571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B66F3448-3337-A740-B29C-9F6778ED4FC7}" type="slidenum">
              <a:rPr kumimoji="1" lang="ja-JP" altLang="en-US" smtClean="0"/>
              <a:pPr/>
              <a:t>47</a:t>
            </a:fld>
            <a:endParaRPr kumimoji="1" lang="ja-JP" altLang="en-US" dirty="0"/>
          </a:p>
        </p:txBody>
      </p:sp>
    </p:spTree>
    <p:extLst>
      <p:ext uri="{BB962C8B-B14F-4D97-AF65-F5344CB8AC3E}">
        <p14:creationId xmlns:p14="http://schemas.microsoft.com/office/powerpoint/2010/main" val="3535147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i="0" u="none" strike="noStrike" kern="1200" baseline="0" dirty="0">
                <a:solidFill>
                  <a:schemeClr val="tx1"/>
                </a:solidFill>
                <a:latin typeface="+mn-lt"/>
                <a:ea typeface="ＭＳ Ｐ明朝" pitchFamily="18" charset="-128"/>
                <a:cs typeface="+mn-cs"/>
              </a:rPr>
              <a:t>Reducing environmental burden and realizing highly efficient mobility</a:t>
            </a:r>
            <a:endParaRPr kumimoji="1" lang="en-US" altLang="ja-JP" dirty="0">
              <a:latin typeface="+mn-lt"/>
            </a:endParaRPr>
          </a:p>
          <a:p>
            <a:r>
              <a:rPr kumimoji="1" lang="en-US" altLang="ja-JP" sz="1200" b="0" i="0" u="none" strike="noStrike" kern="1200" baseline="0" dirty="0">
                <a:solidFill>
                  <a:schemeClr val="tx1"/>
                </a:solidFill>
                <a:latin typeface="+mn-lt"/>
                <a:ea typeface="ＭＳ Ｐ明朝" pitchFamily="18" charset="-128"/>
                <a:cs typeface="+mn-cs"/>
              </a:rPr>
              <a:t>DENSO has been engaged in the development of electric vehicle systems that are ecofriendly</a:t>
            </a:r>
          </a:p>
          <a:p>
            <a:r>
              <a:rPr kumimoji="1" lang="en-US" altLang="ja-JP" sz="1200" b="0" i="0" u="none" strike="noStrike" kern="1200" baseline="0" dirty="0">
                <a:solidFill>
                  <a:schemeClr val="tx1"/>
                </a:solidFill>
                <a:latin typeface="+mn-lt"/>
                <a:ea typeface="ＭＳ Ｐ明朝" pitchFamily="18" charset="-128"/>
                <a:cs typeface="+mn-cs"/>
              </a:rPr>
              <a:t>and enable even more comfortable travel. As a result, DENSO has realized high</a:t>
            </a:r>
          </a:p>
          <a:p>
            <a:r>
              <a:rPr kumimoji="1" lang="en-US" altLang="ja-JP" sz="1200" b="0" i="0" u="none" strike="noStrike" kern="1200" baseline="0" dirty="0">
                <a:solidFill>
                  <a:schemeClr val="tx1"/>
                </a:solidFill>
                <a:latin typeface="+mn-lt"/>
                <a:ea typeface="ＭＳ Ｐ明朝" pitchFamily="18" charset="-128"/>
                <a:cs typeface="+mn-cs"/>
              </a:rPr>
              <a:t>functioning, compact, and fuel-efficient products that are essential for hybrid vehicles</a:t>
            </a:r>
          </a:p>
          <a:p>
            <a:r>
              <a:rPr kumimoji="1" lang="en-US" altLang="ja-JP" sz="1200" b="0" i="0" u="none" strike="noStrike" kern="1200" baseline="0" dirty="0">
                <a:solidFill>
                  <a:schemeClr val="tx1"/>
                </a:solidFill>
                <a:latin typeface="+mn-lt"/>
                <a:ea typeface="ＭＳ Ｐ明朝" pitchFamily="18" charset="-128"/>
                <a:cs typeface="+mn-cs"/>
              </a:rPr>
              <a:t>and is producing these products around the world. Going forward, we will leverage our</a:t>
            </a:r>
          </a:p>
          <a:p>
            <a:r>
              <a:rPr kumimoji="1" lang="en-US" altLang="ja-JP" sz="1200" b="0" i="0" u="none" strike="noStrike" kern="1200" baseline="0" dirty="0">
                <a:solidFill>
                  <a:schemeClr val="tx1"/>
                </a:solidFill>
                <a:latin typeface="+mn-lt"/>
                <a:ea typeface="ＭＳ Ｐ明朝" pitchFamily="18" charset="-128"/>
                <a:cs typeface="+mn-cs"/>
              </a:rPr>
              <a:t>expansive business domains to form linkages between various in-vehicle systems and</a:t>
            </a:r>
          </a:p>
          <a:p>
            <a:r>
              <a:rPr kumimoji="1" lang="en-US" altLang="ja-JP" sz="1200" b="0" i="0" u="none" strike="noStrike" kern="1200" baseline="0" dirty="0">
                <a:solidFill>
                  <a:schemeClr val="tx1"/>
                </a:solidFill>
                <a:latin typeface="+mn-lt"/>
                <a:ea typeface="ＭＳ Ｐ明朝" pitchFamily="18" charset="-128"/>
                <a:cs typeface="+mn-cs"/>
              </a:rPr>
              <a:t>products in an effort to efficiently manage energy within vehicles. In this manner, we will</a:t>
            </a:r>
          </a:p>
          <a:p>
            <a:r>
              <a:rPr kumimoji="1" lang="en-US" altLang="ja-JP" sz="1200" b="0" i="0" u="none" strike="noStrike" kern="1200" baseline="0" dirty="0">
                <a:solidFill>
                  <a:schemeClr val="tx1"/>
                </a:solidFill>
                <a:latin typeface="+mn-lt"/>
                <a:ea typeface="ＭＳ Ｐ明朝" pitchFamily="18" charset="-128"/>
                <a:cs typeface="+mn-cs"/>
              </a:rPr>
              <a:t>further improve fuel efficiency and contribute to the conservation of energy.</a:t>
            </a:r>
            <a:endParaRPr kumimoji="1" lang="ja-JP" altLang="en-US" dirty="0">
              <a:latin typeface="+mn-lt"/>
            </a:endParaRPr>
          </a:p>
        </p:txBody>
      </p:sp>
      <p:sp>
        <p:nvSpPr>
          <p:cNvPr id="4" name="スライド番号プレースホルダー 3"/>
          <p:cNvSpPr>
            <a:spLocks noGrp="1"/>
          </p:cNvSpPr>
          <p:nvPr>
            <p:ph type="sldNum" sz="quarter" idx="5"/>
          </p:nvPr>
        </p:nvSpPr>
        <p:spPr/>
        <p:txBody>
          <a:bodyPr/>
          <a:lstStyle/>
          <a:p>
            <a:fld id="{B66F3448-3337-A740-B29C-9F6778ED4FC7}" type="slidenum">
              <a:rPr kumimoji="1" lang="ja-JP" altLang="en-US" smtClean="0"/>
              <a:pPr/>
              <a:t>9</a:t>
            </a:fld>
            <a:endParaRPr kumimoji="1" lang="ja-JP" altLang="en-US" dirty="0"/>
          </a:p>
        </p:txBody>
      </p:sp>
    </p:spTree>
    <p:extLst>
      <p:ext uri="{BB962C8B-B14F-4D97-AF65-F5344CB8AC3E}">
        <p14:creationId xmlns:p14="http://schemas.microsoft.com/office/powerpoint/2010/main" val="4273417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i="0" u="none" strike="noStrike" kern="1200" baseline="0" dirty="0">
                <a:solidFill>
                  <a:schemeClr val="tx1"/>
                </a:solidFill>
                <a:latin typeface="+mn-lt"/>
                <a:ea typeface="ＭＳ Ｐ明朝" pitchFamily="18" charset="-128"/>
                <a:cs typeface="+mn-cs"/>
              </a:rPr>
              <a:t>Realizing a safe society without accidents, and free and comfortable mobility</a:t>
            </a:r>
            <a:endParaRPr kumimoji="1" lang="en-US" altLang="ja-JP" sz="1200" b="0" i="0" u="none" strike="noStrike" kern="1200" baseline="0" dirty="0">
              <a:solidFill>
                <a:schemeClr val="tx1"/>
              </a:solidFill>
              <a:latin typeface="+mn-lt"/>
              <a:ea typeface="ＭＳ Ｐ明朝" pitchFamily="18" charset="-128"/>
              <a:cs typeface="+mn-cs"/>
            </a:endParaRPr>
          </a:p>
          <a:p>
            <a:r>
              <a:rPr kumimoji="1" lang="en-US" altLang="ja-JP" sz="1200" b="0" i="0" u="none" strike="noStrike" kern="1200" baseline="0" dirty="0">
                <a:solidFill>
                  <a:schemeClr val="tx1"/>
                </a:solidFill>
                <a:latin typeface="+mn-lt"/>
                <a:ea typeface="ＭＳ Ｐ明朝" pitchFamily="18" charset="-128"/>
                <a:cs typeface="+mn-cs"/>
              </a:rPr>
              <a:t>DENSO aims to create a mobile society without accidents and in which all people</a:t>
            </a:r>
          </a:p>
          <a:p>
            <a:r>
              <a:rPr kumimoji="1" lang="en-US" altLang="ja-JP" sz="1200" b="0" i="0" u="none" strike="noStrike" kern="1200" baseline="0" dirty="0">
                <a:solidFill>
                  <a:schemeClr val="tx1"/>
                </a:solidFill>
                <a:latin typeface="+mn-lt"/>
                <a:ea typeface="ＭＳ Ｐ明朝" pitchFamily="18" charset="-128"/>
                <a:cs typeface="+mn-cs"/>
              </a:rPr>
              <a:t>can move safely and with peace of mind. Guided by this aim, DENSO has</a:t>
            </a:r>
          </a:p>
          <a:p>
            <a:r>
              <a:rPr kumimoji="1" lang="en-US" altLang="ja-JP" sz="1200" b="0" i="0" u="none" strike="noStrike" kern="1200" baseline="0" dirty="0">
                <a:solidFill>
                  <a:schemeClr val="tx1"/>
                </a:solidFill>
                <a:latin typeface="+mn-lt"/>
                <a:ea typeface="ＭＳ Ｐ明朝" pitchFamily="18" charset="-128"/>
                <a:cs typeface="+mn-cs"/>
              </a:rPr>
              <a:t>developed reliable, high-quality safety technologies. By enhancing our </a:t>
            </a:r>
            <a:r>
              <a:rPr kumimoji="1" lang="en-US" altLang="ja-JP" sz="1200" b="0" i="0" u="none" strike="noStrike" kern="1200" baseline="0" dirty="0" smtClean="0">
                <a:solidFill>
                  <a:schemeClr val="tx1"/>
                </a:solidFill>
                <a:latin typeface="+mn-lt"/>
                <a:ea typeface="ＭＳ Ｐ明朝" pitchFamily="18" charset="-128"/>
                <a:cs typeface="+mn-cs"/>
              </a:rPr>
              <a:t>long cultivated</a:t>
            </a:r>
            <a:endParaRPr kumimoji="1" lang="en-US" altLang="ja-JP" sz="1200" b="0" i="0" u="none" strike="noStrike" kern="1200" baseline="0" dirty="0">
              <a:solidFill>
                <a:schemeClr val="tx1"/>
              </a:solidFill>
              <a:latin typeface="+mn-lt"/>
              <a:ea typeface="ＭＳ Ｐ明朝" pitchFamily="18" charset="-128"/>
              <a:cs typeface="+mn-cs"/>
            </a:endParaRPr>
          </a:p>
          <a:p>
            <a:r>
              <a:rPr kumimoji="1" lang="en-US" altLang="ja-JP" sz="1200" b="0" i="0" u="none" strike="noStrike" kern="1200" baseline="0" dirty="0">
                <a:solidFill>
                  <a:schemeClr val="tx1"/>
                </a:solidFill>
                <a:latin typeface="+mn-lt"/>
                <a:ea typeface="ＭＳ Ｐ明朝" pitchFamily="18" charset="-128"/>
                <a:cs typeface="+mn-cs"/>
              </a:rPr>
              <a:t>sensing technologies as well as our AI and information technologies, we</a:t>
            </a:r>
          </a:p>
          <a:p>
            <a:r>
              <a:rPr kumimoji="1" lang="en-US" altLang="ja-JP" sz="1200" b="0" i="0" u="none" strike="noStrike" kern="1200" baseline="0" dirty="0">
                <a:solidFill>
                  <a:schemeClr val="tx1"/>
                </a:solidFill>
                <a:latin typeface="+mn-lt"/>
                <a:ea typeface="ＭＳ Ｐ明朝" pitchFamily="18" charset="-128"/>
                <a:cs typeface="+mn-cs"/>
              </a:rPr>
              <a:t>will further contribute to the development of </a:t>
            </a:r>
            <a:r>
              <a:rPr kumimoji="1" lang="en-US" altLang="ja-JP" sz="1200" b="0" i="0" u="none" strike="noStrike" kern="1200" baseline="0" dirty="0" smtClean="0">
                <a:solidFill>
                  <a:schemeClr val="tx1"/>
                </a:solidFill>
                <a:latin typeface="+mn-lt"/>
                <a:ea typeface="ＭＳ Ｐ明朝" pitchFamily="18" charset="-128"/>
                <a:cs typeface="+mn-cs"/>
              </a:rPr>
              <a:t>autonomous </a:t>
            </a:r>
            <a:r>
              <a:rPr kumimoji="1" lang="en-US" altLang="ja-JP" sz="1200" b="0" i="0" u="none" strike="noStrike" kern="1200" baseline="0" dirty="0">
                <a:solidFill>
                  <a:schemeClr val="tx1"/>
                </a:solidFill>
                <a:latin typeface="+mn-lt"/>
                <a:ea typeface="ＭＳ Ｐ明朝" pitchFamily="18" charset="-128"/>
                <a:cs typeface="+mn-cs"/>
              </a:rPr>
              <a:t>driving.</a:t>
            </a:r>
          </a:p>
          <a:p>
            <a:r>
              <a:rPr kumimoji="1" lang="en-US" altLang="ja-JP" sz="1200" b="0" i="0" u="none" strike="noStrike" kern="1200" baseline="0" dirty="0">
                <a:solidFill>
                  <a:schemeClr val="tx1"/>
                </a:solidFill>
                <a:latin typeface="+mn-lt"/>
                <a:ea typeface="ＭＳ Ｐ明朝" pitchFamily="18" charset="-128"/>
                <a:cs typeface="+mn-cs"/>
              </a:rPr>
              <a:t>Maintaining our firm commitment to quality, which we have adopted since our</a:t>
            </a:r>
          </a:p>
          <a:p>
            <a:r>
              <a:rPr kumimoji="1" lang="en-US" altLang="ja-JP" sz="1200" b="0" i="0" u="none" strike="noStrike" kern="1200" baseline="0" dirty="0">
                <a:solidFill>
                  <a:schemeClr val="tx1"/>
                </a:solidFill>
                <a:latin typeface="+mn-lt"/>
                <a:ea typeface="ＭＳ Ｐ明朝" pitchFamily="18" charset="-128"/>
                <a:cs typeface="+mn-cs"/>
              </a:rPr>
              <a:t>founding, we will deliver genuine peace of mind for the future of the mobile society.</a:t>
            </a:r>
            <a:endParaRPr kumimoji="1" lang="en-US" altLang="ja-JP" dirty="0">
              <a:latin typeface="+mn-lt"/>
            </a:endParaRPr>
          </a:p>
        </p:txBody>
      </p:sp>
      <p:sp>
        <p:nvSpPr>
          <p:cNvPr id="4" name="スライド番号プレースホルダー 3"/>
          <p:cNvSpPr>
            <a:spLocks noGrp="1"/>
          </p:cNvSpPr>
          <p:nvPr>
            <p:ph type="sldNum" sz="quarter" idx="5"/>
          </p:nvPr>
        </p:nvSpPr>
        <p:spPr/>
        <p:txBody>
          <a:bodyPr/>
          <a:lstStyle/>
          <a:p>
            <a:fld id="{B66F3448-3337-A740-B29C-9F6778ED4FC7}" type="slidenum">
              <a:rPr kumimoji="1" lang="ja-JP" altLang="en-US" smtClean="0"/>
              <a:pPr/>
              <a:t>10</a:t>
            </a:fld>
            <a:endParaRPr kumimoji="1" lang="ja-JP" altLang="en-US" dirty="0"/>
          </a:p>
        </p:txBody>
      </p:sp>
    </p:spTree>
    <p:extLst>
      <p:ext uri="{BB962C8B-B14F-4D97-AF65-F5344CB8AC3E}">
        <p14:creationId xmlns:p14="http://schemas.microsoft.com/office/powerpoint/2010/main" val="78886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i="0" u="none" strike="noStrike" kern="1200" baseline="0" dirty="0">
                <a:solidFill>
                  <a:schemeClr val="tx1"/>
                </a:solidFill>
                <a:latin typeface="+mn-lt"/>
                <a:ea typeface="ＭＳ Ｐ明朝" pitchFamily="18" charset="-128"/>
                <a:cs typeface="+mn-cs"/>
              </a:rPr>
              <a:t>Realizing a new mobile society that connects vehicles, people, and goods</a:t>
            </a:r>
            <a:endParaRPr kumimoji="1" lang="en-US" altLang="ja-JP" sz="1200" b="0" i="0" u="none" strike="noStrike" kern="1200" baseline="0" dirty="0">
              <a:solidFill>
                <a:schemeClr val="tx1"/>
              </a:solidFill>
              <a:latin typeface="+mn-lt"/>
              <a:ea typeface="ＭＳ Ｐ明朝" pitchFamily="18" charset="-128"/>
              <a:cs typeface="+mn-cs"/>
            </a:endParaRPr>
          </a:p>
          <a:p>
            <a:r>
              <a:rPr kumimoji="1" lang="en-US" altLang="ja-JP" sz="1200" b="0" i="0" u="none" strike="noStrike" kern="1200" baseline="0" dirty="0">
                <a:solidFill>
                  <a:schemeClr val="tx1"/>
                </a:solidFill>
                <a:latin typeface="+mn-lt"/>
                <a:ea typeface="ＭＳ Ｐ明朝" pitchFamily="18" charset="-128"/>
                <a:cs typeface="+mn-cs"/>
              </a:rPr>
              <a:t>Amid the major transition from the trend of owning a vehicle to the trend of using</a:t>
            </a:r>
          </a:p>
          <a:p>
            <a:r>
              <a:rPr kumimoji="1" lang="en-US" altLang="ja-JP" sz="1200" b="0" i="0" u="none" strike="noStrike" kern="1200" baseline="0" dirty="0">
                <a:solidFill>
                  <a:schemeClr val="tx1"/>
                </a:solidFill>
                <a:latin typeface="+mn-lt"/>
                <a:ea typeface="ＭＳ Ｐ明朝" pitchFamily="18" charset="-128"/>
                <a:cs typeface="+mn-cs"/>
              </a:rPr>
              <a:t>a vehicle as a service, DENSO is pursuing efforts in the Mobility-as-a-Service</a:t>
            </a:r>
          </a:p>
          <a:p>
            <a:r>
              <a:rPr kumimoji="1" lang="en-US" altLang="ja-JP" sz="1200" b="0" i="0" u="none" strike="noStrike" kern="1200" baseline="0" dirty="0">
                <a:solidFill>
                  <a:schemeClr val="tx1"/>
                </a:solidFill>
                <a:latin typeface="+mn-lt"/>
                <a:ea typeface="ＭＳ Ｐ明朝" pitchFamily="18" charset="-128"/>
                <a:cs typeface="+mn-cs"/>
              </a:rPr>
              <a:t>(MaaS) business, which involves providing mobility services that move people and</a:t>
            </a:r>
          </a:p>
          <a:p>
            <a:r>
              <a:rPr kumimoji="1" lang="en-US" altLang="ja-JP" sz="1200" b="0" i="0" u="none" strike="noStrike" kern="1200" baseline="0" dirty="0">
                <a:solidFill>
                  <a:schemeClr val="tx1"/>
                </a:solidFill>
                <a:latin typeface="+mn-lt"/>
                <a:ea typeface="ＭＳ Ｐ明朝" pitchFamily="18" charset="-128"/>
                <a:cs typeface="+mn-cs"/>
              </a:rPr>
              <a:t>goods. </a:t>
            </a:r>
            <a:endParaRPr kumimoji="1" lang="en-US" altLang="ja-JP" sz="1200" b="0" i="0" u="none" strike="noStrike" kern="1200" baseline="0" dirty="0" smtClean="0">
              <a:solidFill>
                <a:schemeClr val="tx1"/>
              </a:solidFill>
              <a:latin typeface="+mn-lt"/>
              <a:ea typeface="ＭＳ Ｐ明朝" pitchFamily="18" charset="-128"/>
              <a:cs typeface="+mn-cs"/>
            </a:endParaRPr>
          </a:p>
          <a:p>
            <a:r>
              <a:rPr kumimoji="1" lang="en-US" altLang="ja-JP" sz="1200" b="0" i="0" u="none" strike="noStrike" kern="1200" baseline="0" dirty="0" smtClean="0">
                <a:solidFill>
                  <a:schemeClr val="tx1"/>
                </a:solidFill>
                <a:latin typeface="+mn-lt"/>
                <a:ea typeface="ＭＳ Ｐ明朝" pitchFamily="18" charset="-128"/>
                <a:cs typeface="+mn-cs"/>
              </a:rPr>
              <a:t>Going </a:t>
            </a:r>
            <a:r>
              <a:rPr kumimoji="1" lang="en-US" altLang="ja-JP" sz="1200" b="0" i="0" u="none" strike="noStrike" kern="1200" baseline="0" dirty="0">
                <a:solidFill>
                  <a:schemeClr val="tx1"/>
                </a:solidFill>
                <a:latin typeface="+mn-lt"/>
                <a:ea typeface="ＭＳ Ｐ明朝" pitchFamily="18" charset="-128"/>
                <a:cs typeface="+mn-cs"/>
              </a:rPr>
              <a:t>forward, we aim to provide convenient, safe, and secure</a:t>
            </a:r>
          </a:p>
          <a:p>
            <a:r>
              <a:rPr kumimoji="1" lang="en-US" altLang="ja-JP" sz="1200" b="0" i="0" u="none" strike="noStrike" kern="1200" baseline="0" dirty="0">
                <a:solidFill>
                  <a:schemeClr val="tx1"/>
                </a:solidFill>
                <a:latin typeface="+mn-lt"/>
                <a:ea typeface="ＭＳ Ｐ明朝" pitchFamily="18" charset="-128"/>
                <a:cs typeface="+mn-cs"/>
              </a:rPr>
              <a:t>transportation methods for people with vehicles and for those without, thereby</a:t>
            </a:r>
          </a:p>
          <a:p>
            <a:r>
              <a:rPr kumimoji="1" lang="en-US" altLang="ja-JP" sz="1200" b="0" i="0" u="none" strike="noStrike" kern="1200" baseline="0" dirty="0">
                <a:solidFill>
                  <a:schemeClr val="tx1"/>
                </a:solidFill>
                <a:latin typeface="+mn-lt"/>
                <a:ea typeface="ＭＳ Ｐ明朝" pitchFamily="18" charset="-128"/>
                <a:cs typeface="+mn-cs"/>
              </a:rPr>
              <a:t>contributing to the realization of a new mobile society.</a:t>
            </a:r>
            <a:endParaRPr kumimoji="1" lang="ja-JP" altLang="en-US" dirty="0">
              <a:latin typeface="+mn-lt"/>
            </a:endParaRPr>
          </a:p>
        </p:txBody>
      </p:sp>
      <p:sp>
        <p:nvSpPr>
          <p:cNvPr id="4" name="スライド番号プレースホルダー 3"/>
          <p:cNvSpPr>
            <a:spLocks noGrp="1"/>
          </p:cNvSpPr>
          <p:nvPr>
            <p:ph type="sldNum" sz="quarter" idx="5"/>
          </p:nvPr>
        </p:nvSpPr>
        <p:spPr/>
        <p:txBody>
          <a:bodyPr/>
          <a:lstStyle/>
          <a:p>
            <a:fld id="{B66F3448-3337-A740-B29C-9F6778ED4FC7}" type="slidenum">
              <a:rPr kumimoji="1" lang="ja-JP" altLang="en-US" smtClean="0"/>
              <a:pPr/>
              <a:t>11</a:t>
            </a:fld>
            <a:endParaRPr kumimoji="1" lang="ja-JP" altLang="en-US" dirty="0"/>
          </a:p>
        </p:txBody>
      </p:sp>
    </p:spTree>
    <p:extLst>
      <p:ext uri="{BB962C8B-B14F-4D97-AF65-F5344CB8AC3E}">
        <p14:creationId xmlns:p14="http://schemas.microsoft.com/office/powerpoint/2010/main" val="2767042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i="0" u="none" strike="noStrike" kern="1200" baseline="0" dirty="0">
                <a:solidFill>
                  <a:schemeClr val="tx1"/>
                </a:solidFill>
                <a:latin typeface="+mn-lt"/>
                <a:ea typeface="ＭＳ Ｐ明朝" pitchFamily="18" charset="-128"/>
                <a:cs typeface="+mn-cs"/>
              </a:rPr>
              <a:t>Contributing to improved social and industrial productivity</a:t>
            </a:r>
            <a:endParaRPr kumimoji="1" lang="en-US" altLang="ja-JP" sz="1200" b="0" i="0" u="none" strike="noStrike" kern="1200" baseline="0" dirty="0">
              <a:solidFill>
                <a:schemeClr val="tx1"/>
              </a:solidFill>
              <a:latin typeface="+mn-lt"/>
              <a:ea typeface="ＭＳ Ｐ明朝" pitchFamily="18" charset="-128"/>
              <a:cs typeface="+mn-cs"/>
            </a:endParaRPr>
          </a:p>
          <a:p>
            <a:r>
              <a:rPr kumimoji="1" lang="en-US" altLang="ja-JP" dirty="0">
                <a:latin typeface="+mn-lt"/>
              </a:rPr>
              <a:t>DENSO has a solid track record of introducing factory automation (FA)</a:t>
            </a:r>
          </a:p>
          <a:p>
            <a:r>
              <a:rPr kumimoji="1" lang="en-US" altLang="ja-JP" dirty="0">
                <a:latin typeface="+mn-lt"/>
              </a:rPr>
              <a:t>systems in 130 factories. Leveraging this record, we will propose and provide FA</a:t>
            </a:r>
          </a:p>
          <a:p>
            <a:r>
              <a:rPr kumimoji="1" lang="en-US" altLang="ja-JP" dirty="0">
                <a:latin typeface="+mn-lt"/>
              </a:rPr>
              <a:t>systems that can meet the diverse needs of our customers, thereby making</a:t>
            </a:r>
          </a:p>
          <a:p>
            <a:r>
              <a:rPr kumimoji="1" lang="en-US" altLang="ja-JP" dirty="0">
                <a:latin typeface="+mn-lt"/>
              </a:rPr>
              <a:t>extensive contributions to the development of the manufacturing</a:t>
            </a:r>
          </a:p>
          <a:p>
            <a:r>
              <a:rPr kumimoji="1" lang="en-US" altLang="ja-JP" dirty="0">
                <a:latin typeface="+mn-lt"/>
              </a:rPr>
              <a:t>industry. Also, with the aim of delivering happiness to all people through</a:t>
            </a:r>
          </a:p>
          <a:p>
            <a:r>
              <a:rPr kumimoji="1" lang="en-US" altLang="ja-JP" dirty="0">
                <a:latin typeface="+mn-lt"/>
              </a:rPr>
              <a:t>agriculture, we will draw on the expertise and know-how we have cultivated in the</a:t>
            </a:r>
          </a:p>
          <a:p>
            <a:r>
              <a:rPr kumimoji="1" lang="en-US" altLang="ja-JP" dirty="0">
                <a:latin typeface="+mn-lt"/>
              </a:rPr>
              <a:t>automotive field to offer new value in agricultural fields.</a:t>
            </a:r>
            <a:endParaRPr kumimoji="1" lang="ja-JP" altLang="en-US" dirty="0">
              <a:latin typeface="+mn-lt"/>
            </a:endParaRPr>
          </a:p>
        </p:txBody>
      </p:sp>
      <p:sp>
        <p:nvSpPr>
          <p:cNvPr id="4" name="スライド番号プレースホルダー 3"/>
          <p:cNvSpPr>
            <a:spLocks noGrp="1"/>
          </p:cNvSpPr>
          <p:nvPr>
            <p:ph type="sldNum" sz="quarter" idx="5"/>
          </p:nvPr>
        </p:nvSpPr>
        <p:spPr/>
        <p:txBody>
          <a:bodyPr/>
          <a:lstStyle/>
          <a:p>
            <a:fld id="{B66F3448-3337-A740-B29C-9F6778ED4FC7}" type="slidenum">
              <a:rPr kumimoji="1" lang="ja-JP" altLang="en-US" smtClean="0"/>
              <a:pPr/>
              <a:t>12</a:t>
            </a:fld>
            <a:endParaRPr kumimoji="1" lang="ja-JP" altLang="en-US" dirty="0"/>
          </a:p>
        </p:txBody>
      </p:sp>
    </p:spTree>
    <p:extLst>
      <p:ext uri="{BB962C8B-B14F-4D97-AF65-F5344CB8AC3E}">
        <p14:creationId xmlns:p14="http://schemas.microsoft.com/office/powerpoint/2010/main" val="2301536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00000"/>
              </a:lnSpc>
            </a:pPr>
            <a:r>
              <a:rPr kumimoji="1" lang="en-US" altLang="ja-JP" b="1" dirty="0">
                <a:latin typeface="+mn-lt"/>
              </a:rPr>
              <a:t>Research and Development</a:t>
            </a:r>
            <a:endParaRPr kumimoji="1" lang="en-US" altLang="ja-JP" dirty="0">
              <a:latin typeface="+mn-lt"/>
            </a:endParaRPr>
          </a:p>
          <a:p>
            <a:pPr>
              <a:lnSpc>
                <a:spcPct val="100000"/>
              </a:lnSpc>
            </a:pPr>
            <a:r>
              <a:rPr kumimoji="1" lang="en-US" altLang="ja-JP" dirty="0">
                <a:latin typeface="+mn-lt"/>
              </a:rPr>
              <a:t>In research and development—a starting point for creating new value</a:t>
            </a:r>
          </a:p>
          <a:p>
            <a:pPr>
              <a:lnSpc>
                <a:spcPct val="100000"/>
              </a:lnSpc>
            </a:pPr>
            <a:r>
              <a:rPr kumimoji="1" lang="en-US" altLang="ja-JP" dirty="0">
                <a:latin typeface="+mn-lt"/>
              </a:rPr>
              <a:t>—DENSO is taking steps to further strengthen planning and R&amp;D</a:t>
            </a:r>
          </a:p>
          <a:p>
            <a:pPr>
              <a:lnSpc>
                <a:spcPct val="100000"/>
              </a:lnSpc>
            </a:pPr>
            <a:r>
              <a:rPr kumimoji="1" lang="en-US" altLang="ja-JP" dirty="0">
                <a:latin typeface="+mn-lt"/>
              </a:rPr>
              <a:t>by accurately perceiving society’s needs in order to produce competitive products.</a:t>
            </a:r>
          </a:p>
          <a:p>
            <a:pPr>
              <a:lnSpc>
                <a:spcPct val="100000"/>
              </a:lnSpc>
            </a:pPr>
            <a:r>
              <a:rPr kumimoji="1" lang="en-US" altLang="ja-JP" dirty="0">
                <a:latin typeface="+mn-lt"/>
              </a:rPr>
              <a:t>Every year we formulate roadmaps that incorporate changes in regulations and</a:t>
            </a:r>
          </a:p>
          <a:p>
            <a:pPr>
              <a:lnSpc>
                <a:spcPct val="100000"/>
              </a:lnSpc>
            </a:pPr>
            <a:r>
              <a:rPr kumimoji="1" lang="en-US" altLang="ja-JP" dirty="0">
                <a:latin typeface="+mn-lt"/>
              </a:rPr>
              <a:t>trends in the global community, deciding what R&amp;D themes are to be started or</a:t>
            </a:r>
          </a:p>
          <a:p>
            <a:pPr>
              <a:lnSpc>
                <a:spcPct val="100000"/>
              </a:lnSpc>
            </a:pPr>
            <a:r>
              <a:rPr kumimoji="1" lang="en-US" altLang="ja-JP" dirty="0">
                <a:latin typeface="+mn-lt"/>
              </a:rPr>
              <a:t>terminated.</a:t>
            </a:r>
          </a:p>
          <a:p>
            <a:pPr>
              <a:lnSpc>
                <a:spcPct val="100000"/>
              </a:lnSpc>
            </a:pPr>
            <a:endParaRPr kumimoji="1" lang="ja-JP" altLang="en-US" dirty="0">
              <a:latin typeface="+mn-lt"/>
            </a:endParaRPr>
          </a:p>
          <a:p>
            <a:pPr>
              <a:lnSpc>
                <a:spcPct val="100000"/>
              </a:lnSpc>
            </a:pPr>
            <a:r>
              <a:rPr kumimoji="1" lang="en-US" altLang="ja-JP" b="1" dirty="0">
                <a:latin typeface="+mn-lt"/>
              </a:rPr>
              <a:t>Advanced Research Focused on the Future</a:t>
            </a:r>
          </a:p>
          <a:p>
            <a:pPr>
              <a:lnSpc>
                <a:spcPct val="100000"/>
              </a:lnSpc>
            </a:pPr>
            <a:r>
              <a:rPr kumimoji="1" lang="en-US" altLang="ja-JP" dirty="0" smtClean="0">
                <a:latin typeface="+mn-lt"/>
              </a:rPr>
              <a:t>The Advanced Research and Innovation Center </a:t>
            </a:r>
            <a:r>
              <a:rPr kumimoji="1" lang="en-US" altLang="ja-JP" dirty="0">
                <a:latin typeface="+mn-lt"/>
              </a:rPr>
              <a:t>were established in 1991.</a:t>
            </a:r>
          </a:p>
          <a:p>
            <a:pPr>
              <a:lnSpc>
                <a:spcPct val="100000"/>
              </a:lnSpc>
            </a:pPr>
            <a:r>
              <a:rPr kumimoji="1" lang="en-US" altLang="ja-JP" dirty="0">
                <a:latin typeface="+mn-lt"/>
              </a:rPr>
              <a:t>These laboratories are responsible for long-term R&amp;D and are state-of-the-art</a:t>
            </a:r>
          </a:p>
          <a:p>
            <a:pPr>
              <a:lnSpc>
                <a:spcPct val="100000"/>
              </a:lnSpc>
            </a:pPr>
            <a:r>
              <a:rPr kumimoji="1" lang="en-US" altLang="ja-JP" dirty="0">
                <a:latin typeface="+mn-lt"/>
              </a:rPr>
              <a:t>facilities. At these laboratories, we conduct research and development of</a:t>
            </a:r>
          </a:p>
          <a:p>
            <a:pPr>
              <a:lnSpc>
                <a:spcPct val="100000"/>
              </a:lnSpc>
            </a:pPr>
            <a:r>
              <a:rPr kumimoji="1" lang="en-US" altLang="ja-JP" dirty="0">
                <a:latin typeface="+mn-lt"/>
              </a:rPr>
              <a:t>future technologies looking five to 20 years ahead. We perform advanced</a:t>
            </a:r>
          </a:p>
          <a:p>
            <a:pPr>
              <a:lnSpc>
                <a:spcPct val="100000"/>
              </a:lnSpc>
            </a:pPr>
            <a:r>
              <a:rPr kumimoji="1" lang="en-US" altLang="ja-JP" dirty="0">
                <a:latin typeface="+mn-lt"/>
              </a:rPr>
              <a:t>technology research in a wide range of fields, from power semiconductors such</a:t>
            </a:r>
          </a:p>
          <a:p>
            <a:pPr>
              <a:lnSpc>
                <a:spcPct val="100000"/>
              </a:lnSpc>
            </a:pPr>
            <a:r>
              <a:rPr kumimoji="1" lang="en-US" altLang="ja-JP" dirty="0">
                <a:latin typeface="+mn-lt"/>
              </a:rPr>
              <a:t>as silicon carbide (SiC) to key AI technologies for </a:t>
            </a:r>
            <a:r>
              <a:rPr kumimoji="1" lang="en-US" altLang="ja-JP" dirty="0" smtClean="0">
                <a:latin typeface="+mn-lt"/>
              </a:rPr>
              <a:t>autonomous </a:t>
            </a:r>
            <a:r>
              <a:rPr kumimoji="1" lang="en-US" altLang="ja-JP" dirty="0">
                <a:latin typeface="+mn-lt"/>
              </a:rPr>
              <a:t>driving,</a:t>
            </a:r>
          </a:p>
          <a:p>
            <a:pPr>
              <a:lnSpc>
                <a:spcPct val="100000"/>
              </a:lnSpc>
            </a:pPr>
            <a:r>
              <a:rPr kumimoji="1" lang="en-US" altLang="ja-JP" dirty="0">
                <a:latin typeface="+mn-lt"/>
              </a:rPr>
              <a:t>which has led to commercialization over the near term.</a:t>
            </a:r>
          </a:p>
          <a:p>
            <a:pPr>
              <a:lnSpc>
                <a:spcPct val="100000"/>
              </a:lnSpc>
            </a:pPr>
            <a:r>
              <a:rPr kumimoji="1" lang="ja-JP" altLang="en-US" dirty="0">
                <a:latin typeface="+mn-lt"/>
              </a:rPr>
              <a:t>　</a:t>
            </a:r>
            <a:r>
              <a:rPr kumimoji="1" lang="en-US" altLang="ja-JP" dirty="0">
                <a:latin typeface="+mn-lt"/>
              </a:rPr>
              <a:t>Furthermore, in order to advance the development of competitive products</a:t>
            </a:r>
          </a:p>
          <a:p>
            <a:pPr>
              <a:lnSpc>
                <a:spcPct val="100000"/>
              </a:lnSpc>
            </a:pPr>
            <a:r>
              <a:rPr kumimoji="1" lang="en-US" altLang="ja-JP" dirty="0">
                <a:latin typeface="+mn-lt"/>
              </a:rPr>
              <a:t>in accordance with our customers’ needs, we are locating R&amp;D functions</a:t>
            </a:r>
          </a:p>
          <a:p>
            <a:pPr>
              <a:lnSpc>
                <a:spcPct val="100000"/>
              </a:lnSpc>
            </a:pPr>
            <a:r>
              <a:rPr kumimoji="1" lang="en-US" altLang="ja-JP" dirty="0">
                <a:latin typeface="+mn-lt"/>
              </a:rPr>
              <a:t>on the front lines of innovation, such as in Finland and Israel, and establishing</a:t>
            </a:r>
          </a:p>
          <a:p>
            <a:pPr>
              <a:lnSpc>
                <a:spcPct val="100000"/>
              </a:lnSpc>
            </a:pPr>
            <a:r>
              <a:rPr kumimoji="1" lang="en-US" altLang="ja-JP" dirty="0">
                <a:latin typeface="+mn-lt"/>
              </a:rPr>
              <a:t>working relationships with various like-minded partners, including local</a:t>
            </a:r>
          </a:p>
          <a:p>
            <a:pPr>
              <a:lnSpc>
                <a:spcPct val="100000"/>
              </a:lnSpc>
            </a:pPr>
            <a:r>
              <a:rPr kumimoji="1" lang="en-US" altLang="ja-JP" dirty="0">
                <a:latin typeface="+mn-lt"/>
              </a:rPr>
              <a:t>universities, research organizations, and start-up companies.</a:t>
            </a:r>
          </a:p>
          <a:p>
            <a:pPr>
              <a:lnSpc>
                <a:spcPct val="100000"/>
              </a:lnSpc>
            </a:pPr>
            <a:endParaRPr kumimoji="1" lang="ja-JP" altLang="en-US" dirty="0">
              <a:latin typeface="+mn-lt"/>
            </a:endParaRPr>
          </a:p>
          <a:p>
            <a:pPr>
              <a:lnSpc>
                <a:spcPct val="100000"/>
              </a:lnSpc>
            </a:pPr>
            <a:r>
              <a:rPr kumimoji="1" lang="en-US" altLang="ja-JP" b="1" dirty="0">
                <a:latin typeface="+mn-lt"/>
              </a:rPr>
              <a:t>Commitment to World-First</a:t>
            </a:r>
            <a:endParaRPr kumimoji="1" lang="en-US" altLang="ja-JP" dirty="0">
              <a:latin typeface="+mn-lt"/>
            </a:endParaRPr>
          </a:p>
          <a:p>
            <a:pPr>
              <a:lnSpc>
                <a:spcPct val="100000"/>
              </a:lnSpc>
            </a:pPr>
            <a:r>
              <a:rPr kumimoji="1" lang="en-US" altLang="ja-JP" dirty="0">
                <a:latin typeface="+mn-lt"/>
              </a:rPr>
              <a:t>Based on our mission of “contributing to people’s well-being through new</a:t>
            </a:r>
          </a:p>
          <a:p>
            <a:pPr>
              <a:lnSpc>
                <a:spcPct val="100000"/>
              </a:lnSpc>
            </a:pPr>
            <a:r>
              <a:rPr kumimoji="1" lang="en-US" altLang="ja-JP" dirty="0">
                <a:latin typeface="+mn-lt"/>
              </a:rPr>
              <a:t>value creation,” DENSO is pouring its efforts into creating world-first</a:t>
            </a:r>
          </a:p>
          <a:p>
            <a:pPr>
              <a:lnSpc>
                <a:spcPct val="100000"/>
              </a:lnSpc>
            </a:pPr>
            <a:r>
              <a:rPr kumimoji="1" lang="en-US" altLang="ja-JP" dirty="0">
                <a:latin typeface="+mn-lt"/>
              </a:rPr>
              <a:t>products that contribute to the environment, security, and safety.</a:t>
            </a:r>
          </a:p>
          <a:p>
            <a:pPr>
              <a:lnSpc>
                <a:spcPct val="100000"/>
              </a:lnSpc>
            </a:pPr>
            <a:r>
              <a:rPr kumimoji="1" lang="en-US" altLang="ja-JP" dirty="0">
                <a:latin typeface="+mn-lt"/>
              </a:rPr>
              <a:t>DENSO has created many world-first products including stereo image</a:t>
            </a:r>
          </a:p>
          <a:p>
            <a:pPr>
              <a:lnSpc>
                <a:spcPct val="100000"/>
              </a:lnSpc>
            </a:pPr>
            <a:r>
              <a:rPr kumimoji="1" lang="en-US" altLang="ja-JP" dirty="0">
                <a:latin typeface="+mn-lt"/>
              </a:rPr>
              <a:t>sensors and millimeter-wave radars that help drivers to detect pedestrians and</a:t>
            </a:r>
          </a:p>
          <a:p>
            <a:pPr>
              <a:lnSpc>
                <a:spcPct val="100000"/>
              </a:lnSpc>
            </a:pPr>
            <a:r>
              <a:rPr kumimoji="1" lang="en-US" altLang="ja-JP" dirty="0">
                <a:latin typeface="+mn-lt"/>
              </a:rPr>
              <a:t>support pedestrian-avoidance steer assist systems.</a:t>
            </a:r>
          </a:p>
          <a:p>
            <a:pPr>
              <a:lnSpc>
                <a:spcPct val="100000"/>
              </a:lnSpc>
            </a:pPr>
            <a:endParaRPr kumimoji="1" lang="ja-JP" altLang="en-US" dirty="0">
              <a:latin typeface="+mn-lt"/>
            </a:endParaRPr>
          </a:p>
        </p:txBody>
      </p:sp>
      <p:sp>
        <p:nvSpPr>
          <p:cNvPr id="4" name="スライド番号プレースホルダー 3"/>
          <p:cNvSpPr>
            <a:spLocks noGrp="1"/>
          </p:cNvSpPr>
          <p:nvPr>
            <p:ph type="sldNum" sz="quarter" idx="5"/>
          </p:nvPr>
        </p:nvSpPr>
        <p:spPr/>
        <p:txBody>
          <a:bodyPr/>
          <a:lstStyle/>
          <a:p>
            <a:fld id="{B66F3448-3337-A740-B29C-9F6778ED4FC7}" type="slidenum">
              <a:rPr kumimoji="1" lang="ja-JP" altLang="en-US" smtClean="0"/>
              <a:pPr/>
              <a:t>13</a:t>
            </a:fld>
            <a:endParaRPr kumimoji="1" lang="ja-JP" altLang="en-US" dirty="0"/>
          </a:p>
        </p:txBody>
      </p:sp>
    </p:spTree>
    <p:extLst>
      <p:ext uri="{BB962C8B-B14F-4D97-AF65-F5344CB8AC3E}">
        <p14:creationId xmlns:p14="http://schemas.microsoft.com/office/powerpoint/2010/main" val="676198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00000"/>
              </a:lnSpc>
            </a:pPr>
            <a:r>
              <a:rPr kumimoji="1" lang="en-US" altLang="ja-JP" b="1" dirty="0">
                <a:latin typeface="+mn-lt"/>
              </a:rPr>
              <a:t>Global R&amp;D Structure</a:t>
            </a:r>
            <a:endParaRPr kumimoji="1" lang="en-US" altLang="ja-JP" dirty="0">
              <a:latin typeface="+mn-lt"/>
            </a:endParaRPr>
          </a:p>
          <a:p>
            <a:pPr>
              <a:lnSpc>
                <a:spcPct val="100000"/>
              </a:lnSpc>
            </a:pPr>
            <a:r>
              <a:rPr kumimoji="1" lang="en-US" altLang="ja-JP" dirty="0">
                <a:latin typeface="+mn-lt"/>
              </a:rPr>
              <a:t>With technical centers based throughout the world (Japan, the</a:t>
            </a:r>
          </a:p>
          <a:p>
            <a:pPr>
              <a:lnSpc>
                <a:spcPct val="100000"/>
              </a:lnSpc>
            </a:pPr>
            <a:r>
              <a:rPr kumimoji="1" lang="en-US" altLang="ja-JP" dirty="0">
                <a:latin typeface="+mn-lt"/>
              </a:rPr>
              <a:t>United States, Germany, China, Thailand, India, and Brazil), DENSO</a:t>
            </a:r>
          </a:p>
          <a:p>
            <a:pPr>
              <a:lnSpc>
                <a:spcPct val="100000"/>
              </a:lnSpc>
            </a:pPr>
            <a:r>
              <a:rPr kumimoji="1" lang="en-US" altLang="ja-JP" dirty="0">
                <a:latin typeface="+mn-lt"/>
              </a:rPr>
              <a:t>transcends the internal and external boundaries of the Company and</a:t>
            </a:r>
          </a:p>
          <a:p>
            <a:pPr>
              <a:lnSpc>
                <a:spcPct val="100000"/>
              </a:lnSpc>
            </a:pPr>
            <a:r>
              <a:rPr kumimoji="1" lang="en-US" altLang="ja-JP" dirty="0">
                <a:latin typeface="+mn-lt"/>
              </a:rPr>
              <a:t>collaborates with automakers, research institutions, universities, and other</a:t>
            </a:r>
          </a:p>
          <a:p>
            <a:pPr>
              <a:lnSpc>
                <a:spcPct val="100000"/>
              </a:lnSpc>
            </a:pPr>
            <a:r>
              <a:rPr kumimoji="1" lang="en-US" altLang="ja-JP" dirty="0">
                <a:latin typeface="+mn-lt"/>
              </a:rPr>
              <a:t>organizations to develop advanced technologies and products that meet</a:t>
            </a:r>
          </a:p>
          <a:p>
            <a:pPr>
              <a:lnSpc>
                <a:spcPct val="100000"/>
              </a:lnSpc>
            </a:pPr>
            <a:r>
              <a:rPr kumimoji="1" lang="en-US" altLang="ja-JP" dirty="0">
                <a:latin typeface="+mn-lt"/>
              </a:rPr>
              <a:t>the needs of each region.</a:t>
            </a:r>
          </a:p>
          <a:p>
            <a:pPr>
              <a:lnSpc>
                <a:spcPct val="100000"/>
              </a:lnSpc>
            </a:pPr>
            <a:endParaRPr kumimoji="1" lang="ja-JP" altLang="en-US" dirty="0">
              <a:latin typeface="+mn-lt"/>
            </a:endParaRPr>
          </a:p>
          <a:p>
            <a:pPr>
              <a:lnSpc>
                <a:spcPct val="100000"/>
              </a:lnSpc>
            </a:pPr>
            <a:r>
              <a:rPr kumimoji="1" lang="en-US" altLang="ja-JP" sz="1200" b="1" i="0" u="none" strike="noStrike" kern="1200" baseline="0" dirty="0">
                <a:solidFill>
                  <a:schemeClr val="tx1"/>
                </a:solidFill>
                <a:latin typeface="+mn-lt"/>
                <a:ea typeface="ＭＳ Ｐ明朝" pitchFamily="18" charset="-128"/>
                <a:cs typeface="+mn-cs"/>
              </a:rPr>
              <a:t>Strong Partnerships</a:t>
            </a:r>
            <a:endParaRPr kumimoji="1" lang="en-US" altLang="ja-JP" sz="1200" b="0" i="0" u="none" strike="noStrike" kern="1200" baseline="0" dirty="0">
              <a:solidFill>
                <a:schemeClr val="tx1"/>
              </a:solidFill>
              <a:latin typeface="+mn-lt"/>
              <a:ea typeface="ＭＳ Ｐ明朝" pitchFamily="18" charset="-128"/>
              <a:cs typeface="+mn-cs"/>
            </a:endParaRPr>
          </a:p>
          <a:p>
            <a:pPr>
              <a:lnSpc>
                <a:spcPct val="100000"/>
              </a:lnSpc>
            </a:pPr>
            <a:r>
              <a:rPr kumimoji="1" lang="en-US" altLang="ja-JP" dirty="0">
                <a:latin typeface="+mn-lt"/>
              </a:rPr>
              <a:t>DENSO provides technologies and products to the world’s automakers. As</a:t>
            </a:r>
          </a:p>
          <a:p>
            <a:pPr>
              <a:lnSpc>
                <a:spcPct val="100000"/>
              </a:lnSpc>
            </a:pPr>
            <a:r>
              <a:rPr kumimoji="1" lang="en-US" altLang="ja-JP" dirty="0">
                <a:latin typeface="+mn-lt"/>
              </a:rPr>
              <a:t>the best partner with the best solutions, DENSO collaborates with</a:t>
            </a:r>
          </a:p>
          <a:p>
            <a:pPr>
              <a:lnSpc>
                <a:spcPct val="100000"/>
              </a:lnSpc>
            </a:pPr>
            <a:r>
              <a:rPr kumimoji="1" lang="en-US" altLang="ja-JP" dirty="0">
                <a:latin typeface="+mn-lt"/>
              </a:rPr>
              <a:t>automakers to meet a wide range of end-user needs with technologies and</a:t>
            </a:r>
          </a:p>
          <a:p>
            <a:pPr>
              <a:lnSpc>
                <a:spcPct val="100000"/>
              </a:lnSpc>
            </a:pPr>
            <a:r>
              <a:rPr kumimoji="1" lang="en-US" altLang="ja-JP" dirty="0">
                <a:latin typeface="+mn-lt"/>
              </a:rPr>
              <a:t>know-how accumulated through the development of new technologies in every field.</a:t>
            </a:r>
            <a:endParaRPr kumimoji="1" lang="ja-JP" altLang="en-US" dirty="0">
              <a:latin typeface="+mn-lt"/>
            </a:endParaRPr>
          </a:p>
        </p:txBody>
      </p:sp>
      <p:sp>
        <p:nvSpPr>
          <p:cNvPr id="4" name="スライド番号プレースホルダー 3"/>
          <p:cNvSpPr>
            <a:spLocks noGrp="1"/>
          </p:cNvSpPr>
          <p:nvPr>
            <p:ph type="sldNum" sz="quarter" idx="5"/>
          </p:nvPr>
        </p:nvSpPr>
        <p:spPr/>
        <p:txBody>
          <a:bodyPr/>
          <a:lstStyle/>
          <a:p>
            <a:fld id="{B66F3448-3337-A740-B29C-9F6778ED4FC7}" type="slidenum">
              <a:rPr kumimoji="1" lang="ja-JP" altLang="en-US" smtClean="0"/>
              <a:pPr/>
              <a:t>14</a:t>
            </a:fld>
            <a:endParaRPr kumimoji="1" lang="ja-JP" altLang="en-US" dirty="0"/>
          </a:p>
        </p:txBody>
      </p:sp>
    </p:spTree>
    <p:extLst>
      <p:ext uri="{BB962C8B-B14F-4D97-AF65-F5344CB8AC3E}">
        <p14:creationId xmlns:p14="http://schemas.microsoft.com/office/powerpoint/2010/main" val="676198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a:latin typeface="+mn-lt"/>
              </a:rPr>
              <a:t>Monozukuri</a:t>
            </a:r>
            <a:endParaRPr kumimoji="1" lang="en-GB" altLang="ja-JP" dirty="0">
              <a:latin typeface="+mn-lt"/>
            </a:endParaRPr>
          </a:p>
          <a:p>
            <a:r>
              <a:rPr kumimoji="1" lang="en-US" altLang="ja-JP" dirty="0">
                <a:latin typeface="+mn-lt"/>
              </a:rPr>
              <a:t>Since its inception, DENSO has thoroughly integrated in-house technologies.</a:t>
            </a:r>
          </a:p>
          <a:p>
            <a:r>
              <a:rPr kumimoji="1" lang="en-US" altLang="ja-JP" dirty="0">
                <a:latin typeface="+mn-lt"/>
              </a:rPr>
              <a:t>Through Monozukuri positive steps are taken to design and manufacture equipment,</a:t>
            </a:r>
          </a:p>
          <a:p>
            <a:r>
              <a:rPr kumimoji="1" lang="en-US" altLang="ja-JP" dirty="0">
                <a:latin typeface="+mn-lt"/>
              </a:rPr>
              <a:t>production lines, materials, and processing methods.</a:t>
            </a:r>
          </a:p>
          <a:p>
            <a:r>
              <a:rPr kumimoji="1" lang="en-US" altLang="ja-JP" dirty="0">
                <a:latin typeface="+mn-lt"/>
              </a:rPr>
              <a:t>This enables us to provide society with the world’s most advanced groundbreaking</a:t>
            </a:r>
          </a:p>
          <a:p>
            <a:r>
              <a:rPr kumimoji="1" lang="en-US" altLang="ja-JP" dirty="0">
                <a:latin typeface="+mn-lt"/>
              </a:rPr>
              <a:t>technologies and products conceived by our R&amp;D.</a:t>
            </a:r>
          </a:p>
          <a:p>
            <a:endParaRPr kumimoji="1" lang="en-GB" altLang="ja-JP"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ja-JP" sz="1000" b="1" dirty="0">
                <a:latin typeface="+mn-lt"/>
                <a:ea typeface="Meiryo UI"/>
              </a:rPr>
              <a:t>Materials Technology That Creates Things That Don’t Exist</a:t>
            </a:r>
            <a:endParaRPr lang="ja-JP" altLang="en-US" sz="1000" dirty="0">
              <a:latin typeface="+mn-lt"/>
              <a:ea typeface="Meiryo U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latin typeface="+mn-lt"/>
                <a:ea typeface="ＭＳ Ｐ明朝" pitchFamily="18" charset="-128"/>
                <a:cs typeface="+mn-cs"/>
              </a:rPr>
              <a:t>To pursue product performance and quality, if we don’t have suitable general purpose materials, we create them. This is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latin typeface="+mn-lt"/>
                <a:ea typeface="ＭＳ Ｐ明朝" pitchFamily="18" charset="-128"/>
                <a:cs typeface="+mn-cs"/>
              </a:rPr>
              <a:t>part of our commitment to DENSO’s Monozukuri. DENSO’s materials engineers are active on a global scale and</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latin typeface="+mn-lt"/>
                <a:ea typeface="ＭＳ Ｐ明朝" pitchFamily="18" charset="-128"/>
                <a:cs typeface="+mn-cs"/>
              </a:rPr>
              <a:t>collaborate with materials manufacturers to develop materials that help us achieve world-first products and</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latin typeface="+mn-lt"/>
                <a:ea typeface="ＭＳ Ｐ明朝" pitchFamily="18" charset="-128"/>
                <a:cs typeface="+mn-cs"/>
              </a:rPr>
              <a:t>world-best performance.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GB" altLang="ja-JP"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ja-JP" sz="1000" b="1" dirty="0">
                <a:latin typeface="+mn-lt"/>
                <a:ea typeface="Meiryo UI"/>
              </a:rPr>
              <a:t>Production Technology That Gives Shape to World-First Ideas</a:t>
            </a:r>
            <a:endParaRPr lang="en-GB" altLang="ja-JP" sz="1000" dirty="0">
              <a:latin typeface="+mn-lt"/>
              <a:ea typeface="Meiryo U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latin typeface="+mn-lt"/>
                <a:ea typeface="ＭＳ Ｐ明朝" pitchFamily="18" charset="-128"/>
                <a:cs typeface="+mn-cs"/>
              </a:rPr>
              <a:t>DENSO leverages world-class micro-processing and an assembly line that improves production efficiency and</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latin typeface="+mn-lt"/>
                <a:ea typeface="ＭＳ Ｐ明朝" pitchFamily="18" charset="-128"/>
                <a:cs typeface="+mn-cs"/>
              </a:rPr>
              <a:t>quality. DENSO also supports world-first products and the world’s highest level of product performance and quality</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latin typeface="+mn-lt"/>
                <a:ea typeface="ＭＳ Ｐ明朝" pitchFamily="18" charset="-128"/>
                <a:cs typeface="+mn-cs"/>
              </a:rPr>
              <a:t>from a Monozukuri perspective by designing and manufacturing its own equipment and production lines.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ja-JP" sz="1000" dirty="0">
              <a:latin typeface="+mn-lt"/>
              <a:ea typeface="Meiryo UI"/>
            </a:endParaRPr>
          </a:p>
        </p:txBody>
      </p:sp>
      <p:sp>
        <p:nvSpPr>
          <p:cNvPr id="4" name="スライド番号プレースホルダー 3"/>
          <p:cNvSpPr>
            <a:spLocks noGrp="1"/>
          </p:cNvSpPr>
          <p:nvPr>
            <p:ph type="sldNum" sz="quarter" idx="5"/>
          </p:nvPr>
        </p:nvSpPr>
        <p:spPr/>
        <p:txBody>
          <a:bodyPr/>
          <a:lstStyle/>
          <a:p>
            <a:fld id="{B66F3448-3337-A740-B29C-9F6778ED4FC7}" type="slidenum">
              <a:rPr kumimoji="1" lang="ja-JP" altLang="en-US" smtClean="0"/>
              <a:pPr/>
              <a:t>15</a:t>
            </a:fld>
            <a:endParaRPr kumimoji="1" lang="ja-JP" altLang="en-US" dirty="0"/>
          </a:p>
        </p:txBody>
      </p:sp>
    </p:spTree>
    <p:extLst>
      <p:ext uri="{BB962C8B-B14F-4D97-AF65-F5344CB8AC3E}">
        <p14:creationId xmlns:p14="http://schemas.microsoft.com/office/powerpoint/2010/main" val="676198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2_表紙">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8A56B2D1-56DE-456D-9AB4-B19F9A3F4E96}"/>
              </a:ext>
            </a:extLst>
          </p:cNvPr>
          <p:cNvGrpSpPr/>
          <p:nvPr userDrawn="1"/>
        </p:nvGrpSpPr>
        <p:grpSpPr>
          <a:xfrm>
            <a:off x="0" y="-856"/>
            <a:ext cx="10135518" cy="6865205"/>
            <a:chOff x="0" y="-856"/>
            <a:chExt cx="10135518" cy="6865205"/>
          </a:xfrm>
        </p:grpSpPr>
        <p:pic>
          <p:nvPicPr>
            <p:cNvPr id="4" name="図 3">
              <a:extLst>
                <a:ext uri="{FF2B5EF4-FFF2-40B4-BE49-F238E27FC236}">
                  <a16:creationId xmlns:a16="http://schemas.microsoft.com/office/drawing/2014/main" id="{5ADF96F0-BB06-401D-8AFE-D785D5C06E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1518" y="-856"/>
              <a:ext cx="9144000" cy="6865205"/>
            </a:xfrm>
            <a:prstGeom prst="rect">
              <a:avLst/>
            </a:prstGeom>
          </p:spPr>
        </p:pic>
        <p:sp>
          <p:nvSpPr>
            <p:cNvPr id="5" name="正方形/長方形 4">
              <a:extLst>
                <a:ext uri="{FF2B5EF4-FFF2-40B4-BE49-F238E27FC236}">
                  <a16:creationId xmlns:a16="http://schemas.microsoft.com/office/drawing/2014/main" id="{15C0510D-E50F-4FCA-B9A3-551E50484DBC}"/>
                </a:ext>
              </a:extLst>
            </p:cNvPr>
            <p:cNvSpPr/>
            <p:nvPr/>
          </p:nvSpPr>
          <p:spPr>
            <a:xfrm>
              <a:off x="0" y="-856"/>
              <a:ext cx="1388125" cy="6865205"/>
            </a:xfrm>
            <a:prstGeom prst="rect">
              <a:avLst/>
            </a:prstGeom>
            <a:solidFill>
              <a:srgbClr val="E60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表紙">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1675" y="0"/>
            <a:ext cx="6864350" cy="6864350"/>
          </a:xfrm>
          <a:prstGeom prst="rect">
            <a:avLst/>
          </a:prstGeom>
        </p:spPr>
      </p:pic>
    </p:spTree>
    <p:extLst>
      <p:ext uri="{BB962C8B-B14F-4D97-AF65-F5344CB8AC3E}">
        <p14:creationId xmlns:p14="http://schemas.microsoft.com/office/powerpoint/2010/main" val="131036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matA">
    <p:spTree>
      <p:nvGrpSpPr>
        <p:cNvPr id="1" name=""/>
        <p:cNvGrpSpPr/>
        <p:nvPr/>
      </p:nvGrpSpPr>
      <p:grpSpPr>
        <a:xfrm>
          <a:off x="0" y="0"/>
          <a:ext cx="0" cy="0"/>
          <a:chOff x="0" y="0"/>
          <a:chExt cx="0" cy="0"/>
        </a:xfrm>
      </p:grpSpPr>
      <p:sp>
        <p:nvSpPr>
          <p:cNvPr id="6" name="スライド番号プレースホルダー 2"/>
          <p:cNvSpPr txBox="1">
            <a:spLocks/>
          </p:cNvSpPr>
          <p:nvPr userDrawn="1"/>
        </p:nvSpPr>
        <p:spPr>
          <a:xfrm>
            <a:off x="9938762" y="6356350"/>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S PGothic" charset="-128"/>
                <a:ea typeface="MS PGothic" charset="-128"/>
                <a:cs typeface="MS PGothic"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3D5B9FA-6EEE-451A-9F1C-7A92BBB246A1}" type="slidenum">
              <a:rPr lang="ja-JP" altLang="en-US" smtClean="0"/>
              <a:pPr/>
              <a:t>‹#›</a:t>
            </a:fld>
            <a:endParaRPr lang="ja-JP" altLang="en-US" dirty="0"/>
          </a:p>
        </p:txBody>
      </p:sp>
      <p:sp>
        <p:nvSpPr>
          <p:cNvPr id="8" name="テキスト ボックス 7"/>
          <p:cNvSpPr txBox="1"/>
          <p:nvPr userDrawn="1"/>
        </p:nvSpPr>
        <p:spPr>
          <a:xfrm>
            <a:off x="1305877" y="6525605"/>
            <a:ext cx="1827744" cy="176972"/>
          </a:xfrm>
          <a:prstGeom prst="rect">
            <a:avLst/>
          </a:prstGeom>
          <a:noFill/>
        </p:spPr>
        <p:txBody>
          <a:bodyPr wrap="none" rtlCol="0">
            <a:spAutoFit/>
          </a:bodyPr>
          <a:lstStyle/>
          <a:p>
            <a:r>
              <a:rPr kumimoji="1" lang="en-US" altLang="ja-JP" sz="550" spc="0" dirty="0" smtClean="0">
                <a:solidFill>
                  <a:schemeClr val="bg1">
                    <a:lumMod val="65000"/>
                  </a:schemeClr>
                </a:solidFill>
                <a:latin typeface="Verdana" panose="020B0604030504040204" pitchFamily="34" charset="0"/>
                <a:ea typeface="Verdana" panose="020B0604030504040204" pitchFamily="34" charset="0"/>
              </a:rPr>
              <a:t>© DENSO CORPORATION</a:t>
            </a:r>
            <a:r>
              <a:rPr kumimoji="1" lang="en-US" altLang="ja-JP" sz="550" spc="0" baseline="0" dirty="0" smtClean="0">
                <a:solidFill>
                  <a:schemeClr val="bg1">
                    <a:lumMod val="65000"/>
                  </a:schemeClr>
                </a:solidFill>
                <a:latin typeface="Verdana" panose="020B0604030504040204" pitchFamily="34" charset="0"/>
                <a:ea typeface="Verdana" panose="020B0604030504040204" pitchFamily="34" charset="0"/>
              </a:rPr>
              <a:t> All Rights Reserved.</a:t>
            </a:r>
            <a:endParaRPr kumimoji="1" lang="ja-JP" altLang="en-US" sz="550" spc="0" dirty="0">
              <a:solidFill>
                <a:schemeClr val="bg1">
                  <a:lumMod val="65000"/>
                </a:schemeClr>
              </a:solidFill>
              <a:latin typeface="Verdana" panose="020B0604030504040204" pitchFamily="34" charset="0"/>
              <a:ea typeface="Yu Gothic UI" panose="020B0500000000000000" pitchFamily="50" charset="-128"/>
            </a:endParaRPr>
          </a:p>
        </p:txBody>
      </p:sp>
      <p:sp>
        <p:nvSpPr>
          <p:cNvPr id="10" name="フッター プレースホルダー 3"/>
          <p:cNvSpPr>
            <a:spLocks noGrp="1"/>
          </p:cNvSpPr>
          <p:nvPr>
            <p:ph type="ftr" sz="quarter" idx="3"/>
          </p:nvPr>
        </p:nvSpPr>
        <p:spPr>
          <a:xfrm>
            <a:off x="1306648" y="6269163"/>
            <a:ext cx="4623616" cy="365125"/>
          </a:xfrm>
          <a:prstGeom prst="rect">
            <a:avLst/>
          </a:prstGeom>
        </p:spPr>
        <p:txBody>
          <a:bodyPr anchor="ctr"/>
          <a:lstStyle>
            <a:lvl1pPr>
              <a:defRPr lang="ja-JP" altLang="en-US" sz="800">
                <a:solidFill>
                  <a:schemeClr val="bg1">
                    <a:lumMod val="65000"/>
                  </a:schemeClr>
                </a:solidFill>
                <a:latin typeface="Verdana" panose="020B0604030504040204" pitchFamily="34" charset="0"/>
                <a:ea typeface="Yu Gothic UI" panose="020B0500000000000000" pitchFamily="50" charset="-128"/>
              </a:defRPr>
            </a:lvl1pPr>
          </a:lstStyle>
          <a:p>
            <a:r>
              <a:rPr lang="en-US" altLang="ja-JP" smtClean="0">
                <a:ea typeface="Verdana" panose="020B0604030504040204" pitchFamily="34" charset="0"/>
              </a:rPr>
              <a:t>DENSO Corporate Profile (as of May, 2021)</a:t>
            </a:r>
            <a:endParaRPr lang="en-US" dirty="0"/>
          </a:p>
        </p:txBody>
      </p:sp>
      <p:pic>
        <p:nvPicPr>
          <p:cNvPr id="13" name="図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6239" y="6405189"/>
            <a:ext cx="680059" cy="25926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3" name="スライド番号プレースホルダー 2"/>
          <p:cNvSpPr txBox="1">
            <a:spLocks/>
          </p:cNvSpPr>
          <p:nvPr userDrawn="1"/>
        </p:nvSpPr>
        <p:spPr>
          <a:xfrm>
            <a:off x="9938762" y="6356350"/>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S PGothic" charset="-128"/>
                <a:ea typeface="MS PGothic" charset="-128"/>
                <a:cs typeface="MS PGothic"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3D5B9FA-6EEE-451A-9F1C-7A92BBB246A1}" type="slidenum">
              <a:rPr lang="ja-JP" altLang="en-US" smtClean="0"/>
              <a:pPr/>
              <a:t>‹#›</a:t>
            </a:fld>
            <a:endParaRPr lang="ja-JP" altLang="en-US" dirty="0"/>
          </a:p>
        </p:txBody>
      </p:sp>
      <p:sp>
        <p:nvSpPr>
          <p:cNvPr id="4" name="スライド番号プレースホルダー 2"/>
          <p:cNvSpPr txBox="1">
            <a:spLocks/>
          </p:cNvSpPr>
          <p:nvPr userDrawn="1"/>
        </p:nvSpPr>
        <p:spPr>
          <a:xfrm>
            <a:off x="9938762" y="6356350"/>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S PGothic" charset="-128"/>
                <a:ea typeface="MS PGothic" charset="-128"/>
                <a:cs typeface="MS PGothic"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3D5B9FA-6EEE-451A-9F1C-7A92BBB246A1}" type="slidenum">
              <a:rPr lang="ja-JP" altLang="en-US" smtClean="0"/>
              <a:pPr/>
              <a:t>‹#›</a:t>
            </a:fld>
            <a:endParaRPr lang="ja-JP" altLang="en-US" dirty="0"/>
          </a:p>
        </p:txBody>
      </p:sp>
      <p:sp>
        <p:nvSpPr>
          <p:cNvPr id="9" name="テキスト ボックス 8"/>
          <p:cNvSpPr txBox="1"/>
          <p:nvPr userDrawn="1"/>
        </p:nvSpPr>
        <p:spPr>
          <a:xfrm>
            <a:off x="1305877" y="6525605"/>
            <a:ext cx="1827744" cy="176972"/>
          </a:xfrm>
          <a:prstGeom prst="rect">
            <a:avLst/>
          </a:prstGeom>
          <a:noFill/>
        </p:spPr>
        <p:txBody>
          <a:bodyPr wrap="none" rtlCol="0">
            <a:spAutoFit/>
          </a:bodyPr>
          <a:lstStyle/>
          <a:p>
            <a:r>
              <a:rPr kumimoji="1" lang="en-US" altLang="ja-JP" sz="550" spc="0" dirty="0" smtClean="0">
                <a:solidFill>
                  <a:schemeClr val="bg1">
                    <a:lumMod val="65000"/>
                  </a:schemeClr>
                </a:solidFill>
                <a:latin typeface="Verdana" panose="020B0604030504040204" pitchFamily="34" charset="0"/>
                <a:ea typeface="Verdana" panose="020B0604030504040204" pitchFamily="34" charset="0"/>
              </a:rPr>
              <a:t>© DENSO CORPORATION</a:t>
            </a:r>
            <a:r>
              <a:rPr kumimoji="1" lang="en-US" altLang="ja-JP" sz="550" spc="0" baseline="0" dirty="0" smtClean="0">
                <a:solidFill>
                  <a:schemeClr val="bg1">
                    <a:lumMod val="65000"/>
                  </a:schemeClr>
                </a:solidFill>
                <a:latin typeface="Verdana" panose="020B0604030504040204" pitchFamily="34" charset="0"/>
                <a:ea typeface="Verdana" panose="020B0604030504040204" pitchFamily="34" charset="0"/>
              </a:rPr>
              <a:t> All Rights Reserved.</a:t>
            </a:r>
            <a:endParaRPr kumimoji="1" lang="ja-JP" altLang="en-US" sz="550" spc="0" dirty="0">
              <a:solidFill>
                <a:schemeClr val="bg1">
                  <a:lumMod val="65000"/>
                </a:schemeClr>
              </a:solidFill>
              <a:latin typeface="Verdana" panose="020B0604030504040204" pitchFamily="34" charset="0"/>
              <a:ea typeface="Yu Gothic UI" panose="020B0500000000000000" pitchFamily="50" charset="-128"/>
            </a:endParaRPr>
          </a:p>
        </p:txBody>
      </p:sp>
      <p:sp>
        <p:nvSpPr>
          <p:cNvPr id="10" name="フッター プレースホルダー 3"/>
          <p:cNvSpPr>
            <a:spLocks noGrp="1"/>
          </p:cNvSpPr>
          <p:nvPr>
            <p:ph type="ftr" sz="quarter" idx="3"/>
          </p:nvPr>
        </p:nvSpPr>
        <p:spPr>
          <a:xfrm>
            <a:off x="1306648" y="6269163"/>
            <a:ext cx="4623616" cy="365125"/>
          </a:xfrm>
          <a:prstGeom prst="rect">
            <a:avLst/>
          </a:prstGeom>
        </p:spPr>
        <p:txBody>
          <a:bodyPr anchor="ctr"/>
          <a:lstStyle>
            <a:lvl1pPr>
              <a:defRPr lang="ja-JP" altLang="en-US" sz="800">
                <a:solidFill>
                  <a:schemeClr val="bg1">
                    <a:lumMod val="65000"/>
                  </a:schemeClr>
                </a:solidFill>
                <a:latin typeface="Verdana" panose="020B0604030504040204" pitchFamily="34" charset="0"/>
                <a:ea typeface="Yu Gothic UI" panose="020B0500000000000000" pitchFamily="50" charset="-128"/>
              </a:defRPr>
            </a:lvl1pPr>
          </a:lstStyle>
          <a:p>
            <a:r>
              <a:rPr lang="en-US" altLang="ja-JP" smtClean="0">
                <a:ea typeface="Verdana" panose="020B0604030504040204" pitchFamily="34" charset="0"/>
              </a:rPr>
              <a:t>DENSO Corporate Profile (as of May, 2021)</a:t>
            </a:r>
            <a:endParaRPr lang="en-US" dirty="0"/>
          </a:p>
        </p:txBody>
      </p:sp>
      <p:pic>
        <p:nvPicPr>
          <p:cNvPr id="11" name="図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6239" y="6405189"/>
            <a:ext cx="680059" cy="259265"/>
          </a:xfrm>
          <a:prstGeom prst="rect">
            <a:avLst/>
          </a:prstGeom>
        </p:spPr>
      </p:pic>
    </p:spTree>
    <p:extLst>
      <p:ext uri="{BB962C8B-B14F-4D97-AF65-F5344CB8AC3E}">
        <p14:creationId xmlns:p14="http://schemas.microsoft.com/office/powerpoint/2010/main" val="3377243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white">
    <p:spTree>
      <p:nvGrpSpPr>
        <p:cNvPr id="1" name=""/>
        <p:cNvGrpSpPr/>
        <p:nvPr/>
      </p:nvGrpSpPr>
      <p:grpSpPr>
        <a:xfrm>
          <a:off x="0" y="0"/>
          <a:ext cx="0" cy="0"/>
          <a:chOff x="0" y="0"/>
          <a:chExt cx="0" cy="0"/>
        </a:xfrm>
      </p:grpSpPr>
      <p:sp>
        <p:nvSpPr>
          <p:cNvPr id="3" name="スライド番号プレースホルダー 2"/>
          <p:cNvSpPr txBox="1">
            <a:spLocks/>
          </p:cNvSpPr>
          <p:nvPr userDrawn="1"/>
        </p:nvSpPr>
        <p:spPr>
          <a:xfrm>
            <a:off x="9938762" y="6356350"/>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S PGothic" charset="-128"/>
                <a:ea typeface="MS PGothic" charset="-128"/>
                <a:cs typeface="MS PGothic"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3D5B9FA-6EEE-451A-9F1C-7A92BBB246A1}" type="slidenum">
              <a:rPr lang="ja-JP" altLang="en-US" smtClean="0"/>
              <a:pPr/>
              <a:t>‹#›</a:t>
            </a:fld>
            <a:endParaRPr lang="ja-JP" altLang="en-US" dirty="0"/>
          </a:p>
        </p:txBody>
      </p:sp>
    </p:spTree>
    <p:extLst>
      <p:ext uri="{BB962C8B-B14F-4D97-AF65-F5344CB8AC3E}">
        <p14:creationId xmlns:p14="http://schemas.microsoft.com/office/powerpoint/2010/main" val="2290687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コーポレートマーク">
    <p:spTree>
      <p:nvGrpSpPr>
        <p:cNvPr id="1" name=""/>
        <p:cNvGrpSpPr/>
        <p:nvPr/>
      </p:nvGrpSpPr>
      <p:grpSpPr>
        <a:xfrm>
          <a:off x="0" y="0"/>
          <a:ext cx="0" cy="0"/>
          <a:chOff x="0" y="0"/>
          <a:chExt cx="0" cy="0"/>
        </a:xfrm>
      </p:grpSpPr>
      <p:pic>
        <p:nvPicPr>
          <p:cNvPr id="5" name="図 4"/>
          <p:cNvPicPr>
            <a:picLocks noChangeAspect="1"/>
          </p:cNvPicPr>
          <p:nvPr userDrawn="1"/>
        </p:nvPicPr>
        <p:blipFill>
          <a:blip r:embed="rId2"/>
          <a:stretch>
            <a:fillRect/>
          </a:stretch>
        </p:blipFill>
        <p:spPr>
          <a:xfrm>
            <a:off x="3646407" y="2531714"/>
            <a:ext cx="4910298" cy="1872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5" r:id="rId1"/>
    <p:sldLayoutId id="2147483692" r:id="rId2"/>
    <p:sldLayoutId id="2147483665" r:id="rId3"/>
    <p:sldLayoutId id="2147483690" r:id="rId4"/>
    <p:sldLayoutId id="2147483691" r:id="rId5"/>
    <p:sldLayoutId id="2147483689" r:id="rId6"/>
  </p:sldLayoutIdLst>
  <p:hf sldNum="0" hdr="0" dt="0"/>
  <p:txStyles>
    <p:titleStyle>
      <a:lvl1pPr eaLnBrk="1" hangingPunct="1">
        <a:defRPr kumimoji="1" sz="2500" b="1">
          <a:latin typeface="Meiryo UI" panose="020B0604030504040204" pitchFamily="50" charset="-128"/>
          <a:ea typeface="+mj-ea"/>
          <a:cs typeface="+mj-cs"/>
        </a:defRPr>
      </a:lvl1pPr>
    </p:titleStyle>
    <p:bodyStyle>
      <a:lvl1pPr marL="0" marR="0" indent="0" defTabSz="914400" eaLnBrk="1" fontAlgn="auto" latinLnBrk="0" hangingPunct="1">
        <a:lnSpc>
          <a:spcPct val="100000"/>
        </a:lnSpc>
        <a:spcBef>
          <a:spcPts val="0"/>
        </a:spcBef>
        <a:spcAft>
          <a:spcPts val="600"/>
        </a:spcAft>
        <a:buClrTx/>
        <a:buSzTx/>
        <a:buFontTx/>
        <a:buNone/>
        <a:tabLst/>
        <a:defRPr kumimoji="1" sz="2000">
          <a:latin typeface="+mn-lt"/>
          <a:ea typeface="+mn-ea"/>
          <a:cs typeface="+mn-cs"/>
        </a:defRPr>
      </a:lvl1pPr>
      <a:lvl2pPr marL="457200" eaLnBrk="1" hangingPunct="1">
        <a:defRPr kumimoji="1">
          <a:latin typeface="+mn-lt"/>
          <a:ea typeface="+mn-ea"/>
          <a:cs typeface="+mn-cs"/>
        </a:defRPr>
      </a:lvl2pPr>
      <a:lvl3pPr marL="914400" eaLnBrk="1" hangingPunct="1">
        <a:defRPr kumimoji="1" sz="1600">
          <a:latin typeface="+mn-lt"/>
          <a:ea typeface="+mn-ea"/>
          <a:cs typeface="+mn-cs"/>
        </a:defRPr>
      </a:lvl3pPr>
      <a:lvl4pPr marL="1371600" eaLnBrk="1" hangingPunct="1">
        <a:defRPr kumimoji="1" sz="1400">
          <a:latin typeface="+mn-lt"/>
          <a:ea typeface="+mn-ea"/>
          <a:cs typeface="+mn-cs"/>
        </a:defRPr>
      </a:lvl4pPr>
      <a:lvl5pPr marL="1828800" eaLnBrk="1" hangingPunct="1">
        <a:defRPr kumimoji="1" sz="800">
          <a:latin typeface="+mn-lt"/>
          <a:ea typeface="+mn-ea"/>
          <a:cs typeface="+mn-cs"/>
        </a:defRPr>
      </a:lvl5pPr>
      <a:lvl6pPr marL="2286000" eaLnBrk="1" hangingPunct="1">
        <a:defRPr kumimoji="1">
          <a:latin typeface="+mn-lt"/>
          <a:ea typeface="+mn-ea"/>
          <a:cs typeface="+mn-cs"/>
        </a:defRPr>
      </a:lvl6pPr>
      <a:lvl7pPr marL="2743200" eaLnBrk="1" hangingPunct="1">
        <a:defRPr kumimoji="1">
          <a:latin typeface="+mn-lt"/>
          <a:ea typeface="+mn-ea"/>
          <a:cs typeface="+mn-cs"/>
        </a:defRPr>
      </a:lvl7pPr>
      <a:lvl8pPr marL="3200400" eaLnBrk="1" hangingPunct="1">
        <a:defRPr kumimoji="1">
          <a:latin typeface="+mn-lt"/>
          <a:ea typeface="+mn-ea"/>
          <a:cs typeface="+mn-cs"/>
        </a:defRPr>
      </a:lvl8pPr>
      <a:lvl9pPr marL="3657600" eaLnBrk="1" hangingPunct="1">
        <a:defRPr kumimoji="1">
          <a:latin typeface="+mn-lt"/>
          <a:ea typeface="+mn-ea"/>
          <a:cs typeface="+mn-cs"/>
        </a:defRPr>
      </a:lvl9pPr>
    </p:bodyStyle>
    <p:otherStyle>
      <a:lvl1pPr marL="0" eaLnBrk="1" hangingPunct="1">
        <a:defRPr kumimoji="1">
          <a:latin typeface="+mn-lt"/>
          <a:ea typeface="+mn-ea"/>
          <a:cs typeface="+mn-cs"/>
        </a:defRPr>
      </a:lvl1pPr>
      <a:lvl2pPr marL="457200" eaLnBrk="1" hangingPunct="1">
        <a:defRPr kumimoji="1">
          <a:latin typeface="+mn-lt"/>
          <a:ea typeface="+mn-ea"/>
          <a:cs typeface="+mn-cs"/>
        </a:defRPr>
      </a:lvl2pPr>
      <a:lvl3pPr marL="914400" eaLnBrk="1" hangingPunct="1">
        <a:defRPr kumimoji="1">
          <a:latin typeface="+mn-lt"/>
          <a:ea typeface="+mn-ea"/>
          <a:cs typeface="+mn-cs"/>
        </a:defRPr>
      </a:lvl3pPr>
      <a:lvl4pPr marL="1371600" eaLnBrk="1" hangingPunct="1">
        <a:defRPr kumimoji="1">
          <a:latin typeface="+mn-lt"/>
          <a:ea typeface="+mn-ea"/>
          <a:cs typeface="+mn-cs"/>
        </a:defRPr>
      </a:lvl4pPr>
      <a:lvl5pPr marL="1828800" eaLnBrk="1" hangingPunct="1">
        <a:defRPr kumimoji="1">
          <a:latin typeface="+mn-lt"/>
          <a:ea typeface="+mn-ea"/>
          <a:cs typeface="+mn-cs"/>
        </a:defRPr>
      </a:lvl5pPr>
      <a:lvl6pPr marL="2286000" eaLnBrk="1" hangingPunct="1">
        <a:defRPr kumimoji="1">
          <a:latin typeface="+mn-lt"/>
          <a:ea typeface="+mn-ea"/>
          <a:cs typeface="+mn-cs"/>
        </a:defRPr>
      </a:lvl6pPr>
      <a:lvl7pPr marL="2743200" eaLnBrk="1" hangingPunct="1">
        <a:defRPr kumimoji="1">
          <a:latin typeface="+mn-lt"/>
          <a:ea typeface="+mn-ea"/>
          <a:cs typeface="+mn-cs"/>
        </a:defRPr>
      </a:lvl7pPr>
      <a:lvl8pPr marL="3200400" eaLnBrk="1" hangingPunct="1">
        <a:defRPr kumimoji="1">
          <a:latin typeface="+mn-lt"/>
          <a:ea typeface="+mn-ea"/>
          <a:cs typeface="+mn-cs"/>
        </a:defRPr>
      </a:lvl8pPr>
      <a:lvl9pPr marL="3657600" eaLnBrk="1" hangingPunct="1">
        <a:defRPr kumimoji="1">
          <a:latin typeface="+mn-lt"/>
          <a:ea typeface="+mn-ea"/>
          <a:cs typeface="+mn-cs"/>
        </a:defRPr>
      </a:lvl9pPr>
    </p:otherStyle>
  </p:txStyles>
  <p:extLst mod="1">
    <p:ext uri="{27BBF7A9-308A-43DC-89C8-2F10F3537804}">
      <p15:sldGuideLst xmlns:p15="http://schemas.microsoft.com/office/powerpoint/2012/main">
        <p15:guide id="1" orient="horz" pos="2162" userDrawn="1">
          <p15:clr>
            <a:srgbClr val="F26B43"/>
          </p15:clr>
        </p15:guide>
        <p15:guide id="4" pos="7245" userDrawn="1">
          <p15:clr>
            <a:srgbClr val="F26B43"/>
          </p15:clr>
        </p15:guide>
        <p15:guide id="5" orient="horz" pos="620" userDrawn="1">
          <p15:clr>
            <a:srgbClr val="F26B43"/>
          </p15:clr>
        </p15:guide>
        <p15:guide id="6" orient="horz" pos="3704" userDrawn="1">
          <p15:clr>
            <a:srgbClr val="F26B43"/>
          </p15:clr>
        </p15:guide>
        <p15:guide id="8" pos="442" userDrawn="1">
          <p15:clr>
            <a:srgbClr val="F26B43"/>
          </p15:clr>
        </p15:guide>
        <p15:guide id="9" pos="3844" userDrawn="1">
          <p15:clr>
            <a:srgbClr val="F26B43"/>
          </p15:clr>
        </p15:guide>
        <p15:guide id="10" orient="horz" pos="3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8.jpeg"/></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2.jpeg"/></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57.jpeg"/></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9.jpeg"/></Relationships>
</file>

<file path=ppt/slides/_rels/slide2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62.jpeg"/><Relationship Id="rId4" Type="http://schemas.openxmlformats.org/officeDocument/2006/relationships/image" Target="../media/image61.jpeg"/></Relationships>
</file>

<file path=ppt/slides/_rels/slide2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3.xml"/><Relationship Id="rId6" Type="http://schemas.openxmlformats.org/officeDocument/2006/relationships/image" Target="../media/image67.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_rels/slide26.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3" Type="http://schemas.openxmlformats.org/officeDocument/2006/relationships/image" Target="../media/image73.png"/><Relationship Id="rId7" Type="http://schemas.openxmlformats.org/officeDocument/2006/relationships/image" Target="../media/image77.png"/><Relationship Id="rId12" Type="http://schemas.openxmlformats.org/officeDocument/2006/relationships/image" Target="../media/image82.png"/><Relationship Id="rId2" Type="http://schemas.openxmlformats.org/officeDocument/2006/relationships/image" Target="../media/image72.png"/><Relationship Id="rId1" Type="http://schemas.openxmlformats.org/officeDocument/2006/relationships/slideLayout" Target="../slideLayouts/slideLayout3.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s>
</file>

<file path=ppt/slides/_rels/slide27.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jpeg"/><Relationship Id="rId7"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slideLayout" Target="../slideLayouts/slideLayout3.xml"/><Relationship Id="rId6" Type="http://schemas.openxmlformats.org/officeDocument/2006/relationships/image" Target="../media/image88.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s>
</file>

<file path=ppt/slides/_rels/slide28.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93.png"/><Relationship Id="rId1" Type="http://schemas.openxmlformats.org/officeDocument/2006/relationships/slideLayout" Target="../slideLayouts/slideLayout3.xml"/><Relationship Id="rId6" Type="http://schemas.openxmlformats.org/officeDocument/2006/relationships/image" Target="../media/image97.png"/><Relationship Id="rId11" Type="http://schemas.openxmlformats.org/officeDocument/2006/relationships/image" Target="../media/image102.png"/><Relationship Id="rId5" Type="http://schemas.openxmlformats.org/officeDocument/2006/relationships/image" Target="../media/image96.png"/><Relationship Id="rId10" Type="http://schemas.openxmlformats.org/officeDocument/2006/relationships/image" Target="../media/image101.png"/><Relationship Id="rId4" Type="http://schemas.openxmlformats.org/officeDocument/2006/relationships/image" Target="../media/image95.png"/><Relationship Id="rId9" Type="http://schemas.openxmlformats.org/officeDocument/2006/relationships/image" Target="../media/image100.png"/></Relationships>
</file>

<file path=ppt/slides/_rels/slide29.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image" Target="../media/image103.jpeg"/><Relationship Id="rId1" Type="http://schemas.openxmlformats.org/officeDocument/2006/relationships/slideLayout" Target="../slideLayouts/slideLayout3.xml"/><Relationship Id="rId6" Type="http://schemas.openxmlformats.org/officeDocument/2006/relationships/image" Target="../media/image107.png"/><Relationship Id="rId5" Type="http://schemas.openxmlformats.org/officeDocument/2006/relationships/image" Target="../media/image106.png"/><Relationship Id="rId10" Type="http://schemas.openxmlformats.org/officeDocument/2006/relationships/image" Target="../media/image111.png"/><Relationship Id="rId4" Type="http://schemas.openxmlformats.org/officeDocument/2006/relationships/image" Target="../media/image105.png"/><Relationship Id="rId9" Type="http://schemas.openxmlformats.org/officeDocument/2006/relationships/image" Target="../media/image110.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118.jpeg"/><Relationship Id="rId3" Type="http://schemas.openxmlformats.org/officeDocument/2006/relationships/image" Target="../media/image113.png"/><Relationship Id="rId7" Type="http://schemas.openxmlformats.org/officeDocument/2006/relationships/image" Target="../media/image117.jpeg"/><Relationship Id="rId2" Type="http://schemas.openxmlformats.org/officeDocument/2006/relationships/image" Target="../media/image112.png"/><Relationship Id="rId1" Type="http://schemas.openxmlformats.org/officeDocument/2006/relationships/slideLayout" Target="../slideLayouts/slideLayout3.xml"/><Relationship Id="rId6" Type="http://schemas.openxmlformats.org/officeDocument/2006/relationships/image" Target="../media/image116.jpeg"/><Relationship Id="rId11" Type="http://schemas.openxmlformats.org/officeDocument/2006/relationships/image" Target="../media/image121.png"/><Relationship Id="rId5" Type="http://schemas.openxmlformats.org/officeDocument/2006/relationships/image" Target="../media/image115.jpeg"/><Relationship Id="rId10" Type="http://schemas.openxmlformats.org/officeDocument/2006/relationships/image" Target="../media/image120.png"/><Relationship Id="rId4" Type="http://schemas.openxmlformats.org/officeDocument/2006/relationships/image" Target="../media/image114.png"/><Relationship Id="rId9" Type="http://schemas.openxmlformats.org/officeDocument/2006/relationships/image" Target="../media/image11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chart" Target="../charts/chart1.xml"/><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emf"/><Relationship Id="rId9" Type="http://schemas.openxmlformats.org/officeDocument/2006/relationships/chart" Target="../charts/chart3.xml"/></Relationships>
</file>

<file path=ppt/slides/_rels/slide4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image" Target="../media/image129.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image" Target="../media/image136.jpeg"/><Relationship Id="rId3" Type="http://schemas.openxmlformats.org/officeDocument/2006/relationships/image" Target="../media/image131.png"/><Relationship Id="rId7" Type="http://schemas.openxmlformats.org/officeDocument/2006/relationships/image" Target="../media/image135.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34.jpeg"/><Relationship Id="rId5" Type="http://schemas.openxmlformats.org/officeDocument/2006/relationships/image" Target="../media/image133.jpeg"/><Relationship Id="rId4" Type="http://schemas.openxmlformats.org/officeDocument/2006/relationships/image" Target="../media/image132.jpeg"/></Relationships>
</file>

<file path=ppt/slides/_rels/slide45.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140.jpeg"/><Relationship Id="rId5" Type="http://schemas.openxmlformats.org/officeDocument/2006/relationships/image" Target="../media/image139.jpeg"/><Relationship Id="rId4" Type="http://schemas.openxmlformats.org/officeDocument/2006/relationships/image" Target="../media/image138.jpeg"/></Relationships>
</file>

<file path=ppt/slides/_rels/slide46.xml.rels><?xml version="1.0" encoding="UTF-8" standalone="yes"?>
<Relationships xmlns="http://schemas.openxmlformats.org/package/2006/relationships"><Relationship Id="rId8" Type="http://schemas.openxmlformats.org/officeDocument/2006/relationships/image" Target="../media/image145.jpeg"/><Relationship Id="rId3" Type="http://schemas.openxmlformats.org/officeDocument/2006/relationships/image" Target="../media/image141.jpeg"/><Relationship Id="rId7" Type="http://schemas.microsoft.com/office/2007/relationships/hdphoto" Target="../media/hdphoto2.wdp"/><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144.png"/><Relationship Id="rId5" Type="http://schemas.openxmlformats.org/officeDocument/2006/relationships/image" Target="../media/image143.jpeg"/><Relationship Id="rId4" Type="http://schemas.openxmlformats.org/officeDocument/2006/relationships/image" Target="../media/image142.jpeg"/><Relationship Id="rId9" Type="http://schemas.openxmlformats.org/officeDocument/2006/relationships/image" Target="../media/image146.jpeg"/></Relationships>
</file>

<file path=ppt/slides/_rels/slide47.xml.rels><?xml version="1.0" encoding="UTF-8" standalone="yes"?>
<Relationships xmlns="http://schemas.openxmlformats.org/package/2006/relationships"><Relationship Id="rId8" Type="http://schemas.openxmlformats.org/officeDocument/2006/relationships/image" Target="../media/image152.png"/><Relationship Id="rId13" Type="http://schemas.openxmlformats.org/officeDocument/2006/relationships/image" Target="../media/image157.png"/><Relationship Id="rId18" Type="http://schemas.openxmlformats.org/officeDocument/2006/relationships/image" Target="../media/image162.png"/><Relationship Id="rId26" Type="http://schemas.openxmlformats.org/officeDocument/2006/relationships/image" Target="../media/image170.png"/><Relationship Id="rId3" Type="http://schemas.openxmlformats.org/officeDocument/2006/relationships/image" Target="../media/image147.png"/><Relationship Id="rId21" Type="http://schemas.openxmlformats.org/officeDocument/2006/relationships/image" Target="../media/image165.png"/><Relationship Id="rId7" Type="http://schemas.openxmlformats.org/officeDocument/2006/relationships/image" Target="../media/image151.png"/><Relationship Id="rId12" Type="http://schemas.openxmlformats.org/officeDocument/2006/relationships/image" Target="../media/image156.png"/><Relationship Id="rId17" Type="http://schemas.openxmlformats.org/officeDocument/2006/relationships/image" Target="../media/image161.png"/><Relationship Id="rId25" Type="http://schemas.openxmlformats.org/officeDocument/2006/relationships/image" Target="../media/image169.png"/><Relationship Id="rId2" Type="http://schemas.openxmlformats.org/officeDocument/2006/relationships/notesSlide" Target="../notesSlides/notesSlide26.xml"/><Relationship Id="rId16" Type="http://schemas.openxmlformats.org/officeDocument/2006/relationships/image" Target="../media/image160.png"/><Relationship Id="rId20" Type="http://schemas.openxmlformats.org/officeDocument/2006/relationships/image" Target="../media/image164.png"/><Relationship Id="rId1" Type="http://schemas.openxmlformats.org/officeDocument/2006/relationships/slideLayout" Target="../slideLayouts/slideLayout3.xml"/><Relationship Id="rId6" Type="http://schemas.openxmlformats.org/officeDocument/2006/relationships/image" Target="../media/image150.png"/><Relationship Id="rId11" Type="http://schemas.openxmlformats.org/officeDocument/2006/relationships/image" Target="../media/image155.png"/><Relationship Id="rId24" Type="http://schemas.openxmlformats.org/officeDocument/2006/relationships/image" Target="../media/image168.png"/><Relationship Id="rId5" Type="http://schemas.openxmlformats.org/officeDocument/2006/relationships/image" Target="../media/image149.png"/><Relationship Id="rId15" Type="http://schemas.openxmlformats.org/officeDocument/2006/relationships/image" Target="../media/image159.png"/><Relationship Id="rId23" Type="http://schemas.openxmlformats.org/officeDocument/2006/relationships/image" Target="../media/image167.png"/><Relationship Id="rId10" Type="http://schemas.openxmlformats.org/officeDocument/2006/relationships/image" Target="../media/image154.png"/><Relationship Id="rId19" Type="http://schemas.openxmlformats.org/officeDocument/2006/relationships/image" Target="../media/image163.png"/><Relationship Id="rId4" Type="http://schemas.openxmlformats.org/officeDocument/2006/relationships/image" Target="../media/image148.png"/><Relationship Id="rId9" Type="http://schemas.openxmlformats.org/officeDocument/2006/relationships/image" Target="../media/image153.png"/><Relationship Id="rId14" Type="http://schemas.openxmlformats.org/officeDocument/2006/relationships/image" Target="../media/image158.jpeg"/><Relationship Id="rId22" Type="http://schemas.openxmlformats.org/officeDocument/2006/relationships/image" Target="../media/image16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3110D4A-5AFE-4EC4-AD68-93FEE3B347C4}"/>
              </a:ext>
            </a:extLst>
          </p:cNvPr>
          <p:cNvPicPr>
            <a:picLocks noChangeAspect="1"/>
          </p:cNvPicPr>
          <p:nvPr/>
        </p:nvPicPr>
        <p:blipFill>
          <a:blip r:embed="rId2"/>
          <a:stretch>
            <a:fillRect/>
          </a:stretch>
        </p:blipFill>
        <p:spPr>
          <a:xfrm>
            <a:off x="9693184" y="585499"/>
            <a:ext cx="1795807" cy="684000"/>
          </a:xfrm>
          <a:prstGeom prst="rect">
            <a:avLst/>
          </a:prstGeom>
        </p:spPr>
      </p:pic>
      <p:sp>
        <p:nvSpPr>
          <p:cNvPr id="4" name="object 13">
            <a:extLst>
              <a:ext uri="{FF2B5EF4-FFF2-40B4-BE49-F238E27FC236}">
                <a16:creationId xmlns:a16="http://schemas.microsoft.com/office/drawing/2014/main" id="{C188761C-E08F-4AE4-869A-DF136217ABF9}"/>
              </a:ext>
            </a:extLst>
          </p:cNvPr>
          <p:cNvSpPr txBox="1"/>
          <p:nvPr/>
        </p:nvSpPr>
        <p:spPr>
          <a:xfrm>
            <a:off x="10458450" y="7021122"/>
            <a:ext cx="1211516" cy="135935"/>
          </a:xfrm>
          <a:prstGeom prst="rect">
            <a:avLst/>
          </a:prstGeom>
        </p:spPr>
        <p:txBody>
          <a:bodyPr vert="horz" wrap="square" lIns="0" tIns="12700" rIns="0" bIns="0" rtlCol="0">
            <a:spAutoFit/>
          </a:bodyPr>
          <a:lstStyle/>
          <a:p>
            <a:pPr marL="12700" algn="r">
              <a:lnSpc>
                <a:spcPct val="100000"/>
              </a:lnSpc>
              <a:spcBef>
                <a:spcPts val="100"/>
              </a:spcBef>
            </a:pPr>
            <a:r>
              <a:rPr lang="en-US" altLang="zh-TW" sz="800" spc="25" dirty="0" smtClean="0">
                <a:latin typeface="+mn-ea"/>
                <a:cs typeface="Meiryo UI"/>
              </a:rPr>
              <a:t>As of </a:t>
            </a:r>
            <a:r>
              <a:rPr lang="en-US" altLang="zh-TW" sz="800" spc="25" dirty="0">
                <a:latin typeface="+mn-ea"/>
                <a:cs typeface="Meiryo UI"/>
              </a:rPr>
              <a:t>May 2021</a:t>
            </a:r>
            <a:endParaRPr lang="zh-TW" altLang="en-US" sz="800" spc="25" dirty="0">
              <a:latin typeface="+mn-ea"/>
              <a:cs typeface="Meiryo UI"/>
            </a:endParaRPr>
          </a:p>
        </p:txBody>
      </p:sp>
      <p:sp>
        <p:nvSpPr>
          <p:cNvPr id="5" name="テキスト ボックス 4"/>
          <p:cNvSpPr txBox="1"/>
          <p:nvPr/>
        </p:nvSpPr>
        <p:spPr>
          <a:xfrm>
            <a:off x="7729390" y="3103617"/>
            <a:ext cx="4913330" cy="615553"/>
          </a:xfrm>
          <a:prstGeom prst="rect">
            <a:avLst/>
          </a:prstGeom>
          <a:noFill/>
        </p:spPr>
        <p:txBody>
          <a:bodyPr wrap="square" rtlCol="0">
            <a:spAutoFit/>
          </a:bodyPr>
          <a:lstStyle/>
          <a:p>
            <a:r>
              <a:rPr lang="en-US" altLang="ja-JP" sz="3400" spc="20" dirty="0" smtClean="0">
                <a:latin typeface="+mj-lt"/>
                <a:ea typeface="+mn-ea"/>
              </a:rPr>
              <a:t>Corporate Profile</a:t>
            </a:r>
            <a:endParaRPr kumimoji="1" lang="ja-JP" altLang="en-US" sz="3400" spc="20" dirty="0">
              <a:latin typeface="+mj-lt"/>
              <a:ea typeface="+mn-ea"/>
            </a:endParaRPr>
          </a:p>
        </p:txBody>
      </p:sp>
    </p:spTree>
    <p:extLst>
      <p:ext uri="{BB962C8B-B14F-4D97-AF65-F5344CB8AC3E}">
        <p14:creationId xmlns:p14="http://schemas.microsoft.com/office/powerpoint/2010/main" val="1902741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FB3FE56B-92CE-4D31-BBFB-A8B37612D5F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2"/>
          <a:stretch/>
        </p:blipFill>
        <p:spPr>
          <a:xfrm>
            <a:off x="793" y="0"/>
            <a:ext cx="12203113" cy="5016500"/>
          </a:xfrm>
          <a:prstGeom prst="rect">
            <a:avLst/>
          </a:prstGeom>
        </p:spPr>
      </p:pic>
      <p:sp>
        <p:nvSpPr>
          <p:cNvPr id="8" name="テキスト ボックス 7">
            <a:extLst>
              <a:ext uri="{FF2B5EF4-FFF2-40B4-BE49-F238E27FC236}">
                <a16:creationId xmlns:a16="http://schemas.microsoft.com/office/drawing/2014/main" id="{AAC0F77B-7095-4F46-BA0C-BD7373D7BCBD}"/>
              </a:ext>
            </a:extLst>
          </p:cNvPr>
          <p:cNvSpPr txBox="1"/>
          <p:nvPr/>
        </p:nvSpPr>
        <p:spPr>
          <a:xfrm>
            <a:off x="1204913" y="5062849"/>
            <a:ext cx="9793287" cy="830997"/>
          </a:xfrm>
          <a:prstGeom prst="rect">
            <a:avLst/>
          </a:prstGeom>
          <a:noFill/>
        </p:spPr>
        <p:txBody>
          <a:bodyPr wrap="square" lIns="0" tIns="0" rIns="0" bIns="0" rtlCol="0">
            <a:spAutoFit/>
          </a:bodyPr>
          <a:lstStyle/>
          <a:p>
            <a:pPr lvl="0" defTabSz="457200">
              <a:lnSpc>
                <a:spcPct val="120000"/>
              </a:lnSpc>
            </a:pPr>
            <a:r>
              <a:rPr lang="en-US" altLang="ja-JP" sz="1500" dirty="0">
                <a:solidFill>
                  <a:srgbClr val="000000"/>
                </a:solidFill>
                <a:latin typeface="+mn-ea"/>
              </a:rPr>
              <a:t>By enhancing our long-cultivated sensing technologies as well as our AI and information </a:t>
            </a:r>
            <a:r>
              <a:rPr lang="en-US" altLang="ja-JP" sz="1500" dirty="0" smtClean="0">
                <a:solidFill>
                  <a:srgbClr val="000000"/>
                </a:solidFill>
                <a:latin typeface="+mn-ea"/>
              </a:rPr>
              <a:t>technologies</a:t>
            </a:r>
            <a:r>
              <a:rPr lang="en-US" altLang="ja-JP" sz="1500" dirty="0">
                <a:solidFill>
                  <a:srgbClr val="000000"/>
                </a:solidFill>
                <a:latin typeface="+mn-ea"/>
              </a:rPr>
              <a:t>, </a:t>
            </a:r>
            <a:r>
              <a:rPr lang="en-US" altLang="ja-JP" sz="1500" dirty="0" smtClean="0">
                <a:solidFill>
                  <a:srgbClr val="000000"/>
                </a:solidFill>
                <a:latin typeface="+mn-ea"/>
              </a:rPr>
              <a:t>we </a:t>
            </a:r>
            <a:r>
              <a:rPr lang="en-US" altLang="ja-JP" sz="1500" dirty="0">
                <a:solidFill>
                  <a:srgbClr val="000000"/>
                </a:solidFill>
                <a:latin typeface="+mn-ea"/>
              </a:rPr>
              <a:t>will further contribute to the development of </a:t>
            </a:r>
            <a:r>
              <a:rPr lang="en-US" altLang="ja-JP" sz="1500" dirty="0" smtClean="0">
                <a:solidFill>
                  <a:srgbClr val="000000"/>
                </a:solidFill>
                <a:latin typeface="+mn-ea"/>
              </a:rPr>
              <a:t>autonomous </a:t>
            </a:r>
            <a:r>
              <a:rPr lang="en-US" altLang="ja-JP" sz="1500" dirty="0">
                <a:solidFill>
                  <a:srgbClr val="000000"/>
                </a:solidFill>
                <a:latin typeface="+mn-ea"/>
              </a:rPr>
              <a:t>driving technologies, </a:t>
            </a:r>
            <a:r>
              <a:rPr lang="en-US" altLang="ja-JP" sz="1500" dirty="0" smtClean="0">
                <a:solidFill>
                  <a:srgbClr val="000000"/>
                </a:solidFill>
                <a:latin typeface="+mn-ea"/>
              </a:rPr>
              <a:t>and </a:t>
            </a:r>
            <a:r>
              <a:rPr lang="en-US" altLang="ja-JP" sz="1500" dirty="0">
                <a:solidFill>
                  <a:srgbClr val="000000"/>
                </a:solidFill>
                <a:latin typeface="+mn-ea"/>
              </a:rPr>
              <a:t>deliver genuine peace of mind for the future of mobile society.</a:t>
            </a:r>
            <a:endParaRPr lang="ja-JP" altLang="en-US" sz="1500" dirty="0">
              <a:solidFill>
                <a:srgbClr val="000000"/>
              </a:solidFill>
              <a:latin typeface="+mn-ea"/>
            </a:endParaRPr>
          </a:p>
        </p:txBody>
      </p:sp>
      <p:sp>
        <p:nvSpPr>
          <p:cNvPr id="12" name="フリーフォーム: 図形 11">
            <a:extLst>
              <a:ext uri="{FF2B5EF4-FFF2-40B4-BE49-F238E27FC236}">
                <a16:creationId xmlns:a16="http://schemas.microsoft.com/office/drawing/2014/main" id="{FF1A56D0-0B75-490F-9FDB-E4486F0C2D1B}"/>
              </a:ext>
            </a:extLst>
          </p:cNvPr>
          <p:cNvSpPr>
            <a:spLocks noChangeAspect="1"/>
          </p:cNvSpPr>
          <p:nvPr/>
        </p:nvSpPr>
        <p:spPr>
          <a:xfrm>
            <a:off x="-1" y="349230"/>
            <a:ext cx="4791663" cy="902054"/>
          </a:xfrm>
          <a:custGeom>
            <a:avLst/>
            <a:gdLst>
              <a:gd name="connsiteX0" fmla="*/ 0 w 4791663"/>
              <a:gd name="connsiteY0" fmla="*/ 0 h 902054"/>
              <a:gd name="connsiteX1" fmla="*/ 2190162 w 4791663"/>
              <a:gd name="connsiteY1" fmla="*/ 0 h 902054"/>
              <a:gd name="connsiteX2" fmla="*/ 2792635 w 4791663"/>
              <a:gd name="connsiteY2" fmla="*/ 0 h 902054"/>
              <a:gd name="connsiteX3" fmla="*/ 3177713 w 4791663"/>
              <a:gd name="connsiteY3" fmla="*/ 0 h 902054"/>
              <a:gd name="connsiteX4" fmla="*/ 3616674 w 4791663"/>
              <a:gd name="connsiteY4" fmla="*/ 0 h 902054"/>
              <a:gd name="connsiteX5" fmla="*/ 4791663 w 4791663"/>
              <a:gd name="connsiteY5" fmla="*/ 0 h 902054"/>
              <a:gd name="connsiteX6" fmla="*/ 4505171 w 4791663"/>
              <a:gd name="connsiteY6" fmla="*/ 902054 h 902054"/>
              <a:gd name="connsiteX7" fmla="*/ 3616674 w 4791663"/>
              <a:gd name="connsiteY7" fmla="*/ 902054 h 902054"/>
              <a:gd name="connsiteX8" fmla="*/ 0 w 4791663"/>
              <a:gd name="connsiteY8" fmla="*/ 902054 h 90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1663" h="902054">
                <a:moveTo>
                  <a:pt x="0" y="0"/>
                </a:moveTo>
                <a:lnTo>
                  <a:pt x="2190162" y="0"/>
                </a:lnTo>
                <a:lnTo>
                  <a:pt x="2792635" y="0"/>
                </a:lnTo>
                <a:lnTo>
                  <a:pt x="3177713" y="0"/>
                </a:lnTo>
                <a:lnTo>
                  <a:pt x="3616674" y="0"/>
                </a:lnTo>
                <a:lnTo>
                  <a:pt x="4791663" y="0"/>
                </a:lnTo>
                <a:lnTo>
                  <a:pt x="4505171" y="902054"/>
                </a:lnTo>
                <a:lnTo>
                  <a:pt x="3616674" y="902054"/>
                </a:lnTo>
                <a:lnTo>
                  <a:pt x="0" y="902054"/>
                </a:lnTo>
                <a:close/>
              </a:path>
            </a:pathLst>
          </a:custGeom>
          <a:solidFill>
            <a:srgbClr val="5BC2E7"/>
          </a:solidFill>
        </p:spPr>
        <p:txBody>
          <a:bodyPr wrap="square" lIns="0" tIns="0" rIns="0" bIns="0" rtlCol="0">
            <a:noAutofit/>
          </a:bodyPr>
          <a:lstStyle/>
          <a:p>
            <a:pPr fontAlgn="auto">
              <a:spcBef>
                <a:spcPts val="0"/>
              </a:spcBef>
              <a:spcAft>
                <a:spcPts val="0"/>
              </a:spcAft>
            </a:pPr>
            <a:endParaRPr sz="1800" dirty="0">
              <a:solidFill>
                <a:prstClr val="black"/>
              </a:solidFill>
              <a:latin typeface="+mn-ea"/>
            </a:endParaRPr>
          </a:p>
        </p:txBody>
      </p:sp>
      <p:sp>
        <p:nvSpPr>
          <p:cNvPr id="13" name="テキスト ボックス 12">
            <a:extLst>
              <a:ext uri="{FF2B5EF4-FFF2-40B4-BE49-F238E27FC236}">
                <a16:creationId xmlns:a16="http://schemas.microsoft.com/office/drawing/2014/main" id="{D937C45A-2D70-4A9A-A797-7CA6AB568B20}"/>
              </a:ext>
            </a:extLst>
          </p:cNvPr>
          <p:cNvSpPr txBox="1"/>
          <p:nvPr/>
        </p:nvSpPr>
        <p:spPr>
          <a:xfrm>
            <a:off x="532277" y="412453"/>
            <a:ext cx="4259385" cy="738664"/>
          </a:xfrm>
          <a:prstGeom prst="rect">
            <a:avLst/>
          </a:prstGeom>
          <a:noFill/>
        </p:spPr>
        <p:txBody>
          <a:bodyPr wrap="square" lIns="0" tIns="0" rIns="0" bIns="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TW" sz="2400" b="1" kern="0" spc="100" dirty="0">
                <a:solidFill>
                  <a:prstClr val="white"/>
                </a:solidFill>
                <a:latin typeface="+mn-ea"/>
              </a:rPr>
              <a:t>Advanced Safety and </a:t>
            </a:r>
          </a:p>
          <a:p>
            <a:pPr marL="0" marR="0" lvl="0" indent="0" defTabSz="457200" eaLnBrk="1" fontAlgn="auto" latinLnBrk="0" hangingPunct="1">
              <a:lnSpc>
                <a:spcPct val="100000"/>
              </a:lnSpc>
              <a:spcBef>
                <a:spcPts val="0"/>
              </a:spcBef>
              <a:spcAft>
                <a:spcPts val="0"/>
              </a:spcAft>
              <a:buClrTx/>
              <a:buSzTx/>
              <a:buFontTx/>
              <a:buNone/>
              <a:tabLst/>
              <a:defRPr/>
            </a:pPr>
            <a:r>
              <a:rPr kumimoji="0" lang="en-US" altLang="zh-TW" sz="2400" b="1" kern="0" spc="100" dirty="0" smtClean="0">
                <a:solidFill>
                  <a:prstClr val="white"/>
                </a:solidFill>
                <a:latin typeface="+mn-ea"/>
              </a:rPr>
              <a:t>autonomous </a:t>
            </a:r>
            <a:r>
              <a:rPr kumimoji="0" lang="en-US" altLang="zh-TW" sz="2400" b="1" kern="0" spc="100" dirty="0">
                <a:solidFill>
                  <a:prstClr val="white"/>
                </a:solidFill>
                <a:latin typeface="+mn-ea"/>
              </a:rPr>
              <a:t>Driving</a:t>
            </a:r>
            <a:endParaRPr kumimoji="0" lang="zh-TW" altLang="en-US" sz="2400" b="1" kern="0" spc="100" dirty="0">
              <a:solidFill>
                <a:prstClr val="white"/>
              </a:solidFill>
              <a:latin typeface="+mn-ea"/>
            </a:endParaRPr>
          </a:p>
        </p:txBody>
      </p:sp>
      <p:sp>
        <p:nvSpPr>
          <p:cNvPr id="2" name="フッター プレースホルダー 1"/>
          <p:cNvSpPr>
            <a:spLocks noGrp="1"/>
          </p:cNvSpPr>
          <p:nvPr>
            <p:ph type="ftr" sz="quarter" idx="3"/>
          </p:nvPr>
        </p:nvSpPr>
        <p:spPr/>
        <p:txBody>
          <a:bodyPr/>
          <a:lstStyle/>
          <a:p>
            <a:r>
              <a:rPr lang="en-US" altLang="ja-JP" smtClean="0">
                <a:ea typeface="Verdana" panose="020B0604030504040204" pitchFamily="34" charset="0"/>
              </a:rPr>
              <a:t>DENSO Corporate Profile (as of May, 2021)</a:t>
            </a:r>
            <a:endParaRPr lang="en-US" dirty="0"/>
          </a:p>
        </p:txBody>
      </p:sp>
    </p:spTree>
    <p:extLst>
      <p:ext uri="{BB962C8B-B14F-4D97-AF65-F5344CB8AC3E}">
        <p14:creationId xmlns:p14="http://schemas.microsoft.com/office/powerpoint/2010/main" val="3090514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E892423-D843-4FD5-A4A2-3D0DD26D16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
          <a:stretch/>
        </p:blipFill>
        <p:spPr>
          <a:xfrm>
            <a:off x="-1" y="0"/>
            <a:ext cx="12203113" cy="5016500"/>
          </a:xfrm>
          <a:prstGeom prst="rect">
            <a:avLst/>
          </a:prstGeom>
        </p:spPr>
      </p:pic>
      <p:sp>
        <p:nvSpPr>
          <p:cNvPr id="3" name="テキスト ボックス 2">
            <a:extLst>
              <a:ext uri="{FF2B5EF4-FFF2-40B4-BE49-F238E27FC236}">
                <a16:creationId xmlns:a16="http://schemas.microsoft.com/office/drawing/2014/main" id="{937159FA-229D-49B9-9786-B6B911878F24}"/>
              </a:ext>
            </a:extLst>
          </p:cNvPr>
          <p:cNvSpPr txBox="1"/>
          <p:nvPr/>
        </p:nvSpPr>
        <p:spPr>
          <a:xfrm>
            <a:off x="1204913" y="5062849"/>
            <a:ext cx="9793287" cy="830997"/>
          </a:xfrm>
          <a:prstGeom prst="rect">
            <a:avLst/>
          </a:prstGeom>
          <a:noFill/>
        </p:spPr>
        <p:txBody>
          <a:bodyPr wrap="square" lIns="0" tIns="0" rIns="0" bIns="0" rtlCol="0">
            <a:spAutoFit/>
          </a:bodyPr>
          <a:lstStyle/>
          <a:p>
            <a:pPr lvl="0" defTabSz="457200">
              <a:lnSpc>
                <a:spcPct val="120000"/>
              </a:lnSpc>
            </a:pPr>
            <a:r>
              <a:rPr lang="en-US" altLang="ja-JP" sz="1500" dirty="0">
                <a:solidFill>
                  <a:srgbClr val="000000"/>
                </a:solidFill>
                <a:latin typeface="+mn-ea"/>
              </a:rPr>
              <a:t>DENSO is pursuing efforts in providing mobility services that are </a:t>
            </a:r>
            <a:r>
              <a:rPr lang="en-US" altLang="ja-JP" sz="1500" dirty="0" smtClean="0">
                <a:solidFill>
                  <a:srgbClr val="000000"/>
                </a:solidFill>
                <a:latin typeface="+mn-ea"/>
              </a:rPr>
              <a:t>convenient, safe</a:t>
            </a:r>
            <a:r>
              <a:rPr lang="en-US" altLang="ja-JP" sz="1500" dirty="0">
                <a:solidFill>
                  <a:srgbClr val="000000"/>
                </a:solidFill>
                <a:latin typeface="+mn-ea"/>
              </a:rPr>
              <a:t>, secure, </a:t>
            </a:r>
            <a:r>
              <a:rPr lang="en-US" altLang="ja-JP" sz="1500" dirty="0" smtClean="0">
                <a:solidFill>
                  <a:srgbClr val="000000"/>
                </a:solidFill>
                <a:latin typeface="+mn-ea"/>
              </a:rPr>
              <a:t>and </a:t>
            </a:r>
            <a:r>
              <a:rPr lang="en-US" altLang="ja-JP" sz="1500" dirty="0">
                <a:solidFill>
                  <a:srgbClr val="000000"/>
                </a:solidFill>
                <a:latin typeface="+mn-ea"/>
              </a:rPr>
              <a:t>efficient transportation methods with low environmental </a:t>
            </a:r>
            <a:r>
              <a:rPr lang="en-US" altLang="ja-JP" sz="1500" dirty="0" smtClean="0">
                <a:solidFill>
                  <a:srgbClr val="000000"/>
                </a:solidFill>
                <a:latin typeface="+mn-ea"/>
              </a:rPr>
              <a:t>burden </a:t>
            </a:r>
            <a:r>
              <a:rPr lang="en-US" altLang="ja-JP" sz="1500" dirty="0">
                <a:solidFill>
                  <a:srgbClr val="000000"/>
                </a:solidFill>
                <a:latin typeface="+mn-ea"/>
              </a:rPr>
              <a:t>for people with vehicles </a:t>
            </a:r>
            <a:r>
              <a:rPr lang="en-US" altLang="ja-JP" sz="1500" dirty="0" smtClean="0">
                <a:solidFill>
                  <a:srgbClr val="000000"/>
                </a:solidFill>
                <a:latin typeface="+mn-ea"/>
              </a:rPr>
              <a:t>and </a:t>
            </a:r>
            <a:r>
              <a:rPr lang="en-US" altLang="ja-JP" sz="1500" dirty="0">
                <a:solidFill>
                  <a:srgbClr val="000000"/>
                </a:solidFill>
                <a:latin typeface="+mn-ea"/>
              </a:rPr>
              <a:t>for those without, thereby contributing </a:t>
            </a:r>
            <a:r>
              <a:rPr lang="en-US" altLang="ja-JP" sz="1500" dirty="0" smtClean="0">
                <a:solidFill>
                  <a:srgbClr val="000000"/>
                </a:solidFill>
                <a:latin typeface="+mn-ea"/>
              </a:rPr>
              <a:t>to </a:t>
            </a:r>
            <a:r>
              <a:rPr lang="en-US" altLang="ja-JP" sz="1500" dirty="0">
                <a:solidFill>
                  <a:srgbClr val="000000"/>
                </a:solidFill>
                <a:latin typeface="+mn-ea"/>
              </a:rPr>
              <a:t>the realization of a new mobile society.</a:t>
            </a:r>
          </a:p>
        </p:txBody>
      </p:sp>
      <p:sp>
        <p:nvSpPr>
          <p:cNvPr id="6" name="フリーフォーム: 図形 9">
            <a:extLst>
              <a:ext uri="{FF2B5EF4-FFF2-40B4-BE49-F238E27FC236}">
                <a16:creationId xmlns:a16="http://schemas.microsoft.com/office/drawing/2014/main" id="{A240E340-FB67-407F-A9FF-5D4797F198C8}"/>
              </a:ext>
            </a:extLst>
          </p:cNvPr>
          <p:cNvSpPr>
            <a:spLocks noChangeAspect="1"/>
          </p:cNvSpPr>
          <p:nvPr/>
        </p:nvSpPr>
        <p:spPr>
          <a:xfrm>
            <a:off x="-1" y="349230"/>
            <a:ext cx="3920699" cy="902054"/>
          </a:xfrm>
          <a:custGeom>
            <a:avLst/>
            <a:gdLst>
              <a:gd name="connsiteX0" fmla="*/ 0 w 3920699"/>
              <a:gd name="connsiteY0" fmla="*/ 0 h 902054"/>
              <a:gd name="connsiteX1" fmla="*/ 247973 w 3920699"/>
              <a:gd name="connsiteY1" fmla="*/ 0 h 902054"/>
              <a:gd name="connsiteX2" fmla="*/ 1071225 w 3920699"/>
              <a:gd name="connsiteY2" fmla="*/ 0 h 902054"/>
              <a:gd name="connsiteX3" fmla="*/ 1319198 w 3920699"/>
              <a:gd name="connsiteY3" fmla="*/ 0 h 902054"/>
              <a:gd name="connsiteX4" fmla="*/ 1673698 w 3920699"/>
              <a:gd name="connsiteY4" fmla="*/ 0 h 902054"/>
              <a:gd name="connsiteX5" fmla="*/ 1921671 w 3920699"/>
              <a:gd name="connsiteY5" fmla="*/ 0 h 902054"/>
              <a:gd name="connsiteX6" fmla="*/ 2058776 w 3920699"/>
              <a:gd name="connsiteY6" fmla="*/ 0 h 902054"/>
              <a:gd name="connsiteX7" fmla="*/ 2306749 w 3920699"/>
              <a:gd name="connsiteY7" fmla="*/ 0 h 902054"/>
              <a:gd name="connsiteX8" fmla="*/ 2497737 w 3920699"/>
              <a:gd name="connsiteY8" fmla="*/ 0 h 902054"/>
              <a:gd name="connsiteX9" fmla="*/ 2745710 w 3920699"/>
              <a:gd name="connsiteY9" fmla="*/ 0 h 902054"/>
              <a:gd name="connsiteX10" fmla="*/ 3672726 w 3920699"/>
              <a:gd name="connsiteY10" fmla="*/ 0 h 902054"/>
              <a:gd name="connsiteX11" fmla="*/ 3920699 w 3920699"/>
              <a:gd name="connsiteY11" fmla="*/ 0 h 902054"/>
              <a:gd name="connsiteX12" fmla="*/ 3634207 w 3920699"/>
              <a:gd name="connsiteY12" fmla="*/ 902054 h 902054"/>
              <a:gd name="connsiteX13" fmla="*/ 3386234 w 3920699"/>
              <a:gd name="connsiteY13" fmla="*/ 902054 h 902054"/>
              <a:gd name="connsiteX14" fmla="*/ 2745710 w 3920699"/>
              <a:gd name="connsiteY14" fmla="*/ 902054 h 902054"/>
              <a:gd name="connsiteX15" fmla="*/ 2497737 w 3920699"/>
              <a:gd name="connsiteY15" fmla="*/ 902054 h 902054"/>
              <a:gd name="connsiteX16" fmla="*/ 247973 w 3920699"/>
              <a:gd name="connsiteY16" fmla="*/ 902054 h 902054"/>
              <a:gd name="connsiteX17" fmla="*/ 0 w 3920699"/>
              <a:gd name="connsiteY17" fmla="*/ 902054 h 90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20699" h="902054">
                <a:moveTo>
                  <a:pt x="0" y="0"/>
                </a:moveTo>
                <a:lnTo>
                  <a:pt x="247973" y="0"/>
                </a:lnTo>
                <a:lnTo>
                  <a:pt x="1071225" y="0"/>
                </a:lnTo>
                <a:lnTo>
                  <a:pt x="1319198" y="0"/>
                </a:lnTo>
                <a:lnTo>
                  <a:pt x="1673698" y="0"/>
                </a:lnTo>
                <a:lnTo>
                  <a:pt x="1921671" y="0"/>
                </a:lnTo>
                <a:lnTo>
                  <a:pt x="2058776" y="0"/>
                </a:lnTo>
                <a:lnTo>
                  <a:pt x="2306749" y="0"/>
                </a:lnTo>
                <a:lnTo>
                  <a:pt x="2497737" y="0"/>
                </a:lnTo>
                <a:lnTo>
                  <a:pt x="2745710" y="0"/>
                </a:lnTo>
                <a:lnTo>
                  <a:pt x="3672726" y="0"/>
                </a:lnTo>
                <a:lnTo>
                  <a:pt x="3920699" y="0"/>
                </a:lnTo>
                <a:lnTo>
                  <a:pt x="3634207" y="902054"/>
                </a:lnTo>
                <a:lnTo>
                  <a:pt x="3386234" y="902054"/>
                </a:lnTo>
                <a:lnTo>
                  <a:pt x="2745710" y="902054"/>
                </a:lnTo>
                <a:lnTo>
                  <a:pt x="2497737" y="902054"/>
                </a:lnTo>
                <a:lnTo>
                  <a:pt x="247973" y="902054"/>
                </a:lnTo>
                <a:lnTo>
                  <a:pt x="0" y="902054"/>
                </a:lnTo>
                <a:close/>
              </a:path>
            </a:pathLst>
          </a:custGeom>
          <a:solidFill>
            <a:srgbClr val="EF60A3"/>
          </a:solidFill>
        </p:spPr>
        <p:txBody>
          <a:bodyPr wrap="square" lIns="0" tIns="0" rIns="0" bIns="0" rtlCol="0">
            <a:noAutofit/>
          </a:bodyPr>
          <a:lstStyle/>
          <a:p>
            <a:pPr fontAlgn="auto">
              <a:spcBef>
                <a:spcPts val="0"/>
              </a:spcBef>
              <a:spcAft>
                <a:spcPts val="0"/>
              </a:spcAft>
            </a:pPr>
            <a:endParaRPr sz="1800" dirty="0">
              <a:solidFill>
                <a:prstClr val="black"/>
              </a:solidFill>
              <a:latin typeface="+mn-ea"/>
            </a:endParaRPr>
          </a:p>
        </p:txBody>
      </p:sp>
      <p:sp>
        <p:nvSpPr>
          <p:cNvPr id="9" name="テキスト ボックス 8">
            <a:extLst>
              <a:ext uri="{FF2B5EF4-FFF2-40B4-BE49-F238E27FC236}">
                <a16:creationId xmlns:a16="http://schemas.microsoft.com/office/drawing/2014/main" id="{F9818949-E4F9-4569-8E58-6D5EE116C43A}"/>
              </a:ext>
            </a:extLst>
          </p:cNvPr>
          <p:cNvSpPr txBox="1"/>
          <p:nvPr/>
        </p:nvSpPr>
        <p:spPr>
          <a:xfrm>
            <a:off x="532278" y="646369"/>
            <a:ext cx="4039722" cy="307777"/>
          </a:xfrm>
          <a:prstGeom prst="rect">
            <a:avLst/>
          </a:prstGeom>
          <a:noFill/>
        </p:spPr>
        <p:txBody>
          <a:bodyPr wrap="square" lIns="0" tIns="0" rIns="0" bIns="0" rtlCol="0">
            <a:spAutoFit/>
          </a:bodyPr>
          <a:lstStyle/>
          <a:p>
            <a:pPr marL="0" marR="0" lvl="0" indent="0" defTabSz="457200" eaLnBrk="1" fontAlgn="auto" latinLnBrk="0" hangingPunct="1">
              <a:lnSpc>
                <a:spcPts val="2400"/>
              </a:lnSpc>
              <a:spcBef>
                <a:spcPts val="0"/>
              </a:spcBef>
              <a:spcAft>
                <a:spcPts val="0"/>
              </a:spcAft>
              <a:buClrTx/>
              <a:buSzTx/>
              <a:buFontTx/>
              <a:buNone/>
              <a:tabLst/>
              <a:defRPr/>
            </a:pPr>
            <a:r>
              <a:rPr kumimoji="0" lang="en-US" altLang="ja-JP" sz="2400" b="1" kern="0" spc="100" dirty="0">
                <a:solidFill>
                  <a:prstClr val="white"/>
                </a:solidFill>
                <a:latin typeface="+mn-ea"/>
              </a:rPr>
              <a:t>Connected Cars</a:t>
            </a:r>
            <a:endParaRPr kumimoji="0" lang="ja-JP" altLang="en-US" sz="2400" b="1" kern="0" spc="100" dirty="0">
              <a:solidFill>
                <a:prstClr val="white"/>
              </a:solidFill>
              <a:latin typeface="+mn-ea"/>
            </a:endParaRPr>
          </a:p>
        </p:txBody>
      </p:sp>
      <p:sp>
        <p:nvSpPr>
          <p:cNvPr id="4" name="フッター プレースホルダー 3"/>
          <p:cNvSpPr>
            <a:spLocks noGrp="1"/>
          </p:cNvSpPr>
          <p:nvPr>
            <p:ph type="ftr" sz="quarter" idx="3"/>
          </p:nvPr>
        </p:nvSpPr>
        <p:spPr/>
        <p:txBody>
          <a:bodyPr/>
          <a:lstStyle/>
          <a:p>
            <a:r>
              <a:rPr lang="en-US" altLang="ja-JP" smtClean="0">
                <a:ea typeface="Verdana" panose="020B0604030504040204" pitchFamily="34" charset="0"/>
              </a:rPr>
              <a:t>DENSO Corporate Profile (as of May, 2021)</a:t>
            </a:r>
            <a:endParaRPr lang="en-US" dirty="0"/>
          </a:p>
        </p:txBody>
      </p:sp>
    </p:spTree>
    <p:extLst>
      <p:ext uri="{BB962C8B-B14F-4D97-AF65-F5344CB8AC3E}">
        <p14:creationId xmlns:p14="http://schemas.microsoft.com/office/powerpoint/2010/main" val="2762623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8649" y="-15903"/>
            <a:ext cx="6105257" cy="5029583"/>
          </a:xfrm>
          <a:prstGeom prst="rect">
            <a:avLst/>
          </a:prstGeom>
        </p:spPr>
      </p:pic>
      <p:pic>
        <p:nvPicPr>
          <p:cNvPr id="7" name="図 6">
            <a:extLst>
              <a:ext uri="{FF2B5EF4-FFF2-40B4-BE49-F238E27FC236}">
                <a16:creationId xmlns:a16="http://schemas.microsoft.com/office/drawing/2014/main" id="{B782ED49-3BF8-4A98-A852-C63D32F0232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2816"/>
            <a:ext cx="6107115" cy="5019316"/>
          </a:xfrm>
          <a:prstGeom prst="rect">
            <a:avLst/>
          </a:prstGeom>
        </p:spPr>
      </p:pic>
      <p:sp>
        <p:nvSpPr>
          <p:cNvPr id="4" name="テキスト ボックス 3">
            <a:extLst>
              <a:ext uri="{FF2B5EF4-FFF2-40B4-BE49-F238E27FC236}">
                <a16:creationId xmlns:a16="http://schemas.microsoft.com/office/drawing/2014/main" id="{9CC5FA1F-6FB8-4CB5-8EED-CDD51345443B}"/>
              </a:ext>
            </a:extLst>
          </p:cNvPr>
          <p:cNvSpPr txBox="1"/>
          <p:nvPr/>
        </p:nvSpPr>
        <p:spPr>
          <a:xfrm>
            <a:off x="1204913" y="5062849"/>
            <a:ext cx="9793287" cy="1001684"/>
          </a:xfrm>
          <a:prstGeom prst="rect">
            <a:avLst/>
          </a:prstGeom>
          <a:noFill/>
        </p:spPr>
        <p:txBody>
          <a:bodyPr wrap="square" lIns="0" tIns="0" rIns="0" bIns="0" rtlCol="0">
            <a:spAutoFit/>
          </a:bodyPr>
          <a:lstStyle/>
          <a:p>
            <a:pPr lvl="0" defTabSz="457200">
              <a:lnSpc>
                <a:spcPts val="2000"/>
              </a:lnSpc>
            </a:pPr>
            <a:r>
              <a:rPr lang="en-US" altLang="ja-JP" sz="1500" dirty="0">
                <a:solidFill>
                  <a:srgbClr val="000000"/>
                </a:solidFill>
                <a:latin typeface="+mn-ea"/>
              </a:rPr>
              <a:t>DENSO will propose and provide </a:t>
            </a:r>
            <a:r>
              <a:rPr lang="en-US" altLang="ja-JP" sz="1500" dirty="0">
                <a:latin typeface="+mn-ea"/>
              </a:rPr>
              <a:t>Factory Automation</a:t>
            </a:r>
            <a:r>
              <a:rPr lang="en-US" altLang="ja-JP" sz="1500" dirty="0" smtClean="0">
                <a:solidFill>
                  <a:srgbClr val="000000"/>
                </a:solidFill>
                <a:latin typeface="+mn-ea"/>
              </a:rPr>
              <a:t> </a:t>
            </a:r>
            <a:r>
              <a:rPr lang="en-US" altLang="ja-JP" sz="1500" dirty="0">
                <a:solidFill>
                  <a:srgbClr val="000000"/>
                </a:solidFill>
                <a:latin typeface="+mn-ea"/>
              </a:rPr>
              <a:t>systems that can meet the diverse needs of our customers, </a:t>
            </a:r>
            <a:r>
              <a:rPr lang="en-US" altLang="ja-JP" sz="1500" dirty="0" smtClean="0">
                <a:solidFill>
                  <a:srgbClr val="000000"/>
                </a:solidFill>
                <a:latin typeface="+mn-ea"/>
              </a:rPr>
              <a:t>thereby </a:t>
            </a:r>
            <a:r>
              <a:rPr lang="en-US" altLang="ja-JP" sz="1500" dirty="0">
                <a:solidFill>
                  <a:srgbClr val="000000"/>
                </a:solidFill>
                <a:latin typeface="+mn-ea"/>
              </a:rPr>
              <a:t>making extensive contributions to the development of </a:t>
            </a:r>
            <a:r>
              <a:rPr lang="en-US" altLang="ja-JP" sz="1500" dirty="0" smtClean="0">
                <a:solidFill>
                  <a:srgbClr val="000000"/>
                </a:solidFill>
                <a:latin typeface="+mn-ea"/>
              </a:rPr>
              <a:t>the manufacturing </a:t>
            </a:r>
            <a:r>
              <a:rPr lang="en-US" altLang="ja-JP" sz="1500" dirty="0">
                <a:solidFill>
                  <a:srgbClr val="000000"/>
                </a:solidFill>
                <a:latin typeface="+mn-ea"/>
              </a:rPr>
              <a:t>industry. Also, we will draw on </a:t>
            </a:r>
            <a:r>
              <a:rPr lang="en-US" altLang="ja-JP" sz="1500" dirty="0" smtClean="0">
                <a:solidFill>
                  <a:srgbClr val="000000"/>
                </a:solidFill>
                <a:latin typeface="+mn-ea"/>
              </a:rPr>
              <a:t>the </a:t>
            </a:r>
            <a:r>
              <a:rPr lang="en-US" altLang="ja-JP" sz="1500" dirty="0">
                <a:solidFill>
                  <a:srgbClr val="000000"/>
                </a:solidFill>
                <a:latin typeface="+mn-ea"/>
              </a:rPr>
              <a:t>expertise and know-how we have cultivated in the automotive field to offer new value in agricultural fields.</a:t>
            </a:r>
            <a:endParaRPr lang="ja-JP" altLang="en-US" sz="1500" dirty="0">
              <a:solidFill>
                <a:srgbClr val="000000"/>
              </a:solidFill>
              <a:latin typeface="+mn-ea"/>
            </a:endParaRPr>
          </a:p>
        </p:txBody>
      </p:sp>
      <p:sp>
        <p:nvSpPr>
          <p:cNvPr id="8" name="フリーフォーム: 図形 7">
            <a:extLst>
              <a:ext uri="{FF2B5EF4-FFF2-40B4-BE49-F238E27FC236}">
                <a16:creationId xmlns:a16="http://schemas.microsoft.com/office/drawing/2014/main" id="{74C0274D-69DB-446E-A8D7-75B47EC781C0}"/>
              </a:ext>
            </a:extLst>
          </p:cNvPr>
          <p:cNvSpPr>
            <a:spLocks noChangeAspect="1"/>
          </p:cNvSpPr>
          <p:nvPr/>
        </p:nvSpPr>
        <p:spPr>
          <a:xfrm>
            <a:off x="-2130" y="349230"/>
            <a:ext cx="6129311" cy="902054"/>
          </a:xfrm>
          <a:custGeom>
            <a:avLst/>
            <a:gdLst>
              <a:gd name="connsiteX0" fmla="*/ 0 w 4551028"/>
              <a:gd name="connsiteY0" fmla="*/ 0 h 669777"/>
              <a:gd name="connsiteX1" fmla="*/ 510281 w 4551028"/>
              <a:gd name="connsiteY1" fmla="*/ 0 h 669777"/>
              <a:gd name="connsiteX2" fmla="*/ 513949 w 4551028"/>
              <a:gd name="connsiteY2" fmla="*/ 0 h 669777"/>
              <a:gd name="connsiteX3" fmla="*/ 2619407 w 4551028"/>
              <a:gd name="connsiteY3" fmla="*/ 0 h 669777"/>
              <a:gd name="connsiteX4" fmla="*/ 3066745 w 4551028"/>
              <a:gd name="connsiteY4" fmla="*/ 0 h 669777"/>
              <a:gd name="connsiteX5" fmla="*/ 3352666 w 4551028"/>
              <a:gd name="connsiteY5" fmla="*/ 0 h 669777"/>
              <a:gd name="connsiteX6" fmla="*/ 3678596 w 4551028"/>
              <a:gd name="connsiteY6" fmla="*/ 0 h 669777"/>
              <a:gd name="connsiteX7" fmla="*/ 4551028 w 4551028"/>
              <a:gd name="connsiteY7" fmla="*/ 0 h 669777"/>
              <a:gd name="connsiteX8" fmla="*/ 4338307 w 4551028"/>
              <a:gd name="connsiteY8" fmla="*/ 669777 h 669777"/>
              <a:gd name="connsiteX9" fmla="*/ 3678596 w 4551028"/>
              <a:gd name="connsiteY9" fmla="*/ 669777 h 669777"/>
              <a:gd name="connsiteX10" fmla="*/ 510281 w 4551028"/>
              <a:gd name="connsiteY10" fmla="*/ 669777 h 669777"/>
              <a:gd name="connsiteX11" fmla="*/ 0 w 4551028"/>
              <a:gd name="connsiteY11" fmla="*/ 669777 h 66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51028" h="669777">
                <a:moveTo>
                  <a:pt x="0" y="0"/>
                </a:moveTo>
                <a:lnTo>
                  <a:pt x="510281" y="0"/>
                </a:lnTo>
                <a:lnTo>
                  <a:pt x="513949" y="0"/>
                </a:lnTo>
                <a:lnTo>
                  <a:pt x="2619407" y="0"/>
                </a:lnTo>
                <a:lnTo>
                  <a:pt x="3066745" y="0"/>
                </a:lnTo>
                <a:lnTo>
                  <a:pt x="3352666" y="0"/>
                </a:lnTo>
                <a:lnTo>
                  <a:pt x="3678596" y="0"/>
                </a:lnTo>
                <a:lnTo>
                  <a:pt x="4551028" y="0"/>
                </a:lnTo>
                <a:lnTo>
                  <a:pt x="4338307" y="669777"/>
                </a:lnTo>
                <a:lnTo>
                  <a:pt x="3678596" y="669777"/>
                </a:lnTo>
                <a:lnTo>
                  <a:pt x="510281" y="669777"/>
                </a:lnTo>
                <a:lnTo>
                  <a:pt x="0" y="669777"/>
                </a:lnTo>
                <a:close/>
              </a:path>
            </a:pathLst>
          </a:custGeom>
          <a:solidFill>
            <a:srgbClr val="8C8C8C"/>
          </a:solidFill>
        </p:spPr>
        <p:txBody>
          <a:bodyPr wrap="square" lIns="0" tIns="0" rIns="0" bIns="0" rtlCol="0">
            <a:noAutofit/>
          </a:bodyPr>
          <a:lstStyle/>
          <a:p>
            <a:pPr fontAlgn="auto">
              <a:spcBef>
                <a:spcPts val="0"/>
              </a:spcBef>
              <a:spcAft>
                <a:spcPts val="0"/>
              </a:spcAft>
            </a:pPr>
            <a:endParaRPr sz="1800" dirty="0">
              <a:solidFill>
                <a:prstClr val="black"/>
              </a:solidFill>
              <a:latin typeface="+mn-ea"/>
            </a:endParaRPr>
          </a:p>
        </p:txBody>
      </p:sp>
      <p:sp>
        <p:nvSpPr>
          <p:cNvPr id="9" name="テキスト ボックス 8">
            <a:extLst>
              <a:ext uri="{FF2B5EF4-FFF2-40B4-BE49-F238E27FC236}">
                <a16:creationId xmlns:a16="http://schemas.microsoft.com/office/drawing/2014/main" id="{D10F2AC3-CFD9-49DD-A98D-D5D9E68F4AAC}"/>
              </a:ext>
            </a:extLst>
          </p:cNvPr>
          <p:cNvSpPr txBox="1"/>
          <p:nvPr/>
        </p:nvSpPr>
        <p:spPr>
          <a:xfrm>
            <a:off x="532278" y="482530"/>
            <a:ext cx="6051576" cy="584775"/>
          </a:xfrm>
          <a:prstGeom prst="rect">
            <a:avLst/>
          </a:prstGeom>
          <a:noFill/>
        </p:spPr>
        <p:txBody>
          <a:bodyPr wrap="square" lIns="0" tIns="0" rIns="0" bIns="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TW" sz="2400" b="1" kern="0" spc="100" dirty="0">
                <a:solidFill>
                  <a:prstClr val="white"/>
                </a:solidFill>
                <a:latin typeface="+mn-ea"/>
              </a:rPr>
              <a:t>Non-Automotive Businesses </a:t>
            </a:r>
            <a:r>
              <a:rPr kumimoji="0" lang="en-US" altLang="zh-TW" sz="1400" kern="0" spc="100" dirty="0">
                <a:solidFill>
                  <a:prstClr val="white"/>
                </a:solidFill>
                <a:latin typeface="+mn-ea"/>
              </a:rPr>
              <a:t>(Factory Automation and Agriculture)</a:t>
            </a:r>
            <a:endParaRPr kumimoji="0" lang="zh-TW" altLang="en-US" sz="1400" kern="0" spc="100">
              <a:solidFill>
                <a:prstClr val="white"/>
              </a:solidFill>
              <a:latin typeface="+mn-ea"/>
            </a:endParaRPr>
          </a:p>
        </p:txBody>
      </p:sp>
      <p:sp>
        <p:nvSpPr>
          <p:cNvPr id="2" name="フッター プレースホルダー 1"/>
          <p:cNvSpPr>
            <a:spLocks noGrp="1"/>
          </p:cNvSpPr>
          <p:nvPr>
            <p:ph type="ftr" sz="quarter" idx="3"/>
          </p:nvPr>
        </p:nvSpPr>
        <p:spPr/>
        <p:txBody>
          <a:bodyPr/>
          <a:lstStyle/>
          <a:p>
            <a:r>
              <a:rPr lang="en-US" altLang="ja-JP" smtClean="0">
                <a:ea typeface="Verdana" panose="020B0604030504040204" pitchFamily="34" charset="0"/>
              </a:rPr>
              <a:t>DENSO Corporate Profile (as of May, 2021)</a:t>
            </a:r>
            <a:endParaRPr lang="en-US" dirty="0"/>
          </a:p>
        </p:txBody>
      </p:sp>
    </p:spTree>
    <p:extLst>
      <p:ext uri="{BB962C8B-B14F-4D97-AF65-F5344CB8AC3E}">
        <p14:creationId xmlns:p14="http://schemas.microsoft.com/office/powerpoint/2010/main" val="1367320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5">
            <a:extLst>
              <a:ext uri="{FF2B5EF4-FFF2-40B4-BE49-F238E27FC236}">
                <a16:creationId xmlns:a16="http://schemas.microsoft.com/office/drawing/2014/main" id="{E90AA3B3-F0AA-4FE4-A7E6-39FE054B9A2E}"/>
              </a:ext>
            </a:extLst>
          </p:cNvPr>
          <p:cNvSpPr>
            <a:spLocks noChangeArrowheads="1"/>
          </p:cNvSpPr>
          <p:nvPr/>
        </p:nvSpPr>
        <p:spPr bwMode="auto">
          <a:xfrm>
            <a:off x="287338" y="229287"/>
            <a:ext cx="7783512" cy="3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lvl="0" eaLnBrk="1" fontAlgn="base" hangingPunct="1">
              <a:lnSpc>
                <a:spcPts val="2600"/>
              </a:lnSpc>
              <a:spcBef>
                <a:spcPct val="0"/>
              </a:spcBef>
              <a:spcAft>
                <a:spcPct val="0"/>
              </a:spcAft>
              <a:tabLst>
                <a:tab pos="1050925" algn="l"/>
                <a:tab pos="1812925" algn="l"/>
              </a:tabLst>
            </a:pPr>
            <a:r>
              <a:rPr lang="en-US" altLang="ja-JP" sz="2400" b="1" dirty="0">
                <a:solidFill>
                  <a:srgbClr val="DC0032"/>
                </a:solidFill>
                <a:latin typeface="+mn-ea"/>
                <a:ea typeface="+mn-ea"/>
              </a:rPr>
              <a:t>Research and Development</a:t>
            </a:r>
            <a:endParaRPr lang="ja-JP" altLang="en-US" sz="2400" b="1" dirty="0">
              <a:solidFill>
                <a:srgbClr val="DC0032"/>
              </a:solidFill>
              <a:latin typeface="+mn-ea"/>
              <a:ea typeface="+mn-ea"/>
            </a:endParaRPr>
          </a:p>
        </p:txBody>
      </p:sp>
      <p:sp>
        <p:nvSpPr>
          <p:cNvPr id="21" name="テキスト ボックス 20">
            <a:extLst>
              <a:ext uri="{FF2B5EF4-FFF2-40B4-BE49-F238E27FC236}">
                <a16:creationId xmlns:a16="http://schemas.microsoft.com/office/drawing/2014/main" id="{CA80B6E6-7193-425E-B8F8-AB444E6DB0A6}"/>
              </a:ext>
            </a:extLst>
          </p:cNvPr>
          <p:cNvSpPr txBox="1"/>
          <p:nvPr/>
        </p:nvSpPr>
        <p:spPr>
          <a:xfrm>
            <a:off x="1194639" y="844220"/>
            <a:ext cx="4040738" cy="215444"/>
          </a:xfrm>
          <a:prstGeom prst="rect">
            <a:avLst/>
          </a:prstGeom>
          <a:noFill/>
        </p:spPr>
        <p:txBody>
          <a:bodyPr wrap="square" lIns="0" tIns="0" rIns="0" bIns="0" rtlCol="0">
            <a:spAutoFit/>
          </a:bodyPr>
          <a:lstStyle/>
          <a:p>
            <a:pPr lvl="0" defTabSz="457200">
              <a:defRPr/>
            </a:pPr>
            <a:r>
              <a:rPr kumimoji="0" lang="en-US" altLang="ja-JP" sz="1400" kern="0" dirty="0">
                <a:solidFill>
                  <a:srgbClr val="000000"/>
                </a:solidFill>
                <a:latin typeface="+mn-ea"/>
              </a:rPr>
              <a:t>Advanced </a:t>
            </a:r>
            <a:r>
              <a:rPr kumimoji="0" lang="en-US" altLang="ja-JP" sz="1400" kern="0" dirty="0" smtClean="0">
                <a:solidFill>
                  <a:srgbClr val="000000"/>
                </a:solidFill>
                <a:latin typeface="+mn-ea"/>
              </a:rPr>
              <a:t>research focused on </a:t>
            </a:r>
            <a:r>
              <a:rPr kumimoji="0" lang="en-US" altLang="ja-JP" sz="1400" kern="0" dirty="0">
                <a:solidFill>
                  <a:srgbClr val="000000"/>
                </a:solidFill>
                <a:latin typeface="+mn-ea"/>
              </a:rPr>
              <a:t>the </a:t>
            </a:r>
            <a:r>
              <a:rPr kumimoji="0" lang="en-US" altLang="ja-JP" sz="1400" kern="0" dirty="0" smtClean="0">
                <a:solidFill>
                  <a:srgbClr val="000000"/>
                </a:solidFill>
                <a:latin typeface="+mn-ea"/>
              </a:rPr>
              <a:t>future</a:t>
            </a:r>
            <a:endParaRPr kumimoji="0" lang="en-US" altLang="ja-JP" sz="1400" kern="0" dirty="0">
              <a:solidFill>
                <a:srgbClr val="000000"/>
              </a:solidFill>
              <a:latin typeface="+mn-ea"/>
            </a:endParaRPr>
          </a:p>
        </p:txBody>
      </p:sp>
      <p:sp>
        <p:nvSpPr>
          <p:cNvPr id="22" name="テキスト ボックス 21">
            <a:extLst>
              <a:ext uri="{FF2B5EF4-FFF2-40B4-BE49-F238E27FC236}">
                <a16:creationId xmlns:a16="http://schemas.microsoft.com/office/drawing/2014/main" id="{CA80B6E6-7193-425E-B8F8-AB444E6DB0A6}"/>
              </a:ext>
            </a:extLst>
          </p:cNvPr>
          <p:cNvSpPr txBox="1"/>
          <p:nvPr/>
        </p:nvSpPr>
        <p:spPr>
          <a:xfrm>
            <a:off x="6976934" y="844220"/>
            <a:ext cx="4040738" cy="215444"/>
          </a:xfrm>
          <a:prstGeom prst="rect">
            <a:avLst/>
          </a:prstGeom>
          <a:noFill/>
        </p:spPr>
        <p:txBody>
          <a:bodyPr wrap="square" lIns="0" tIns="0" rIns="0" bIns="0" rtlCol="0">
            <a:spAutoFit/>
          </a:bodyPr>
          <a:lstStyle/>
          <a:p>
            <a:pPr lvl="0" defTabSz="457200">
              <a:defRPr/>
            </a:pPr>
            <a:r>
              <a:rPr kumimoji="0" lang="en-US" altLang="ja-JP" sz="1400" kern="0" dirty="0">
                <a:solidFill>
                  <a:srgbClr val="000000"/>
                </a:solidFill>
                <a:latin typeface="+mn-ea"/>
              </a:rPr>
              <a:t>Commitment to World-First</a:t>
            </a:r>
          </a:p>
        </p:txBody>
      </p:sp>
      <p:grpSp>
        <p:nvGrpSpPr>
          <p:cNvPr id="3" name="グループ化 2"/>
          <p:cNvGrpSpPr/>
          <p:nvPr/>
        </p:nvGrpSpPr>
        <p:grpSpPr>
          <a:xfrm>
            <a:off x="1194639" y="1267897"/>
            <a:ext cx="4040739" cy="4040001"/>
            <a:chOff x="1194639" y="1008000"/>
            <a:chExt cx="4040739" cy="4040001"/>
          </a:xfrm>
        </p:grpSpPr>
        <p:pic>
          <p:nvPicPr>
            <p:cNvPr id="9" name="図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94639" y="2552762"/>
              <a:ext cx="4040739" cy="2495239"/>
            </a:xfrm>
            <a:prstGeom prst="rect">
              <a:avLst/>
            </a:prstGeom>
          </p:spPr>
        </p:pic>
        <p:pic>
          <p:nvPicPr>
            <p:cNvPr id="10" name="図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94639" y="1008000"/>
              <a:ext cx="4040739" cy="1544762"/>
            </a:xfrm>
            <a:prstGeom prst="rect">
              <a:avLst/>
            </a:prstGeom>
          </p:spPr>
        </p:pic>
      </p:grpSp>
      <p:pic>
        <p:nvPicPr>
          <p:cNvPr id="8" name="図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76934" y="1267897"/>
            <a:ext cx="4046195" cy="4046195"/>
          </a:xfrm>
          <a:prstGeom prst="rect">
            <a:avLst/>
          </a:prstGeom>
        </p:spPr>
      </p:pic>
      <p:sp>
        <p:nvSpPr>
          <p:cNvPr id="11" name="テキスト ボックス 10"/>
          <p:cNvSpPr txBox="1"/>
          <p:nvPr/>
        </p:nvSpPr>
        <p:spPr>
          <a:xfrm>
            <a:off x="1117600" y="5351192"/>
            <a:ext cx="4117777" cy="461665"/>
          </a:xfrm>
          <a:prstGeom prst="rect">
            <a:avLst/>
          </a:prstGeom>
          <a:noFill/>
        </p:spPr>
        <p:txBody>
          <a:bodyPr wrap="square" rtlCol="0">
            <a:spAutoFit/>
          </a:bodyPr>
          <a:lstStyle>
            <a:defPPr>
              <a:defRPr lang="ja-JP"/>
            </a:defPPr>
            <a:lvl1pPr algn="ctr">
              <a:spcBef>
                <a:spcPts val="0"/>
              </a:spcBef>
              <a:defRPr sz="1200">
                <a:latin typeface="+mn-ea"/>
                <a:ea typeface="+mn-ea"/>
              </a:defRPr>
            </a:lvl1pPr>
          </a:lstStyle>
          <a:p>
            <a:pPr algn="l"/>
            <a:r>
              <a:rPr lang="en-US" dirty="0"/>
              <a:t>We conduct R&amp;D on future technologies</a:t>
            </a:r>
            <a:r>
              <a:rPr lang="en-US" dirty="0" smtClean="0"/>
              <a:t>, looking  five </a:t>
            </a:r>
            <a:r>
              <a:rPr lang="en-US" dirty="0"/>
              <a:t>to 20 years ahead.</a:t>
            </a:r>
          </a:p>
        </p:txBody>
      </p:sp>
      <p:sp>
        <p:nvSpPr>
          <p:cNvPr id="13" name="テキスト ボックス 12"/>
          <p:cNvSpPr txBox="1"/>
          <p:nvPr/>
        </p:nvSpPr>
        <p:spPr>
          <a:xfrm>
            <a:off x="6883400" y="5351192"/>
            <a:ext cx="4337472" cy="461665"/>
          </a:xfrm>
          <a:prstGeom prst="rect">
            <a:avLst/>
          </a:prstGeom>
          <a:noFill/>
        </p:spPr>
        <p:txBody>
          <a:bodyPr wrap="square" rtlCol="0">
            <a:spAutoFit/>
          </a:bodyPr>
          <a:lstStyle>
            <a:defPPr>
              <a:defRPr lang="ja-JP"/>
            </a:defPPr>
            <a:lvl1pPr algn="ctr">
              <a:spcBef>
                <a:spcPts val="0"/>
              </a:spcBef>
              <a:defRPr sz="1200">
                <a:latin typeface="+mn-ea"/>
                <a:ea typeface="+mn-ea"/>
              </a:defRPr>
            </a:lvl1pPr>
          </a:lstStyle>
          <a:p>
            <a:pPr algn="l"/>
            <a:r>
              <a:rPr lang="en-US" dirty="0"/>
              <a:t>We have developed more than 130 world-first</a:t>
            </a:r>
            <a:r>
              <a:rPr lang="ja-JP" altLang="en-US" dirty="0"/>
              <a:t> </a:t>
            </a:r>
            <a:r>
              <a:rPr lang="en-US" dirty="0"/>
              <a:t>products that have driven our growth.</a:t>
            </a:r>
          </a:p>
        </p:txBody>
      </p:sp>
      <p:sp>
        <p:nvSpPr>
          <p:cNvPr id="2" name="フッター プレースホルダー 1"/>
          <p:cNvSpPr>
            <a:spLocks noGrp="1"/>
          </p:cNvSpPr>
          <p:nvPr>
            <p:ph type="ftr" sz="quarter" idx="3"/>
          </p:nvPr>
        </p:nvSpPr>
        <p:spPr/>
        <p:txBody>
          <a:bodyPr/>
          <a:lstStyle/>
          <a:p>
            <a:r>
              <a:rPr lang="en-US" altLang="ja-JP" smtClean="0">
                <a:ea typeface="Verdana" panose="020B0604030504040204" pitchFamily="34" charset="0"/>
              </a:rPr>
              <a:t>DENSO Corporate Profile (as of May, 2021)</a:t>
            </a:r>
            <a:endParaRPr lang="en-US" dirty="0"/>
          </a:p>
        </p:txBody>
      </p:sp>
    </p:spTree>
    <p:extLst>
      <p:ext uri="{BB962C8B-B14F-4D97-AF65-F5344CB8AC3E}">
        <p14:creationId xmlns:p14="http://schemas.microsoft.com/office/powerpoint/2010/main" val="503496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5">
            <a:extLst>
              <a:ext uri="{FF2B5EF4-FFF2-40B4-BE49-F238E27FC236}">
                <a16:creationId xmlns:a16="http://schemas.microsoft.com/office/drawing/2014/main" id="{E90AA3B3-F0AA-4FE4-A7E6-39FE054B9A2E}"/>
              </a:ext>
            </a:extLst>
          </p:cNvPr>
          <p:cNvSpPr>
            <a:spLocks noChangeArrowheads="1"/>
          </p:cNvSpPr>
          <p:nvPr/>
        </p:nvSpPr>
        <p:spPr bwMode="auto">
          <a:xfrm>
            <a:off x="287338" y="229287"/>
            <a:ext cx="7783512" cy="3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lvl="0" eaLnBrk="1" fontAlgn="base" hangingPunct="1">
              <a:lnSpc>
                <a:spcPts val="2600"/>
              </a:lnSpc>
              <a:spcBef>
                <a:spcPct val="0"/>
              </a:spcBef>
              <a:spcAft>
                <a:spcPct val="0"/>
              </a:spcAft>
              <a:tabLst>
                <a:tab pos="1050925" algn="l"/>
                <a:tab pos="1812925" algn="l"/>
              </a:tabLst>
            </a:pPr>
            <a:r>
              <a:rPr lang="en-US" altLang="ja-JP" sz="2400" b="1" dirty="0">
                <a:solidFill>
                  <a:srgbClr val="DC0032"/>
                </a:solidFill>
                <a:latin typeface="+mn-ea"/>
                <a:ea typeface="+mn-ea"/>
              </a:rPr>
              <a:t>Research and Development</a:t>
            </a:r>
            <a:endParaRPr lang="ja-JP" altLang="en-US" sz="2400" b="1" dirty="0">
              <a:solidFill>
                <a:srgbClr val="DC0032"/>
              </a:solidFill>
              <a:latin typeface="+mn-ea"/>
              <a:ea typeface="+mn-ea"/>
            </a:endParaRPr>
          </a:p>
        </p:txBody>
      </p:sp>
      <p:sp>
        <p:nvSpPr>
          <p:cNvPr id="21" name="テキスト ボックス 20">
            <a:extLst>
              <a:ext uri="{FF2B5EF4-FFF2-40B4-BE49-F238E27FC236}">
                <a16:creationId xmlns:a16="http://schemas.microsoft.com/office/drawing/2014/main" id="{CA80B6E6-7193-425E-B8F8-AB444E6DB0A6}"/>
              </a:ext>
            </a:extLst>
          </p:cNvPr>
          <p:cNvSpPr txBox="1"/>
          <p:nvPr/>
        </p:nvSpPr>
        <p:spPr>
          <a:xfrm>
            <a:off x="1181939" y="847036"/>
            <a:ext cx="4040738" cy="215444"/>
          </a:xfrm>
          <a:prstGeom prst="rect">
            <a:avLst/>
          </a:prstGeom>
          <a:noFill/>
        </p:spPr>
        <p:txBody>
          <a:bodyPr wrap="square" lIns="0" tIns="0" rIns="0" bIns="0" rtlCol="0">
            <a:spAutoFit/>
          </a:bodyPr>
          <a:lstStyle/>
          <a:p>
            <a:pPr lvl="0" defTabSz="457200">
              <a:defRPr/>
            </a:pPr>
            <a:r>
              <a:rPr kumimoji="0" lang="en-US" altLang="ja-JP" sz="1400" kern="0" dirty="0">
                <a:solidFill>
                  <a:srgbClr val="000000"/>
                </a:solidFill>
                <a:latin typeface="+mn-ea"/>
              </a:rPr>
              <a:t>Global R&amp;D </a:t>
            </a:r>
            <a:r>
              <a:rPr kumimoji="0" lang="en-US" altLang="ja-JP" sz="1400" kern="0" dirty="0" smtClean="0">
                <a:solidFill>
                  <a:srgbClr val="000000"/>
                </a:solidFill>
                <a:latin typeface="+mn-ea"/>
              </a:rPr>
              <a:t>structure</a:t>
            </a:r>
            <a:endParaRPr kumimoji="0" lang="en-US" altLang="ja-JP" sz="1400" kern="0" dirty="0">
              <a:solidFill>
                <a:srgbClr val="000000"/>
              </a:solidFill>
              <a:latin typeface="+mn-ea"/>
            </a:endParaRPr>
          </a:p>
        </p:txBody>
      </p:sp>
      <p:sp>
        <p:nvSpPr>
          <p:cNvPr id="22" name="テキスト ボックス 21">
            <a:extLst>
              <a:ext uri="{FF2B5EF4-FFF2-40B4-BE49-F238E27FC236}">
                <a16:creationId xmlns:a16="http://schemas.microsoft.com/office/drawing/2014/main" id="{CA80B6E6-7193-425E-B8F8-AB444E6DB0A6}"/>
              </a:ext>
            </a:extLst>
          </p:cNvPr>
          <p:cNvSpPr txBox="1"/>
          <p:nvPr/>
        </p:nvSpPr>
        <p:spPr>
          <a:xfrm>
            <a:off x="6976934" y="847036"/>
            <a:ext cx="4040738" cy="215444"/>
          </a:xfrm>
          <a:prstGeom prst="rect">
            <a:avLst/>
          </a:prstGeom>
          <a:noFill/>
        </p:spPr>
        <p:txBody>
          <a:bodyPr wrap="square" lIns="0" tIns="0" rIns="0" bIns="0" rtlCol="0">
            <a:spAutoFit/>
          </a:bodyPr>
          <a:lstStyle/>
          <a:p>
            <a:pPr lvl="0" defTabSz="457200">
              <a:defRPr/>
            </a:pPr>
            <a:r>
              <a:rPr kumimoji="0" lang="en-US" altLang="ja-JP" sz="1400" kern="0" dirty="0">
                <a:solidFill>
                  <a:srgbClr val="000000"/>
                </a:solidFill>
                <a:latin typeface="+mn-ea"/>
              </a:rPr>
              <a:t>Strong </a:t>
            </a:r>
            <a:r>
              <a:rPr kumimoji="0" lang="en-US" altLang="ja-JP" sz="1400" kern="0" dirty="0" smtClean="0">
                <a:solidFill>
                  <a:srgbClr val="000000"/>
                </a:solidFill>
                <a:latin typeface="+mn-ea"/>
              </a:rPr>
              <a:t>partnerships</a:t>
            </a:r>
            <a:endParaRPr kumimoji="0" lang="en-US" altLang="ja-JP" sz="1400" kern="0" dirty="0">
              <a:solidFill>
                <a:srgbClr val="000000"/>
              </a:solidFill>
              <a:latin typeface="+mn-ea"/>
            </a:endParaRPr>
          </a:p>
        </p:txBody>
      </p:sp>
      <p:pic>
        <p:nvPicPr>
          <p:cNvPr id="15" name="図 14"/>
          <p:cNvPicPr>
            <a:picLocks noChangeAspect="1"/>
          </p:cNvPicPr>
          <p:nvPr/>
        </p:nvPicPr>
        <p:blipFill rotWithShape="1">
          <a:blip r:embed="rId3" cstate="screen">
            <a:extLst>
              <a:ext uri="{28A0092B-C50C-407E-A947-70E740481C1C}">
                <a14:useLocalDpi xmlns:a14="http://schemas.microsoft.com/office/drawing/2010/main"/>
              </a:ext>
            </a:extLst>
          </a:blip>
          <a:srcRect b="-22"/>
          <a:stretch/>
        </p:blipFill>
        <p:spPr>
          <a:xfrm>
            <a:off x="6986394" y="1265177"/>
            <a:ext cx="4030797" cy="4032000"/>
          </a:xfrm>
          <a:prstGeom prst="rect">
            <a:avLst/>
          </a:prstGeom>
        </p:spPr>
      </p:pic>
      <p:grpSp>
        <p:nvGrpSpPr>
          <p:cNvPr id="7" name="グループ化 6"/>
          <p:cNvGrpSpPr/>
          <p:nvPr/>
        </p:nvGrpSpPr>
        <p:grpSpPr>
          <a:xfrm>
            <a:off x="1194639" y="1265177"/>
            <a:ext cx="4038029" cy="4025734"/>
            <a:chOff x="693738" y="1016000"/>
            <a:chExt cx="3599999" cy="3589038"/>
          </a:xfrm>
        </p:grpSpPr>
        <p:pic>
          <p:nvPicPr>
            <p:cNvPr id="8" name="図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3738" y="1016000"/>
              <a:ext cx="3599999" cy="1500826"/>
            </a:xfrm>
            <a:prstGeom prst="rect">
              <a:avLst/>
            </a:prstGeom>
          </p:spPr>
        </p:pic>
        <p:pic>
          <p:nvPicPr>
            <p:cNvPr id="9" name="図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93738" y="2510992"/>
              <a:ext cx="3599999" cy="2094046"/>
            </a:xfrm>
            <a:prstGeom prst="rect">
              <a:avLst/>
            </a:prstGeom>
          </p:spPr>
        </p:pic>
      </p:grpSp>
      <p:sp>
        <p:nvSpPr>
          <p:cNvPr id="10" name="テキスト ボックス 9"/>
          <p:cNvSpPr txBox="1"/>
          <p:nvPr/>
        </p:nvSpPr>
        <p:spPr>
          <a:xfrm>
            <a:off x="1098550" y="5348830"/>
            <a:ext cx="4178567" cy="646331"/>
          </a:xfrm>
          <a:prstGeom prst="rect">
            <a:avLst/>
          </a:prstGeom>
          <a:noFill/>
        </p:spPr>
        <p:txBody>
          <a:bodyPr wrap="square" rtlCol="0">
            <a:spAutoFit/>
          </a:bodyPr>
          <a:lstStyle>
            <a:defPPr>
              <a:defRPr lang="ja-JP"/>
            </a:defPPr>
            <a:lvl1pPr algn="ctr">
              <a:spcBef>
                <a:spcPts val="0"/>
              </a:spcBef>
              <a:defRPr sz="1200">
                <a:latin typeface="+mn-ea"/>
                <a:ea typeface="+mn-ea"/>
              </a:defRPr>
            </a:lvl1pPr>
          </a:lstStyle>
          <a:p>
            <a:pPr algn="l"/>
            <a:r>
              <a:rPr lang="en-US" dirty="0"/>
              <a:t>We operate technical centers in seven </a:t>
            </a:r>
            <a:r>
              <a:rPr lang="en-US" altLang="ja-JP" dirty="0" smtClean="0"/>
              <a:t>r</a:t>
            </a:r>
            <a:r>
              <a:rPr lang="en-US" dirty="0" smtClean="0"/>
              <a:t>egions of the </a:t>
            </a:r>
            <a:r>
              <a:rPr lang="en-US" dirty="0"/>
              <a:t>world and </a:t>
            </a:r>
            <a:r>
              <a:rPr lang="en-US" dirty="0" smtClean="0"/>
              <a:t>laboratories in </a:t>
            </a:r>
            <a:r>
              <a:rPr lang="en-US" dirty="0"/>
              <a:t>epicenters </a:t>
            </a:r>
            <a:r>
              <a:rPr lang="en-US" dirty="0" smtClean="0"/>
              <a:t>of innovation</a:t>
            </a:r>
            <a:r>
              <a:rPr lang="en-US" dirty="0"/>
              <a:t>.</a:t>
            </a:r>
          </a:p>
        </p:txBody>
      </p:sp>
      <p:sp>
        <p:nvSpPr>
          <p:cNvPr id="11" name="テキスト ボックス 10"/>
          <p:cNvSpPr txBox="1"/>
          <p:nvPr/>
        </p:nvSpPr>
        <p:spPr>
          <a:xfrm>
            <a:off x="6857460" y="5348830"/>
            <a:ext cx="4348804" cy="646331"/>
          </a:xfrm>
          <a:prstGeom prst="rect">
            <a:avLst/>
          </a:prstGeom>
          <a:noFill/>
        </p:spPr>
        <p:txBody>
          <a:bodyPr wrap="square" rtlCol="0">
            <a:spAutoFit/>
          </a:bodyPr>
          <a:lstStyle>
            <a:defPPr>
              <a:defRPr lang="ja-JP"/>
            </a:defPPr>
            <a:lvl1pPr algn="ctr">
              <a:spcBef>
                <a:spcPts val="0"/>
              </a:spcBef>
              <a:defRPr sz="1200">
                <a:latin typeface="+mn-ea"/>
                <a:ea typeface="+mn-ea"/>
              </a:defRPr>
            </a:lvl1pPr>
          </a:lstStyle>
          <a:p>
            <a:pPr algn="l"/>
            <a:r>
              <a:rPr lang="en-US" dirty="0"/>
              <a:t>We meet the needs of end </a:t>
            </a:r>
            <a:r>
              <a:rPr lang="en-US" dirty="0" smtClean="0"/>
              <a:t>users</a:t>
            </a:r>
            <a:r>
              <a:rPr lang="ja-JP" altLang="en-US" dirty="0" smtClean="0"/>
              <a:t> </a:t>
            </a:r>
            <a:r>
              <a:rPr lang="en-US" dirty="0" smtClean="0"/>
              <a:t>through automakers </a:t>
            </a:r>
            <a:r>
              <a:rPr lang="en-US" dirty="0"/>
              <a:t>by applying </a:t>
            </a:r>
            <a:r>
              <a:rPr lang="en-US" dirty="0" smtClean="0"/>
              <a:t>our</a:t>
            </a:r>
            <a:r>
              <a:rPr lang="ja-JP" altLang="en-US" dirty="0" smtClean="0"/>
              <a:t> </a:t>
            </a:r>
            <a:r>
              <a:rPr lang="en-US" dirty="0" smtClean="0"/>
              <a:t>cutting-edge technologies</a:t>
            </a:r>
            <a:r>
              <a:rPr lang="ja-JP" altLang="en-US" dirty="0" smtClean="0"/>
              <a:t> </a:t>
            </a:r>
            <a:r>
              <a:rPr lang="en-US" dirty="0" smtClean="0"/>
              <a:t>and </a:t>
            </a:r>
            <a:r>
              <a:rPr lang="en-US" dirty="0"/>
              <a:t>accumulated expertise.</a:t>
            </a:r>
          </a:p>
        </p:txBody>
      </p:sp>
      <p:sp>
        <p:nvSpPr>
          <p:cNvPr id="2" name="フッター プレースホルダー 1"/>
          <p:cNvSpPr>
            <a:spLocks noGrp="1"/>
          </p:cNvSpPr>
          <p:nvPr>
            <p:ph type="ftr" sz="quarter" idx="3"/>
          </p:nvPr>
        </p:nvSpPr>
        <p:spPr/>
        <p:txBody>
          <a:bodyPr/>
          <a:lstStyle/>
          <a:p>
            <a:r>
              <a:rPr lang="en-US" altLang="ja-JP" smtClean="0">
                <a:ea typeface="Verdana" panose="020B0604030504040204" pitchFamily="34" charset="0"/>
              </a:rPr>
              <a:t>DENSO Corporate Profile (as of May, 2021)</a:t>
            </a:r>
            <a:endParaRPr lang="en-US" dirty="0"/>
          </a:p>
        </p:txBody>
      </p:sp>
    </p:spTree>
    <p:extLst>
      <p:ext uri="{BB962C8B-B14F-4D97-AF65-F5344CB8AC3E}">
        <p14:creationId xmlns:p14="http://schemas.microsoft.com/office/powerpoint/2010/main" val="29014629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CA80B6E6-7193-425E-B8F8-AB444E6DB0A6}"/>
              </a:ext>
            </a:extLst>
          </p:cNvPr>
          <p:cNvSpPr txBox="1"/>
          <p:nvPr/>
        </p:nvSpPr>
        <p:spPr>
          <a:xfrm>
            <a:off x="1175589" y="689021"/>
            <a:ext cx="4040738" cy="387798"/>
          </a:xfrm>
          <a:prstGeom prst="rect">
            <a:avLst/>
          </a:prstGeom>
          <a:noFill/>
        </p:spPr>
        <p:txBody>
          <a:bodyPr wrap="square" lIns="0" tIns="0" rIns="0" bIns="0" rtlCol="0">
            <a:spAutoFit/>
          </a:bodyPr>
          <a:lstStyle/>
          <a:p>
            <a:pPr lvl="0" defTabSz="457200">
              <a:lnSpc>
                <a:spcPct val="90000"/>
              </a:lnSpc>
              <a:defRPr/>
            </a:pPr>
            <a:r>
              <a:rPr kumimoji="0" lang="en-US" altLang="ja-JP" sz="1400" kern="0" dirty="0">
                <a:solidFill>
                  <a:srgbClr val="000000"/>
                </a:solidFill>
                <a:latin typeface="+mn-ea"/>
              </a:rPr>
              <a:t>Materials </a:t>
            </a:r>
            <a:r>
              <a:rPr kumimoji="0" lang="en-US" altLang="ja-JP" sz="1400" kern="0" dirty="0" smtClean="0">
                <a:solidFill>
                  <a:srgbClr val="000000"/>
                </a:solidFill>
                <a:latin typeface="+mn-ea"/>
              </a:rPr>
              <a:t>technology that creates things that don’t exist</a:t>
            </a:r>
            <a:endParaRPr kumimoji="0" lang="en-US" altLang="ja-JP" sz="1400" kern="0" dirty="0">
              <a:solidFill>
                <a:srgbClr val="000000"/>
              </a:solidFill>
              <a:latin typeface="+mn-ea"/>
            </a:endParaRPr>
          </a:p>
        </p:txBody>
      </p:sp>
      <p:sp>
        <p:nvSpPr>
          <p:cNvPr id="22" name="テキスト ボックス 21">
            <a:extLst>
              <a:ext uri="{FF2B5EF4-FFF2-40B4-BE49-F238E27FC236}">
                <a16:creationId xmlns:a16="http://schemas.microsoft.com/office/drawing/2014/main" id="{CA80B6E6-7193-425E-B8F8-AB444E6DB0A6}"/>
              </a:ext>
            </a:extLst>
          </p:cNvPr>
          <p:cNvSpPr txBox="1"/>
          <p:nvPr/>
        </p:nvSpPr>
        <p:spPr>
          <a:xfrm>
            <a:off x="6970584" y="689021"/>
            <a:ext cx="4040738" cy="387798"/>
          </a:xfrm>
          <a:prstGeom prst="rect">
            <a:avLst/>
          </a:prstGeom>
          <a:noFill/>
        </p:spPr>
        <p:txBody>
          <a:bodyPr wrap="square" lIns="0" tIns="0" rIns="0" bIns="0" rtlCol="0">
            <a:spAutoFit/>
          </a:bodyPr>
          <a:lstStyle/>
          <a:p>
            <a:pPr lvl="0" defTabSz="457200">
              <a:lnSpc>
                <a:spcPct val="90000"/>
              </a:lnSpc>
              <a:defRPr/>
            </a:pPr>
            <a:r>
              <a:rPr kumimoji="0" lang="en-US" altLang="ja-JP" sz="1400" kern="0" dirty="0">
                <a:solidFill>
                  <a:srgbClr val="000000"/>
                </a:solidFill>
                <a:latin typeface="+mn-ea"/>
              </a:rPr>
              <a:t>Production </a:t>
            </a:r>
            <a:r>
              <a:rPr kumimoji="0" lang="en-US" altLang="ja-JP" sz="1400" kern="0" dirty="0" smtClean="0">
                <a:solidFill>
                  <a:srgbClr val="000000"/>
                </a:solidFill>
                <a:latin typeface="+mn-ea"/>
              </a:rPr>
              <a:t>technology that gives shape </a:t>
            </a:r>
            <a:r>
              <a:rPr kumimoji="0" lang="en-US" altLang="ja-JP" sz="1400" kern="0" dirty="0">
                <a:solidFill>
                  <a:srgbClr val="000000"/>
                </a:solidFill>
                <a:latin typeface="+mn-ea"/>
              </a:rPr>
              <a:t>to World-First </a:t>
            </a:r>
            <a:r>
              <a:rPr kumimoji="0" lang="en-US" altLang="ja-JP" sz="1400" kern="0" dirty="0" smtClean="0">
                <a:solidFill>
                  <a:srgbClr val="000000"/>
                </a:solidFill>
                <a:latin typeface="+mn-ea"/>
              </a:rPr>
              <a:t>ideas</a:t>
            </a:r>
            <a:endParaRPr kumimoji="0" lang="en-US" altLang="ja-JP" sz="1400" kern="0" dirty="0">
              <a:solidFill>
                <a:srgbClr val="000000"/>
              </a:solidFill>
              <a:latin typeface="+mn-ea"/>
            </a:endParaRPr>
          </a:p>
        </p:txBody>
      </p:sp>
      <p:sp>
        <p:nvSpPr>
          <p:cNvPr id="7" name="Rectangle 15">
            <a:extLst>
              <a:ext uri="{FF2B5EF4-FFF2-40B4-BE49-F238E27FC236}">
                <a16:creationId xmlns:a16="http://schemas.microsoft.com/office/drawing/2014/main" id="{FD5D474B-FAC4-4B24-8B15-0C90B6CC646C}"/>
              </a:ext>
            </a:extLst>
          </p:cNvPr>
          <p:cNvSpPr>
            <a:spLocks noChangeArrowheads="1"/>
          </p:cNvSpPr>
          <p:nvPr/>
        </p:nvSpPr>
        <p:spPr bwMode="auto">
          <a:xfrm>
            <a:off x="287338" y="229287"/>
            <a:ext cx="7783512" cy="3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lvl="0" eaLnBrk="1" fontAlgn="base" hangingPunct="1">
              <a:lnSpc>
                <a:spcPts val="2600"/>
              </a:lnSpc>
              <a:spcBef>
                <a:spcPct val="0"/>
              </a:spcBef>
              <a:spcAft>
                <a:spcPct val="0"/>
              </a:spcAft>
              <a:tabLst>
                <a:tab pos="1050925" algn="l"/>
                <a:tab pos="1812925" algn="l"/>
              </a:tabLst>
            </a:pPr>
            <a:r>
              <a:rPr lang="en-US" altLang="ja-JP" sz="2400" b="1" i="1" dirty="0">
                <a:solidFill>
                  <a:srgbClr val="DC0032"/>
                </a:solidFill>
                <a:latin typeface="+mn-ea"/>
                <a:ea typeface="+mn-ea"/>
              </a:rPr>
              <a:t>Monozukuri</a:t>
            </a:r>
            <a:endParaRPr lang="ja-JP" altLang="en-US" sz="2400" b="1" i="1" dirty="0">
              <a:solidFill>
                <a:srgbClr val="DC0032"/>
              </a:solidFill>
              <a:latin typeface="+mn-ea"/>
              <a:ea typeface="+mn-ea"/>
            </a:endParaRPr>
          </a:p>
        </p:txBody>
      </p:sp>
      <p:pic>
        <p:nvPicPr>
          <p:cNvPr id="8" name="図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90919" y="1264338"/>
            <a:ext cx="4031759" cy="4032000"/>
          </a:xfrm>
          <a:prstGeom prst="rect">
            <a:avLst/>
          </a:prstGeom>
        </p:spPr>
      </p:pic>
      <p:pic>
        <p:nvPicPr>
          <p:cNvPr id="9" name="図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81424" y="1264338"/>
            <a:ext cx="4031759" cy="4032000"/>
          </a:xfrm>
          <a:prstGeom prst="rect">
            <a:avLst/>
          </a:prstGeom>
        </p:spPr>
      </p:pic>
      <p:sp>
        <p:nvSpPr>
          <p:cNvPr id="10" name="テキスト ボックス 9"/>
          <p:cNvSpPr txBox="1"/>
          <p:nvPr/>
        </p:nvSpPr>
        <p:spPr>
          <a:xfrm>
            <a:off x="1098550" y="5348927"/>
            <a:ext cx="4394199" cy="646331"/>
          </a:xfrm>
          <a:prstGeom prst="rect">
            <a:avLst/>
          </a:prstGeom>
          <a:noFill/>
        </p:spPr>
        <p:txBody>
          <a:bodyPr wrap="square" rtlCol="0">
            <a:spAutoFit/>
          </a:bodyPr>
          <a:lstStyle/>
          <a:p>
            <a:pPr>
              <a:spcBef>
                <a:spcPts val="0"/>
              </a:spcBef>
            </a:pPr>
            <a:r>
              <a:rPr lang="en-US" sz="1200" dirty="0">
                <a:latin typeface="+mn-ea"/>
              </a:rPr>
              <a:t>To improve the performance and quality of </a:t>
            </a:r>
            <a:r>
              <a:rPr lang="en-US" sz="1200" dirty="0" smtClean="0">
                <a:latin typeface="+mn-ea"/>
              </a:rPr>
              <a:t>products,</a:t>
            </a:r>
            <a:r>
              <a:rPr lang="ja-JP" altLang="en-US" sz="1200" dirty="0" smtClean="0">
                <a:latin typeface="+mn-ea"/>
              </a:rPr>
              <a:t> </a:t>
            </a:r>
            <a:r>
              <a:rPr lang="en-US" sz="1200" dirty="0" smtClean="0">
                <a:latin typeface="+mn-ea"/>
              </a:rPr>
              <a:t>we </a:t>
            </a:r>
            <a:r>
              <a:rPr lang="en-US" sz="1200" dirty="0">
                <a:latin typeface="+mn-ea"/>
              </a:rPr>
              <a:t>carefully select materials and help </a:t>
            </a:r>
            <a:r>
              <a:rPr lang="en-US" sz="1200" dirty="0" smtClean="0">
                <a:latin typeface="+mn-ea"/>
              </a:rPr>
              <a:t>deliver</a:t>
            </a:r>
            <a:r>
              <a:rPr lang="ja-JP" altLang="en-US" sz="1200" dirty="0" smtClean="0">
                <a:latin typeface="+mn-ea"/>
              </a:rPr>
              <a:t> </a:t>
            </a:r>
            <a:r>
              <a:rPr lang="en-US" sz="1200" dirty="0" smtClean="0">
                <a:latin typeface="+mn-ea"/>
              </a:rPr>
              <a:t>world-beating </a:t>
            </a:r>
            <a:r>
              <a:rPr lang="en-US" sz="1200" dirty="0">
                <a:latin typeface="+mn-ea"/>
              </a:rPr>
              <a:t>performance.</a:t>
            </a:r>
          </a:p>
        </p:txBody>
      </p:sp>
      <p:sp>
        <p:nvSpPr>
          <p:cNvPr id="11" name="テキスト ボックス 10"/>
          <p:cNvSpPr txBox="1"/>
          <p:nvPr/>
        </p:nvSpPr>
        <p:spPr>
          <a:xfrm>
            <a:off x="6889750" y="5348927"/>
            <a:ext cx="4159249" cy="646331"/>
          </a:xfrm>
          <a:prstGeom prst="rect">
            <a:avLst/>
          </a:prstGeom>
          <a:noFill/>
        </p:spPr>
        <p:txBody>
          <a:bodyPr wrap="square" rtlCol="0">
            <a:spAutoFit/>
          </a:bodyPr>
          <a:lstStyle/>
          <a:p>
            <a:r>
              <a:rPr lang="en-US" sz="1200" dirty="0">
                <a:latin typeface="+mn-ea"/>
              </a:rPr>
              <a:t>We ensure the quality and performance of world-class products  by designing and manufacturing our own equipment and production lines.</a:t>
            </a:r>
          </a:p>
        </p:txBody>
      </p:sp>
      <p:sp>
        <p:nvSpPr>
          <p:cNvPr id="2" name="フッター プレースホルダー 1"/>
          <p:cNvSpPr>
            <a:spLocks noGrp="1"/>
          </p:cNvSpPr>
          <p:nvPr>
            <p:ph type="ftr" sz="quarter" idx="3"/>
          </p:nvPr>
        </p:nvSpPr>
        <p:spPr/>
        <p:txBody>
          <a:bodyPr/>
          <a:lstStyle/>
          <a:p>
            <a:r>
              <a:rPr lang="en-US" altLang="ja-JP" smtClean="0">
                <a:ea typeface="Verdana" panose="020B0604030504040204" pitchFamily="34" charset="0"/>
              </a:rPr>
              <a:t>DENSO Corporate Profile (as of May, 2021)</a:t>
            </a:r>
            <a:endParaRPr lang="en-US" dirty="0"/>
          </a:p>
        </p:txBody>
      </p:sp>
    </p:spTree>
    <p:extLst>
      <p:ext uri="{BB962C8B-B14F-4D97-AF65-F5344CB8AC3E}">
        <p14:creationId xmlns:p14="http://schemas.microsoft.com/office/powerpoint/2010/main" val="1904318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5">
            <a:extLst>
              <a:ext uri="{FF2B5EF4-FFF2-40B4-BE49-F238E27FC236}">
                <a16:creationId xmlns:a16="http://schemas.microsoft.com/office/drawing/2014/main" id="{FD5D474B-FAC4-4B24-8B15-0C90B6CC646C}"/>
              </a:ext>
            </a:extLst>
          </p:cNvPr>
          <p:cNvSpPr>
            <a:spLocks noChangeArrowheads="1"/>
          </p:cNvSpPr>
          <p:nvPr/>
        </p:nvSpPr>
        <p:spPr bwMode="auto">
          <a:xfrm>
            <a:off x="287338" y="229287"/>
            <a:ext cx="7783512" cy="3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lvl="0" eaLnBrk="1" fontAlgn="base" hangingPunct="1">
              <a:lnSpc>
                <a:spcPts val="2600"/>
              </a:lnSpc>
              <a:spcBef>
                <a:spcPct val="0"/>
              </a:spcBef>
              <a:spcAft>
                <a:spcPct val="0"/>
              </a:spcAft>
              <a:tabLst>
                <a:tab pos="1050925" algn="l"/>
                <a:tab pos="1812925" algn="l"/>
              </a:tabLst>
            </a:pPr>
            <a:r>
              <a:rPr lang="en-US" altLang="ja-JP" sz="2400" b="1" i="1" dirty="0">
                <a:solidFill>
                  <a:srgbClr val="DC0032"/>
                </a:solidFill>
                <a:latin typeface="Verdana"/>
                <a:ea typeface="Verdana"/>
              </a:rPr>
              <a:t>Monozukuri</a:t>
            </a:r>
            <a:endParaRPr lang="ja-JP" altLang="en-US" sz="2400" b="1" i="1" dirty="0">
              <a:solidFill>
                <a:srgbClr val="DC0032"/>
              </a:solidFill>
              <a:latin typeface="Verdana"/>
              <a:ea typeface="+mj-ea"/>
            </a:endParaRPr>
          </a:p>
        </p:txBody>
      </p:sp>
      <p:sp>
        <p:nvSpPr>
          <p:cNvPr id="21" name="テキスト ボックス 20">
            <a:extLst>
              <a:ext uri="{FF2B5EF4-FFF2-40B4-BE49-F238E27FC236}">
                <a16:creationId xmlns:a16="http://schemas.microsoft.com/office/drawing/2014/main" id="{CA80B6E6-7193-425E-B8F8-AB444E6DB0A6}"/>
              </a:ext>
            </a:extLst>
          </p:cNvPr>
          <p:cNvSpPr txBox="1"/>
          <p:nvPr/>
        </p:nvSpPr>
        <p:spPr>
          <a:xfrm>
            <a:off x="1174751" y="687801"/>
            <a:ext cx="3708400" cy="387798"/>
          </a:xfrm>
          <a:prstGeom prst="rect">
            <a:avLst/>
          </a:prstGeom>
          <a:noFill/>
        </p:spPr>
        <p:txBody>
          <a:bodyPr wrap="square" lIns="0" tIns="0" rIns="0" bIns="0" rtlCol="0">
            <a:spAutoFit/>
          </a:bodyPr>
          <a:lstStyle/>
          <a:p>
            <a:pPr lvl="0" defTabSz="457200">
              <a:lnSpc>
                <a:spcPct val="90000"/>
              </a:lnSpc>
              <a:defRPr/>
            </a:pPr>
            <a:r>
              <a:rPr kumimoji="0" lang="en-US" altLang="ja-JP" sz="1400" kern="0" dirty="0">
                <a:solidFill>
                  <a:srgbClr val="000000"/>
                </a:solidFill>
              </a:rPr>
              <a:t>DENSO’s First-Class </a:t>
            </a:r>
            <a:r>
              <a:rPr kumimoji="0" lang="en-US" altLang="ja-JP" sz="1400" kern="0" dirty="0" smtClean="0">
                <a:solidFill>
                  <a:srgbClr val="000000"/>
                </a:solidFill>
              </a:rPr>
              <a:t>factory </a:t>
            </a:r>
            <a:r>
              <a:rPr kumimoji="0" lang="en-US" altLang="ja-JP" sz="1400" kern="0" dirty="0">
                <a:solidFill>
                  <a:srgbClr val="000000"/>
                </a:solidFill>
              </a:rPr>
              <a:t>IoT* </a:t>
            </a:r>
            <a:r>
              <a:rPr kumimoji="0" lang="en-US" altLang="ja-JP" sz="1400" kern="0" dirty="0" smtClean="0">
                <a:solidFill>
                  <a:srgbClr val="000000"/>
                </a:solidFill>
              </a:rPr>
              <a:t>that leverages </a:t>
            </a:r>
            <a:r>
              <a:rPr kumimoji="0" lang="en-US" altLang="ja-JP" sz="1400" kern="0" dirty="0">
                <a:solidFill>
                  <a:srgbClr val="000000"/>
                </a:solidFill>
              </a:rPr>
              <a:t>the </a:t>
            </a:r>
            <a:r>
              <a:rPr kumimoji="0" lang="en-US" altLang="ja-JP" sz="1400" kern="0" dirty="0" smtClean="0">
                <a:solidFill>
                  <a:srgbClr val="000000"/>
                </a:solidFill>
              </a:rPr>
              <a:t>knowledge </a:t>
            </a:r>
            <a:r>
              <a:rPr kumimoji="0" lang="en-US" altLang="ja-JP" sz="1400" kern="0" dirty="0">
                <a:solidFill>
                  <a:srgbClr val="000000"/>
                </a:solidFill>
              </a:rPr>
              <a:t>of </a:t>
            </a:r>
            <a:r>
              <a:rPr kumimoji="0" lang="en-US" altLang="ja-JP" sz="1400" kern="0" dirty="0" smtClean="0">
                <a:solidFill>
                  <a:srgbClr val="000000"/>
                </a:solidFill>
              </a:rPr>
              <a:t>people</a:t>
            </a:r>
            <a:endParaRPr kumimoji="0" lang="en-US" altLang="ja-JP" sz="1400" kern="0" dirty="0">
              <a:solidFill>
                <a:srgbClr val="000000"/>
              </a:solidFill>
            </a:endParaRPr>
          </a:p>
        </p:txBody>
      </p:sp>
      <p:sp>
        <p:nvSpPr>
          <p:cNvPr id="22" name="テキスト ボックス 21">
            <a:extLst>
              <a:ext uri="{FF2B5EF4-FFF2-40B4-BE49-F238E27FC236}">
                <a16:creationId xmlns:a16="http://schemas.microsoft.com/office/drawing/2014/main" id="{CA80B6E6-7193-425E-B8F8-AB444E6DB0A6}"/>
              </a:ext>
            </a:extLst>
          </p:cNvPr>
          <p:cNvSpPr txBox="1"/>
          <p:nvPr/>
        </p:nvSpPr>
        <p:spPr>
          <a:xfrm>
            <a:off x="6977581" y="687801"/>
            <a:ext cx="4040738" cy="387798"/>
          </a:xfrm>
          <a:prstGeom prst="rect">
            <a:avLst/>
          </a:prstGeom>
          <a:noFill/>
        </p:spPr>
        <p:txBody>
          <a:bodyPr wrap="square" lIns="0" tIns="0" rIns="0" bIns="0" rtlCol="0">
            <a:spAutoFit/>
          </a:bodyPr>
          <a:lstStyle/>
          <a:p>
            <a:pPr lvl="0" defTabSz="457200">
              <a:lnSpc>
                <a:spcPct val="90000"/>
              </a:lnSpc>
              <a:defRPr/>
            </a:pPr>
            <a:r>
              <a:rPr kumimoji="0" lang="en-US" altLang="ja-JP" sz="1400" kern="0" dirty="0">
                <a:solidFill>
                  <a:srgbClr val="000000"/>
                </a:solidFill>
              </a:rPr>
              <a:t>Quality Assurance </a:t>
            </a:r>
            <a:r>
              <a:rPr kumimoji="0" lang="en-US" altLang="ja-JP" sz="1400" kern="0" dirty="0" smtClean="0">
                <a:solidFill>
                  <a:srgbClr val="000000"/>
                </a:solidFill>
              </a:rPr>
              <a:t>that helps protect precious lives</a:t>
            </a:r>
            <a:endParaRPr kumimoji="0" lang="en-US" altLang="ja-JP" sz="1400" kern="0" dirty="0">
              <a:solidFill>
                <a:srgbClr val="000000"/>
              </a:solidFill>
            </a:endParaRPr>
          </a:p>
        </p:txBody>
      </p:sp>
      <p:sp>
        <p:nvSpPr>
          <p:cNvPr id="16" name="テキスト ボックス 15">
            <a:extLst>
              <a:ext uri="{FF2B5EF4-FFF2-40B4-BE49-F238E27FC236}">
                <a16:creationId xmlns:a16="http://schemas.microsoft.com/office/drawing/2014/main" id="{E240F504-C71A-4733-9531-81F594054288}"/>
              </a:ext>
            </a:extLst>
          </p:cNvPr>
          <p:cNvSpPr txBox="1"/>
          <p:nvPr/>
        </p:nvSpPr>
        <p:spPr>
          <a:xfrm>
            <a:off x="1194639" y="1091215"/>
            <a:ext cx="4020271" cy="107722"/>
          </a:xfrm>
          <a:prstGeom prst="rect">
            <a:avLst/>
          </a:prstGeom>
          <a:noFill/>
        </p:spPr>
        <p:txBody>
          <a:bodyPr wrap="square" lIns="0" tIns="0" rIns="0" bIns="0" rtlCol="0">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GB" altLang="ja-JP" sz="700" b="0" i="0" u="none" strike="noStrike" kern="0" cap="none" spc="0" normalizeH="0" baseline="0" noProof="0" dirty="0">
                <a:ln>
                  <a:noFill/>
                </a:ln>
                <a:solidFill>
                  <a:srgbClr val="000000"/>
                </a:solidFill>
                <a:effectLst/>
                <a:uLnTx/>
                <a:uFillTx/>
                <a:latin typeface="+mn-ea"/>
              </a:rPr>
              <a:t>* Factory Internet of Things </a:t>
            </a:r>
            <a:endParaRPr kumimoji="0" lang="ja-JP" altLang="en-US" sz="700" b="0" i="0" u="none" strike="noStrike" kern="0" cap="none" spc="0" normalizeH="0" baseline="0" noProof="0" dirty="0">
              <a:ln>
                <a:noFill/>
              </a:ln>
              <a:solidFill>
                <a:srgbClr val="000000"/>
              </a:solidFill>
              <a:effectLst/>
              <a:uLnTx/>
              <a:uFillTx/>
              <a:latin typeface="+mn-ea"/>
            </a:endParaRPr>
          </a:p>
        </p:txBody>
      </p:sp>
      <p:pic>
        <p:nvPicPr>
          <p:cNvPr id="8" name="図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66544" y="1264317"/>
            <a:ext cx="4057708" cy="4032198"/>
          </a:xfrm>
          <a:prstGeom prst="rect">
            <a:avLst/>
          </a:prstGeom>
        </p:spPr>
      </p:pic>
      <p:pic>
        <p:nvPicPr>
          <p:cNvPr id="9" name="図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94639" y="1264317"/>
            <a:ext cx="4035082" cy="4026299"/>
          </a:xfrm>
          <a:prstGeom prst="rect">
            <a:avLst/>
          </a:prstGeom>
        </p:spPr>
      </p:pic>
      <p:sp>
        <p:nvSpPr>
          <p:cNvPr id="10" name="テキスト ボックス 9"/>
          <p:cNvSpPr txBox="1"/>
          <p:nvPr/>
        </p:nvSpPr>
        <p:spPr>
          <a:xfrm>
            <a:off x="1098551" y="5348927"/>
            <a:ext cx="4279900" cy="461665"/>
          </a:xfrm>
          <a:prstGeom prst="rect">
            <a:avLst/>
          </a:prstGeom>
          <a:noFill/>
        </p:spPr>
        <p:txBody>
          <a:bodyPr wrap="square" rtlCol="0">
            <a:spAutoFit/>
          </a:bodyPr>
          <a:lstStyle>
            <a:defPPr>
              <a:defRPr lang="ja-JP"/>
            </a:defPPr>
            <a:lvl1pPr algn="ctr">
              <a:spcBef>
                <a:spcPts val="0"/>
              </a:spcBef>
              <a:defRPr sz="1200">
                <a:latin typeface="+mn-ea"/>
                <a:ea typeface="+mn-ea"/>
              </a:defRPr>
            </a:lvl1pPr>
          </a:lstStyle>
          <a:p>
            <a:pPr algn="l"/>
            <a:r>
              <a:rPr lang="en-US" dirty="0"/>
              <a:t>We link 130 plants globally to </a:t>
            </a:r>
            <a:r>
              <a:rPr lang="en-US" dirty="0" smtClean="0"/>
              <a:t>improve productivity</a:t>
            </a:r>
            <a:r>
              <a:rPr lang="ja-JP" altLang="en-US" dirty="0" smtClean="0"/>
              <a:t> </a:t>
            </a:r>
            <a:r>
              <a:rPr lang="en-US" dirty="0" smtClean="0"/>
              <a:t>by </a:t>
            </a:r>
            <a:r>
              <a:rPr lang="en-US" dirty="0"/>
              <a:t>30% on a group basis.</a:t>
            </a:r>
          </a:p>
        </p:txBody>
      </p:sp>
      <p:sp>
        <p:nvSpPr>
          <p:cNvPr id="11" name="テキスト ボックス 10"/>
          <p:cNvSpPr txBox="1"/>
          <p:nvPr/>
        </p:nvSpPr>
        <p:spPr>
          <a:xfrm>
            <a:off x="6896100" y="5348927"/>
            <a:ext cx="4279900" cy="461665"/>
          </a:xfrm>
          <a:prstGeom prst="rect">
            <a:avLst/>
          </a:prstGeom>
          <a:noFill/>
        </p:spPr>
        <p:txBody>
          <a:bodyPr wrap="square" rtlCol="0">
            <a:spAutoFit/>
          </a:bodyPr>
          <a:lstStyle>
            <a:defPPr>
              <a:defRPr lang="ja-JP"/>
            </a:defPPr>
            <a:lvl1pPr algn="ctr">
              <a:spcBef>
                <a:spcPts val="0"/>
              </a:spcBef>
              <a:defRPr sz="1200">
                <a:latin typeface="+mn-ea"/>
                <a:ea typeface="+mn-ea"/>
              </a:defRPr>
            </a:lvl1pPr>
          </a:lstStyle>
          <a:p>
            <a:pPr algn="l"/>
            <a:r>
              <a:rPr lang="en-US" dirty="0"/>
              <a:t>We link 130 plants globally to </a:t>
            </a:r>
            <a:r>
              <a:rPr lang="en-US" dirty="0" smtClean="0"/>
              <a:t>improve productivity</a:t>
            </a:r>
            <a:r>
              <a:rPr lang="ja-JP" altLang="en-US" dirty="0" smtClean="0"/>
              <a:t> </a:t>
            </a:r>
            <a:r>
              <a:rPr lang="en-US" dirty="0" smtClean="0"/>
              <a:t>by </a:t>
            </a:r>
            <a:r>
              <a:rPr lang="en-US" dirty="0"/>
              <a:t>30% on a group basis.</a:t>
            </a:r>
          </a:p>
        </p:txBody>
      </p:sp>
      <p:sp>
        <p:nvSpPr>
          <p:cNvPr id="2" name="フッター プレースホルダー 1"/>
          <p:cNvSpPr>
            <a:spLocks noGrp="1"/>
          </p:cNvSpPr>
          <p:nvPr>
            <p:ph type="ftr" sz="quarter" idx="3"/>
          </p:nvPr>
        </p:nvSpPr>
        <p:spPr/>
        <p:txBody>
          <a:bodyPr/>
          <a:lstStyle/>
          <a:p>
            <a:r>
              <a:rPr lang="en-US" altLang="ja-JP" smtClean="0">
                <a:ea typeface="Verdana" panose="020B0604030504040204" pitchFamily="34" charset="0"/>
              </a:rPr>
              <a:t>DENSO Corporate Profile (as of May, 2021)</a:t>
            </a:r>
            <a:endParaRPr lang="en-US" dirty="0"/>
          </a:p>
        </p:txBody>
      </p:sp>
    </p:spTree>
    <p:extLst>
      <p:ext uri="{BB962C8B-B14F-4D97-AF65-F5344CB8AC3E}">
        <p14:creationId xmlns:p14="http://schemas.microsoft.com/office/powerpoint/2010/main" val="3574328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5">
            <a:extLst>
              <a:ext uri="{FF2B5EF4-FFF2-40B4-BE49-F238E27FC236}">
                <a16:creationId xmlns:a16="http://schemas.microsoft.com/office/drawing/2014/main" id="{2DD68AD0-6D53-47F2-BA82-AB2E5E39945B}"/>
              </a:ext>
            </a:extLst>
          </p:cNvPr>
          <p:cNvSpPr>
            <a:spLocks noChangeArrowheads="1"/>
          </p:cNvSpPr>
          <p:nvPr/>
        </p:nvSpPr>
        <p:spPr bwMode="auto">
          <a:xfrm>
            <a:off x="287338" y="229287"/>
            <a:ext cx="7783512" cy="3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lvl="0" eaLnBrk="1" fontAlgn="base" hangingPunct="1">
              <a:lnSpc>
                <a:spcPts val="2600"/>
              </a:lnSpc>
              <a:spcBef>
                <a:spcPct val="0"/>
              </a:spcBef>
              <a:spcAft>
                <a:spcPct val="0"/>
              </a:spcAft>
              <a:tabLst>
                <a:tab pos="1050925" algn="l"/>
                <a:tab pos="1812925" algn="l"/>
              </a:tabLst>
            </a:pPr>
            <a:r>
              <a:rPr lang="en-US" altLang="ja-JP" sz="2400" b="1" i="1" dirty="0">
                <a:solidFill>
                  <a:srgbClr val="DC0032"/>
                </a:solidFill>
                <a:latin typeface="+mn-ea"/>
                <a:ea typeface="+mn-ea"/>
              </a:rPr>
              <a:t>Hitozukuri</a:t>
            </a:r>
            <a:endParaRPr lang="ja-JP" altLang="en-US" sz="2400" b="1" i="1" dirty="0">
              <a:solidFill>
                <a:srgbClr val="DC0032"/>
              </a:solidFill>
              <a:latin typeface="+mn-ea"/>
              <a:ea typeface="+mn-ea"/>
            </a:endParaRPr>
          </a:p>
        </p:txBody>
      </p:sp>
      <p:sp>
        <p:nvSpPr>
          <p:cNvPr id="9" name="テキスト ボックス 8">
            <a:extLst>
              <a:ext uri="{FF2B5EF4-FFF2-40B4-BE49-F238E27FC236}">
                <a16:creationId xmlns:a16="http://schemas.microsoft.com/office/drawing/2014/main" id="{3DB03468-49BE-4C63-BEAC-424EE886C4D4}"/>
              </a:ext>
            </a:extLst>
          </p:cNvPr>
          <p:cNvSpPr txBox="1"/>
          <p:nvPr/>
        </p:nvSpPr>
        <p:spPr>
          <a:xfrm>
            <a:off x="4520694" y="804351"/>
            <a:ext cx="3147718" cy="193899"/>
          </a:xfrm>
          <a:prstGeom prst="rect">
            <a:avLst/>
          </a:prstGeom>
          <a:noFill/>
        </p:spPr>
        <p:txBody>
          <a:bodyPr wrap="square" lIns="0" tIns="0" rIns="0" bIns="0" rtlCol="0">
            <a:spAutoFit/>
          </a:bodyPr>
          <a:lstStyle/>
          <a:p>
            <a:pPr defTabSz="457200" fontAlgn="auto">
              <a:lnSpc>
                <a:spcPct val="90000"/>
              </a:lnSpc>
              <a:spcBef>
                <a:spcPts val="0"/>
              </a:spcBef>
              <a:spcAft>
                <a:spcPts val="0"/>
              </a:spcAft>
            </a:pPr>
            <a:r>
              <a:rPr lang="en-US" altLang="ja-JP" sz="1400" dirty="0">
                <a:latin typeface="+mn-ea"/>
              </a:rPr>
              <a:t>Global opportunities</a:t>
            </a:r>
          </a:p>
        </p:txBody>
      </p:sp>
      <p:sp>
        <p:nvSpPr>
          <p:cNvPr id="14" name="テキスト ボックス 13">
            <a:extLst>
              <a:ext uri="{FF2B5EF4-FFF2-40B4-BE49-F238E27FC236}">
                <a16:creationId xmlns:a16="http://schemas.microsoft.com/office/drawing/2014/main" id="{3DB03468-49BE-4C63-BEAC-424EE886C4D4}"/>
              </a:ext>
            </a:extLst>
          </p:cNvPr>
          <p:cNvSpPr txBox="1"/>
          <p:nvPr/>
        </p:nvSpPr>
        <p:spPr>
          <a:xfrm>
            <a:off x="698500" y="685857"/>
            <a:ext cx="3155938" cy="387798"/>
          </a:xfrm>
          <a:prstGeom prst="rect">
            <a:avLst/>
          </a:prstGeom>
          <a:noFill/>
        </p:spPr>
        <p:txBody>
          <a:bodyPr wrap="square" lIns="0" tIns="0" rIns="0" bIns="0" rtlCol="0">
            <a:spAutoFit/>
          </a:bodyPr>
          <a:lstStyle/>
          <a:p>
            <a:pPr lvl="0" defTabSz="457200" fontAlgn="auto">
              <a:lnSpc>
                <a:spcPct val="90000"/>
              </a:lnSpc>
              <a:spcBef>
                <a:spcPts val="0"/>
              </a:spcBef>
              <a:spcAft>
                <a:spcPts val="0"/>
              </a:spcAft>
            </a:pPr>
            <a:r>
              <a:rPr lang="en-US" altLang="ja-JP" sz="1400" dirty="0">
                <a:solidFill>
                  <a:srgbClr val="000000"/>
                </a:solidFill>
                <a:latin typeface="+mn-ea"/>
              </a:rPr>
              <a:t>Introducing a global </a:t>
            </a:r>
            <a:r>
              <a:rPr lang="ja-JP" altLang="en-US" sz="1400" dirty="0" smtClean="0">
                <a:solidFill>
                  <a:srgbClr val="000000"/>
                </a:solidFill>
                <a:latin typeface="+mn-ea"/>
              </a:rPr>
              <a:t>“</a:t>
            </a:r>
            <a:r>
              <a:rPr lang="en-US" altLang="ja-JP" sz="1400" dirty="0" smtClean="0">
                <a:solidFill>
                  <a:srgbClr val="000000"/>
                </a:solidFill>
                <a:latin typeface="+mn-ea"/>
              </a:rPr>
              <a:t>common </a:t>
            </a:r>
            <a:r>
              <a:rPr lang="en-US" altLang="ja-JP" sz="1400" dirty="0">
                <a:solidFill>
                  <a:srgbClr val="000000"/>
                </a:solidFill>
                <a:latin typeface="+mn-ea"/>
              </a:rPr>
              <a:t>personnel management </a:t>
            </a:r>
            <a:r>
              <a:rPr lang="en-US" altLang="ja-JP" sz="1400" dirty="0" smtClean="0">
                <a:solidFill>
                  <a:srgbClr val="000000"/>
                </a:solidFill>
                <a:latin typeface="+mn-ea"/>
              </a:rPr>
              <a:t>system</a:t>
            </a:r>
            <a:r>
              <a:rPr lang="ja-JP" altLang="en-US" sz="1400" dirty="0">
                <a:solidFill>
                  <a:srgbClr val="000000"/>
                </a:solidFill>
                <a:latin typeface="+mn-ea"/>
              </a:rPr>
              <a:t> </a:t>
            </a:r>
            <a:r>
              <a:rPr lang="ja-JP" altLang="en-US" sz="1400" dirty="0" smtClean="0">
                <a:solidFill>
                  <a:srgbClr val="000000"/>
                </a:solidFill>
                <a:latin typeface="+mn-ea"/>
              </a:rPr>
              <a:t>”</a:t>
            </a:r>
            <a:endParaRPr lang="en-US" altLang="ja-JP" sz="1400" dirty="0">
              <a:solidFill>
                <a:srgbClr val="000000"/>
              </a:solidFill>
              <a:latin typeface="+mn-ea"/>
            </a:endParaRPr>
          </a:p>
        </p:txBody>
      </p:sp>
      <p:sp>
        <p:nvSpPr>
          <p:cNvPr id="15" name="テキスト ボックス 14">
            <a:extLst>
              <a:ext uri="{FF2B5EF4-FFF2-40B4-BE49-F238E27FC236}">
                <a16:creationId xmlns:a16="http://schemas.microsoft.com/office/drawing/2014/main" id="{3DB03468-49BE-4C63-BEAC-424EE886C4D4}"/>
              </a:ext>
            </a:extLst>
          </p:cNvPr>
          <p:cNvSpPr txBox="1"/>
          <p:nvPr/>
        </p:nvSpPr>
        <p:spPr>
          <a:xfrm>
            <a:off x="8341019" y="793578"/>
            <a:ext cx="3147718" cy="193899"/>
          </a:xfrm>
          <a:prstGeom prst="rect">
            <a:avLst/>
          </a:prstGeom>
          <a:noFill/>
        </p:spPr>
        <p:txBody>
          <a:bodyPr wrap="square" lIns="0" tIns="0" rIns="0" bIns="0" rtlCol="0">
            <a:spAutoFit/>
          </a:bodyPr>
          <a:lstStyle/>
          <a:p>
            <a:pPr defTabSz="457200" fontAlgn="auto">
              <a:lnSpc>
                <a:spcPct val="90000"/>
              </a:lnSpc>
              <a:spcBef>
                <a:spcPts val="0"/>
              </a:spcBef>
              <a:spcAft>
                <a:spcPts val="0"/>
              </a:spcAft>
            </a:pPr>
            <a:r>
              <a:rPr lang="en-US" altLang="ja-JP" sz="1400" dirty="0" smtClean="0">
                <a:latin typeface="+mn-ea"/>
              </a:rPr>
              <a:t>Nurturing of young </a:t>
            </a:r>
            <a:r>
              <a:rPr lang="en-US" altLang="ja-JP" sz="1400" dirty="0">
                <a:latin typeface="+mn-ea"/>
              </a:rPr>
              <a:t>technicians</a:t>
            </a:r>
          </a:p>
        </p:txBody>
      </p:sp>
      <p:grpSp>
        <p:nvGrpSpPr>
          <p:cNvPr id="2" name="グループ化 1"/>
          <p:cNvGrpSpPr/>
          <p:nvPr/>
        </p:nvGrpSpPr>
        <p:grpSpPr>
          <a:xfrm>
            <a:off x="8365369" y="1260077"/>
            <a:ext cx="3144291" cy="4021682"/>
            <a:chOff x="8365369" y="1346569"/>
            <a:chExt cx="3144291" cy="4021682"/>
          </a:xfrm>
        </p:grpSpPr>
        <p:pic>
          <p:nvPicPr>
            <p:cNvPr id="12" name="図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65369" y="3352800"/>
              <a:ext cx="3144291" cy="2015451"/>
            </a:xfrm>
            <a:prstGeom prst="rect">
              <a:avLst/>
            </a:prstGeom>
          </p:spPr>
        </p:pic>
        <p:pic>
          <p:nvPicPr>
            <p:cNvPr id="13" name="図 1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66117" y="1346569"/>
              <a:ext cx="3137702" cy="2007809"/>
            </a:xfrm>
            <a:prstGeom prst="rect">
              <a:avLst/>
            </a:prstGeom>
          </p:spPr>
        </p:pic>
      </p:grpSp>
      <p:pic>
        <p:nvPicPr>
          <p:cNvPr id="10" name="図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11147" y="1272572"/>
            <a:ext cx="3133712" cy="4009907"/>
          </a:xfrm>
          <a:prstGeom prst="rect">
            <a:avLst/>
          </a:prstGeom>
        </p:spPr>
      </p:pic>
      <p:pic>
        <p:nvPicPr>
          <p:cNvPr id="16" name="図 1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534930" y="1266563"/>
            <a:ext cx="3141717" cy="4012999"/>
          </a:xfrm>
          <a:prstGeom prst="rect">
            <a:avLst/>
          </a:prstGeom>
        </p:spPr>
      </p:pic>
      <p:sp>
        <p:nvSpPr>
          <p:cNvPr id="18" name="テキスト ボックス 17"/>
          <p:cNvSpPr txBox="1"/>
          <p:nvPr/>
        </p:nvSpPr>
        <p:spPr>
          <a:xfrm>
            <a:off x="615951" y="5347900"/>
            <a:ext cx="3270238" cy="646331"/>
          </a:xfrm>
          <a:prstGeom prst="rect">
            <a:avLst/>
          </a:prstGeom>
          <a:noFill/>
        </p:spPr>
        <p:txBody>
          <a:bodyPr wrap="square" rtlCol="0">
            <a:spAutoFit/>
          </a:bodyPr>
          <a:lstStyle>
            <a:defPPr>
              <a:defRPr lang="ja-JP"/>
            </a:defPPr>
            <a:lvl1pPr algn="ctr">
              <a:spcBef>
                <a:spcPts val="0"/>
              </a:spcBef>
              <a:defRPr sz="1200">
                <a:latin typeface="+mn-ea"/>
                <a:ea typeface="+mn-ea"/>
              </a:defRPr>
            </a:lvl1pPr>
          </a:lstStyle>
          <a:p>
            <a:pPr algn="l"/>
            <a:r>
              <a:rPr lang="en-US" dirty="0"/>
              <a:t>We have made it possible to evaluate and </a:t>
            </a:r>
            <a:r>
              <a:rPr lang="en-US" dirty="0" smtClean="0"/>
              <a:t>promote</a:t>
            </a:r>
            <a:r>
              <a:rPr lang="ja-JP" altLang="en-US" dirty="0" smtClean="0"/>
              <a:t> </a:t>
            </a:r>
            <a:r>
              <a:rPr lang="en-US" dirty="0" smtClean="0"/>
              <a:t>global </a:t>
            </a:r>
            <a:r>
              <a:rPr lang="en-US" dirty="0"/>
              <a:t>senior staff </a:t>
            </a:r>
            <a:r>
              <a:rPr lang="en-US" dirty="0" smtClean="0"/>
              <a:t>using </a:t>
            </a:r>
            <a:r>
              <a:rPr lang="en-US" dirty="0"/>
              <a:t>a common grading tool.</a:t>
            </a:r>
          </a:p>
        </p:txBody>
      </p:sp>
      <p:sp>
        <p:nvSpPr>
          <p:cNvPr id="19" name="テキスト ボックス 18"/>
          <p:cNvSpPr txBox="1"/>
          <p:nvPr/>
        </p:nvSpPr>
        <p:spPr>
          <a:xfrm>
            <a:off x="4432300" y="5347900"/>
            <a:ext cx="3238501" cy="646331"/>
          </a:xfrm>
          <a:prstGeom prst="rect">
            <a:avLst/>
          </a:prstGeom>
          <a:noFill/>
        </p:spPr>
        <p:txBody>
          <a:bodyPr wrap="square" rtlCol="0">
            <a:spAutoFit/>
          </a:bodyPr>
          <a:lstStyle>
            <a:defPPr>
              <a:defRPr lang="ja-JP"/>
            </a:defPPr>
            <a:lvl1pPr algn="ctr">
              <a:spcBef>
                <a:spcPts val="0"/>
              </a:spcBef>
              <a:defRPr sz="1200">
                <a:latin typeface="+mn-ea"/>
                <a:ea typeface="+mn-ea"/>
              </a:defRPr>
            </a:lvl1pPr>
          </a:lstStyle>
          <a:p>
            <a:pPr algn="l"/>
            <a:r>
              <a:rPr lang="en-US" dirty="0"/>
              <a:t>We offer an overseas trainees </a:t>
            </a:r>
            <a:r>
              <a:rPr lang="en-US" dirty="0" smtClean="0"/>
              <a:t>program for</a:t>
            </a:r>
            <a:r>
              <a:rPr lang="ja-JP" altLang="en-US" dirty="0" smtClean="0"/>
              <a:t> </a:t>
            </a:r>
            <a:r>
              <a:rPr lang="en-US" dirty="0" smtClean="0"/>
              <a:t>young employees in </a:t>
            </a:r>
            <a:r>
              <a:rPr lang="en-US" dirty="0"/>
              <a:t>their 20s and early 30s.</a:t>
            </a:r>
          </a:p>
        </p:txBody>
      </p:sp>
      <p:sp>
        <p:nvSpPr>
          <p:cNvPr id="20" name="テキスト ボックス 19"/>
          <p:cNvSpPr txBox="1"/>
          <p:nvPr/>
        </p:nvSpPr>
        <p:spPr>
          <a:xfrm>
            <a:off x="8267700" y="5347900"/>
            <a:ext cx="3322637" cy="646331"/>
          </a:xfrm>
          <a:prstGeom prst="rect">
            <a:avLst/>
          </a:prstGeom>
          <a:noFill/>
        </p:spPr>
        <p:txBody>
          <a:bodyPr wrap="square" rtlCol="0">
            <a:spAutoFit/>
          </a:bodyPr>
          <a:lstStyle>
            <a:defPPr>
              <a:defRPr lang="ja-JP"/>
            </a:defPPr>
            <a:lvl1pPr algn="ctr">
              <a:spcBef>
                <a:spcPts val="0"/>
              </a:spcBef>
              <a:defRPr sz="1200">
                <a:latin typeface="+mn-ea"/>
                <a:ea typeface="+mn-ea"/>
              </a:defRPr>
            </a:lvl1pPr>
          </a:lstStyle>
          <a:p>
            <a:pPr algn="l"/>
            <a:r>
              <a:rPr lang="en-US" dirty="0"/>
              <a:t>The DENSO Technical Skills Academy trains </a:t>
            </a:r>
            <a:r>
              <a:rPr lang="en-US" dirty="0" smtClean="0"/>
              <a:t>and</a:t>
            </a:r>
            <a:r>
              <a:rPr lang="ja-JP" altLang="en-US" dirty="0" smtClean="0"/>
              <a:t> </a:t>
            </a:r>
            <a:r>
              <a:rPr lang="en-US" dirty="0" smtClean="0"/>
              <a:t>supports technicians of </a:t>
            </a:r>
            <a:r>
              <a:rPr lang="en-US" dirty="0"/>
              <a:t>the DENSO Group.</a:t>
            </a:r>
          </a:p>
        </p:txBody>
      </p:sp>
      <p:sp>
        <p:nvSpPr>
          <p:cNvPr id="3" name="フッター プレースホルダー 2"/>
          <p:cNvSpPr>
            <a:spLocks noGrp="1"/>
          </p:cNvSpPr>
          <p:nvPr>
            <p:ph type="ftr" sz="quarter" idx="3"/>
          </p:nvPr>
        </p:nvSpPr>
        <p:spPr/>
        <p:txBody>
          <a:bodyPr/>
          <a:lstStyle/>
          <a:p>
            <a:r>
              <a:rPr lang="en-US" altLang="ja-JP" smtClean="0">
                <a:ea typeface="Verdana" panose="020B0604030504040204" pitchFamily="34" charset="0"/>
              </a:rPr>
              <a:t>DENSO Corporate Profile (as of May, 2021)</a:t>
            </a:r>
            <a:endParaRPr lang="en-US" dirty="0"/>
          </a:p>
        </p:txBody>
      </p:sp>
    </p:spTree>
    <p:extLst>
      <p:ext uri="{BB962C8B-B14F-4D97-AF65-F5344CB8AC3E}">
        <p14:creationId xmlns:p14="http://schemas.microsoft.com/office/powerpoint/2010/main" val="3213744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733045"/>
            <a:ext cx="12203112" cy="3925476"/>
          </a:xfrm>
          <a:prstGeom prst="rect">
            <a:avLst/>
          </a:prstGeom>
        </p:spPr>
      </p:pic>
      <p:sp>
        <p:nvSpPr>
          <p:cNvPr id="3" name="テキスト ボックス 2">
            <a:extLst>
              <a:ext uri="{FF2B5EF4-FFF2-40B4-BE49-F238E27FC236}">
                <a16:creationId xmlns:a16="http://schemas.microsoft.com/office/drawing/2014/main" id="{4AADF50C-785F-459A-8952-4F1BCA951842}"/>
              </a:ext>
            </a:extLst>
          </p:cNvPr>
          <p:cNvSpPr txBox="1"/>
          <p:nvPr/>
        </p:nvSpPr>
        <p:spPr>
          <a:xfrm>
            <a:off x="1066695" y="4915997"/>
            <a:ext cx="6794195" cy="651519"/>
          </a:xfrm>
          <a:prstGeom prst="rect">
            <a:avLst/>
          </a:prstGeom>
          <a:noFill/>
        </p:spPr>
        <p:txBody>
          <a:bodyPr wrap="square" lIns="0" tIns="0" rIns="0" bIns="0" rtlCol="0" anchor="t" anchorCtr="0">
            <a:noAutofit/>
          </a:bodyPr>
          <a:lstStyle/>
          <a:p>
            <a:pPr marL="180000" indent="-180000" defTabSz="457200" fontAlgn="auto">
              <a:lnSpc>
                <a:spcPts val="1400"/>
              </a:lnSpc>
              <a:spcBef>
                <a:spcPts val="600"/>
              </a:spcBef>
              <a:spcAft>
                <a:spcPts val="0"/>
              </a:spcAft>
              <a:buFont typeface="Wingdings" panose="05000000000000000000" pitchFamily="2" charset="2"/>
              <a:buChar char="n"/>
            </a:pPr>
            <a:r>
              <a:rPr lang="en-US" altLang="ja-JP" sz="1100" dirty="0">
                <a:solidFill>
                  <a:prstClr val="black"/>
                </a:solidFill>
                <a:latin typeface="+mn-ea"/>
              </a:rPr>
              <a:t>Comprehensive capabilities for developing and producing car air-conditioning </a:t>
            </a:r>
            <a:r>
              <a:rPr lang="en-US" altLang="ja-JP" sz="1100" dirty="0" smtClean="0">
                <a:solidFill>
                  <a:prstClr val="black"/>
                </a:solidFill>
                <a:latin typeface="+mn-ea"/>
              </a:rPr>
              <a:t>systems</a:t>
            </a:r>
          </a:p>
          <a:p>
            <a:pPr marL="180000" indent="-180000" defTabSz="457200" fontAlgn="auto">
              <a:lnSpc>
                <a:spcPts val="1400"/>
              </a:lnSpc>
              <a:spcBef>
                <a:spcPts val="600"/>
              </a:spcBef>
              <a:spcAft>
                <a:spcPts val="0"/>
              </a:spcAft>
              <a:buFont typeface="Wingdings" panose="05000000000000000000" pitchFamily="2" charset="2"/>
              <a:buChar char="n"/>
            </a:pPr>
            <a:r>
              <a:rPr lang="en-US" altLang="ja-JP" sz="1100" dirty="0" smtClean="0">
                <a:solidFill>
                  <a:prstClr val="black"/>
                </a:solidFill>
                <a:latin typeface="+mn-ea"/>
              </a:rPr>
              <a:t>Ability </a:t>
            </a:r>
            <a:r>
              <a:rPr lang="en-US" altLang="ja-JP" sz="1100" dirty="0">
                <a:solidFill>
                  <a:prstClr val="black"/>
                </a:solidFill>
                <a:latin typeface="+mn-ea"/>
              </a:rPr>
              <a:t>to develop systems such as the world’s first heat pump system for the electrification of cars and cooling systems for power control units (PCUs)</a:t>
            </a:r>
          </a:p>
        </p:txBody>
      </p:sp>
      <p:sp>
        <p:nvSpPr>
          <p:cNvPr id="4" name="Rectangle 15">
            <a:extLst>
              <a:ext uri="{FF2B5EF4-FFF2-40B4-BE49-F238E27FC236}">
                <a16:creationId xmlns:a16="http://schemas.microsoft.com/office/drawing/2014/main" id="{746A6989-983A-4332-BE24-9636B9F87C89}"/>
              </a:ext>
            </a:extLst>
          </p:cNvPr>
          <p:cNvSpPr>
            <a:spLocks noChangeArrowheads="1"/>
          </p:cNvSpPr>
          <p:nvPr/>
        </p:nvSpPr>
        <p:spPr bwMode="auto">
          <a:xfrm>
            <a:off x="-1" y="229287"/>
            <a:ext cx="12203113" cy="3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lvl="0" algn="ctr" eaLnBrk="1" fontAlgn="base" hangingPunct="1">
              <a:lnSpc>
                <a:spcPts val="2600"/>
              </a:lnSpc>
              <a:spcBef>
                <a:spcPct val="0"/>
              </a:spcBef>
              <a:spcAft>
                <a:spcPct val="0"/>
              </a:spcAft>
              <a:tabLst>
                <a:tab pos="1050925" algn="l"/>
                <a:tab pos="1812925" algn="l"/>
              </a:tabLst>
            </a:pPr>
            <a:r>
              <a:rPr lang="en-US" altLang="ja-JP" sz="2400" b="1" dirty="0">
                <a:solidFill>
                  <a:srgbClr val="DC0032"/>
                </a:solidFill>
                <a:latin typeface="+mn-ea"/>
                <a:ea typeface="+mn-ea"/>
              </a:rPr>
              <a:t>Thermal Systems</a:t>
            </a:r>
            <a:endParaRPr lang="ja-JP" altLang="en-US" sz="2400" b="1" dirty="0">
              <a:solidFill>
                <a:srgbClr val="DC0032"/>
              </a:solidFill>
              <a:latin typeface="+mn-ea"/>
              <a:ea typeface="+mn-ea"/>
            </a:endParaRPr>
          </a:p>
        </p:txBody>
      </p:sp>
      <p:sp>
        <p:nvSpPr>
          <p:cNvPr id="5" name="フッター プレースホルダー 4"/>
          <p:cNvSpPr>
            <a:spLocks noGrp="1"/>
          </p:cNvSpPr>
          <p:nvPr>
            <p:ph type="ftr" sz="quarter" idx="3"/>
          </p:nvPr>
        </p:nvSpPr>
        <p:spPr/>
        <p:txBody>
          <a:bodyPr/>
          <a:lstStyle/>
          <a:p>
            <a:r>
              <a:rPr lang="en-US" altLang="ja-JP" smtClean="0">
                <a:ea typeface="Verdana" panose="020B0604030504040204" pitchFamily="34" charset="0"/>
              </a:rPr>
              <a:t>DENSO Corporate Profile (as of May, 2021)</a:t>
            </a:r>
            <a:endParaRPr lang="en-US" dirty="0"/>
          </a:p>
        </p:txBody>
      </p:sp>
      <p:sp>
        <p:nvSpPr>
          <p:cNvPr id="11" name="テキスト ボックス 10">
            <a:extLst>
              <a:ext uri="{FF2B5EF4-FFF2-40B4-BE49-F238E27FC236}">
                <a16:creationId xmlns:a16="http://schemas.microsoft.com/office/drawing/2014/main" id="{C5BEBF29-F3C7-4CED-8950-8EB9137505B8}"/>
              </a:ext>
            </a:extLst>
          </p:cNvPr>
          <p:cNvSpPr txBox="1"/>
          <p:nvPr/>
        </p:nvSpPr>
        <p:spPr>
          <a:xfrm>
            <a:off x="1066695" y="2313414"/>
            <a:ext cx="4762662" cy="830997"/>
          </a:xfrm>
          <a:prstGeom prst="rect">
            <a:avLst/>
          </a:prstGeom>
          <a:noFill/>
        </p:spPr>
        <p:txBody>
          <a:bodyPr wrap="square" lIns="0" tIns="0" rIns="0" bIns="0" rtlCol="0">
            <a:spAutoFit/>
          </a:bodyPr>
          <a:lstStyle/>
          <a:p>
            <a:pPr defTabSz="457200" fontAlgn="auto">
              <a:lnSpc>
                <a:spcPct val="120000"/>
              </a:lnSpc>
              <a:spcBef>
                <a:spcPts val="0"/>
              </a:spcBef>
              <a:spcAft>
                <a:spcPts val="0"/>
              </a:spcAft>
            </a:pPr>
            <a:r>
              <a:rPr lang="en-US" altLang="ja-JP" sz="1500" dirty="0">
                <a:solidFill>
                  <a:schemeClr val="bg1"/>
                </a:solidFill>
                <a:latin typeface="+mn-ea"/>
              </a:rPr>
              <a:t>Providing safe, comfortable systems that use the least amount of energy possible in consideration of the environment</a:t>
            </a:r>
            <a:endParaRPr lang="ja-JP" altLang="en-US" sz="1500" dirty="0">
              <a:solidFill>
                <a:schemeClr val="bg1"/>
              </a:solidFill>
              <a:latin typeface="+mn-ea"/>
            </a:endParaRPr>
          </a:p>
        </p:txBody>
      </p:sp>
      <p:pic>
        <p:nvPicPr>
          <p:cNvPr id="13" name="図 12">
            <a:extLst>
              <a:ext uri="{FF2B5EF4-FFF2-40B4-BE49-F238E27FC236}">
                <a16:creationId xmlns:a16="http://schemas.microsoft.com/office/drawing/2014/main" id="{9E9DD46E-CAEE-4AF6-B75D-300F2ADE443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726309" y="4918680"/>
            <a:ext cx="1416354" cy="1037075"/>
          </a:xfrm>
          <a:custGeom>
            <a:avLst/>
            <a:gdLst>
              <a:gd name="connsiteX0" fmla="*/ 0 w 1941999"/>
              <a:gd name="connsiteY0" fmla="*/ 0 h 1421960"/>
              <a:gd name="connsiteX1" fmla="*/ 1941999 w 1941999"/>
              <a:gd name="connsiteY1" fmla="*/ 0 h 1421960"/>
              <a:gd name="connsiteX2" fmla="*/ 1941999 w 1941999"/>
              <a:gd name="connsiteY2" fmla="*/ 1421960 h 1421960"/>
              <a:gd name="connsiteX3" fmla="*/ 0 w 1941999"/>
              <a:gd name="connsiteY3" fmla="*/ 1421960 h 1421960"/>
            </a:gdLst>
            <a:ahLst/>
            <a:cxnLst>
              <a:cxn ang="0">
                <a:pos x="connsiteX0" y="connsiteY0"/>
              </a:cxn>
              <a:cxn ang="0">
                <a:pos x="connsiteX1" y="connsiteY1"/>
              </a:cxn>
              <a:cxn ang="0">
                <a:pos x="connsiteX2" y="connsiteY2"/>
              </a:cxn>
              <a:cxn ang="0">
                <a:pos x="connsiteX3" y="connsiteY3"/>
              </a:cxn>
            </a:cxnLst>
            <a:rect l="l" t="t" r="r" b="b"/>
            <a:pathLst>
              <a:path w="1941999" h="1421960">
                <a:moveTo>
                  <a:pt x="0" y="0"/>
                </a:moveTo>
                <a:lnTo>
                  <a:pt x="1941999" y="0"/>
                </a:lnTo>
                <a:lnTo>
                  <a:pt x="1941999" y="1421960"/>
                </a:lnTo>
                <a:lnTo>
                  <a:pt x="0" y="1421960"/>
                </a:lnTo>
                <a:close/>
              </a:path>
            </a:pathLst>
          </a:custGeom>
        </p:spPr>
      </p:pic>
    </p:spTree>
    <p:extLst>
      <p:ext uri="{BB962C8B-B14F-4D97-AF65-F5344CB8AC3E}">
        <p14:creationId xmlns:p14="http://schemas.microsoft.com/office/powerpoint/2010/main" val="2823069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12" y="725488"/>
            <a:ext cx="12209325" cy="3927475"/>
          </a:xfrm>
          <a:prstGeom prst="rect">
            <a:avLst/>
          </a:prstGeom>
        </p:spPr>
      </p:pic>
      <p:sp>
        <p:nvSpPr>
          <p:cNvPr id="3" name="テキスト ボックス 2">
            <a:extLst>
              <a:ext uri="{FF2B5EF4-FFF2-40B4-BE49-F238E27FC236}">
                <a16:creationId xmlns:a16="http://schemas.microsoft.com/office/drawing/2014/main" id="{DAC06777-4ABE-4100-B285-DF8BE994EEEE}"/>
              </a:ext>
            </a:extLst>
          </p:cNvPr>
          <p:cNvSpPr txBox="1"/>
          <p:nvPr/>
        </p:nvSpPr>
        <p:spPr>
          <a:xfrm>
            <a:off x="1068007" y="4918293"/>
            <a:ext cx="6743700" cy="1406524"/>
          </a:xfrm>
          <a:prstGeom prst="rect">
            <a:avLst/>
          </a:prstGeom>
          <a:noFill/>
        </p:spPr>
        <p:txBody>
          <a:bodyPr wrap="square" lIns="0" tIns="0" rIns="0" bIns="0" rtlCol="0" anchor="t" anchorCtr="0">
            <a:noAutofit/>
          </a:bodyPr>
          <a:lstStyle/>
          <a:p>
            <a:pPr marL="180000" lvl="0" indent="-180000" defTabSz="457200">
              <a:lnSpc>
                <a:spcPts val="1400"/>
              </a:lnSpc>
              <a:spcBef>
                <a:spcPts val="600"/>
              </a:spcBef>
              <a:buFont typeface="Wingdings" panose="05000000000000000000" pitchFamily="2" charset="2"/>
              <a:buChar char="n"/>
            </a:pPr>
            <a:r>
              <a:rPr lang="en-US" altLang="ja-JP" sz="1100" dirty="0" smtClean="0">
                <a:solidFill>
                  <a:prstClr val="black"/>
                </a:solidFill>
                <a:latin typeface="+mn-ea"/>
              </a:rPr>
              <a:t>We </a:t>
            </a:r>
            <a:r>
              <a:rPr lang="en-US" altLang="ja-JP" sz="1100" dirty="0">
                <a:solidFill>
                  <a:prstClr val="black"/>
                </a:solidFill>
                <a:latin typeface="+mn-ea"/>
              </a:rPr>
              <a:t>maintain and comprehensively develop a wide variety of technologies and systems are active across a broad range of business domains related to powertrains, extending from gasoline and diesel vehicles to hybrid and electric vehicles. We are also able to manufacture products in these domains using highly advanced production techniques.</a:t>
            </a:r>
            <a:endParaRPr lang="ja-JP" altLang="en-US" sz="1100" dirty="0">
              <a:solidFill>
                <a:prstClr val="black"/>
              </a:solidFill>
              <a:latin typeface="+mn-ea"/>
            </a:endParaRPr>
          </a:p>
        </p:txBody>
      </p:sp>
      <p:sp>
        <p:nvSpPr>
          <p:cNvPr id="4" name="Rectangle 15">
            <a:extLst>
              <a:ext uri="{FF2B5EF4-FFF2-40B4-BE49-F238E27FC236}">
                <a16:creationId xmlns:a16="http://schemas.microsoft.com/office/drawing/2014/main" id="{0FC251B2-2DC9-492D-B017-3688E89F7419}"/>
              </a:ext>
            </a:extLst>
          </p:cNvPr>
          <p:cNvSpPr>
            <a:spLocks noChangeArrowheads="1"/>
          </p:cNvSpPr>
          <p:nvPr/>
        </p:nvSpPr>
        <p:spPr bwMode="auto">
          <a:xfrm>
            <a:off x="0" y="229287"/>
            <a:ext cx="12203112" cy="3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lvl="0" algn="ctr" eaLnBrk="1" fontAlgn="base" hangingPunct="1">
              <a:lnSpc>
                <a:spcPts val="2600"/>
              </a:lnSpc>
              <a:spcBef>
                <a:spcPct val="0"/>
              </a:spcBef>
              <a:spcAft>
                <a:spcPct val="0"/>
              </a:spcAft>
              <a:tabLst>
                <a:tab pos="1050925" algn="l"/>
                <a:tab pos="1812925" algn="l"/>
              </a:tabLst>
            </a:pPr>
            <a:r>
              <a:rPr lang="en-US" altLang="ja-JP" sz="2400" b="1" dirty="0">
                <a:solidFill>
                  <a:srgbClr val="DC0032"/>
                </a:solidFill>
                <a:latin typeface="+mn-ea"/>
                <a:ea typeface="+mn-ea"/>
              </a:rPr>
              <a:t>Powertrain Systems</a:t>
            </a:r>
            <a:endParaRPr lang="ja-JP" altLang="en-US" sz="2400" b="1" dirty="0">
              <a:solidFill>
                <a:srgbClr val="DC0032"/>
              </a:solidFill>
              <a:latin typeface="+mn-ea"/>
              <a:ea typeface="+mn-ea"/>
            </a:endParaRPr>
          </a:p>
        </p:txBody>
      </p:sp>
      <p:sp>
        <p:nvSpPr>
          <p:cNvPr id="7" name="フッター プレースホルダー 6"/>
          <p:cNvSpPr>
            <a:spLocks noGrp="1"/>
          </p:cNvSpPr>
          <p:nvPr>
            <p:ph type="ftr" sz="quarter" idx="3"/>
          </p:nvPr>
        </p:nvSpPr>
        <p:spPr/>
        <p:txBody>
          <a:bodyPr/>
          <a:lstStyle/>
          <a:p>
            <a:r>
              <a:rPr lang="en-US" altLang="ja-JP" smtClean="0">
                <a:ea typeface="Verdana" panose="020B0604030504040204" pitchFamily="34" charset="0"/>
              </a:rPr>
              <a:t>DENSO Corporate Profile (as of May, 2021)</a:t>
            </a:r>
            <a:endParaRPr lang="en-US" dirty="0"/>
          </a:p>
        </p:txBody>
      </p:sp>
      <p:sp>
        <p:nvSpPr>
          <p:cNvPr id="11" name="テキスト ボックス 10">
            <a:extLst>
              <a:ext uri="{FF2B5EF4-FFF2-40B4-BE49-F238E27FC236}">
                <a16:creationId xmlns:a16="http://schemas.microsoft.com/office/drawing/2014/main" id="{D56274DE-31F6-4E1D-BA9A-08AD90F88424}"/>
              </a:ext>
            </a:extLst>
          </p:cNvPr>
          <p:cNvSpPr txBox="1"/>
          <p:nvPr/>
        </p:nvSpPr>
        <p:spPr>
          <a:xfrm>
            <a:off x="1065533" y="2137864"/>
            <a:ext cx="4244655" cy="1107996"/>
          </a:xfrm>
          <a:prstGeom prst="rect">
            <a:avLst/>
          </a:prstGeom>
          <a:noFill/>
        </p:spPr>
        <p:txBody>
          <a:bodyPr wrap="square" lIns="0" tIns="0" rIns="0" bIns="0" rtlCol="0">
            <a:spAutoFit/>
          </a:bodyPr>
          <a:lstStyle/>
          <a:p>
            <a:pPr defTabSz="457200" fontAlgn="auto">
              <a:lnSpc>
                <a:spcPct val="120000"/>
              </a:lnSpc>
              <a:spcBef>
                <a:spcPts val="0"/>
              </a:spcBef>
              <a:spcAft>
                <a:spcPts val="0"/>
              </a:spcAft>
            </a:pPr>
            <a:r>
              <a:rPr lang="en-US" altLang="ja-JP" sz="1500" dirty="0">
                <a:solidFill>
                  <a:schemeClr val="bg1"/>
                </a:solidFill>
                <a:latin typeface="+mn-ea"/>
              </a:rPr>
              <a:t>Providing solutions that help overcome </a:t>
            </a:r>
            <a:r>
              <a:rPr lang="en-US" altLang="ja-JP" sz="1500" dirty="0" smtClean="0">
                <a:solidFill>
                  <a:schemeClr val="bg1"/>
                </a:solidFill>
                <a:latin typeface="+mn-ea"/>
              </a:rPr>
              <a:t>the </a:t>
            </a:r>
            <a:r>
              <a:rPr lang="en-US" altLang="ja-JP" sz="1500" dirty="0">
                <a:solidFill>
                  <a:schemeClr val="bg1"/>
                </a:solidFill>
                <a:latin typeface="+mn-ea"/>
              </a:rPr>
              <a:t>seemingly </a:t>
            </a:r>
            <a:r>
              <a:rPr lang="en-US" altLang="ja-JP" sz="1500" dirty="0" smtClean="0">
                <a:solidFill>
                  <a:schemeClr val="bg1"/>
                </a:solidFill>
                <a:latin typeface="+mn-ea"/>
              </a:rPr>
              <a:t>contradictive </a:t>
            </a:r>
            <a:r>
              <a:rPr lang="en-US" altLang="ja-JP" sz="1500" dirty="0">
                <a:solidFill>
                  <a:schemeClr val="bg1"/>
                </a:solidFill>
                <a:latin typeface="+mn-ea"/>
              </a:rPr>
              <a:t>task of </a:t>
            </a:r>
            <a:r>
              <a:rPr lang="en-US" altLang="ja-JP" sz="1500" dirty="0" smtClean="0">
                <a:solidFill>
                  <a:schemeClr val="bg1"/>
                </a:solidFill>
                <a:latin typeface="+mn-ea"/>
              </a:rPr>
              <a:t>balancing </a:t>
            </a:r>
            <a:r>
              <a:rPr lang="en-US" altLang="ja-JP" sz="1500" dirty="0">
                <a:solidFill>
                  <a:schemeClr val="bg1"/>
                </a:solidFill>
                <a:latin typeface="+mn-ea"/>
              </a:rPr>
              <a:t>the joy of driving </a:t>
            </a:r>
            <a:r>
              <a:rPr lang="en-US" altLang="ja-JP" sz="1500" dirty="0" smtClean="0">
                <a:solidFill>
                  <a:schemeClr val="bg1"/>
                </a:solidFill>
                <a:latin typeface="+mn-ea"/>
              </a:rPr>
              <a:t>with </a:t>
            </a:r>
            <a:r>
              <a:rPr lang="en-US" altLang="ja-JP" sz="1500" dirty="0">
                <a:solidFill>
                  <a:schemeClr val="bg1"/>
                </a:solidFill>
                <a:latin typeface="+mn-ea"/>
              </a:rPr>
              <a:t>superior environmental performance</a:t>
            </a:r>
            <a:endParaRPr lang="ja-JP" altLang="en-US" sz="1500" dirty="0">
              <a:solidFill>
                <a:schemeClr val="bg1"/>
              </a:solidFill>
              <a:latin typeface="+mn-ea"/>
            </a:endParaRPr>
          </a:p>
        </p:txBody>
      </p:sp>
      <p:pic>
        <p:nvPicPr>
          <p:cNvPr id="12" name="図 11">
            <a:extLst>
              <a:ext uri="{FF2B5EF4-FFF2-40B4-BE49-F238E27FC236}">
                <a16:creationId xmlns:a16="http://schemas.microsoft.com/office/drawing/2014/main" id="{8872C944-C2D9-4D8A-8112-8A76F32ECE5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719302" y="4917356"/>
            <a:ext cx="1423361" cy="1041969"/>
          </a:xfrm>
          <a:prstGeom prst="rect">
            <a:avLst/>
          </a:prstGeom>
        </p:spPr>
      </p:pic>
      <p:sp>
        <p:nvSpPr>
          <p:cNvPr id="13" name="正方形/長方形 12"/>
          <p:cNvSpPr/>
          <p:nvPr/>
        </p:nvSpPr>
        <p:spPr>
          <a:xfrm>
            <a:off x="11600033" y="728662"/>
            <a:ext cx="603079" cy="3924301"/>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666266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7338D619-26DB-49A7-93E0-FC95C7A2116E}"/>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 y="-1"/>
            <a:ext cx="5865613" cy="6864350"/>
          </a:xfrm>
          <a:custGeom>
            <a:avLst/>
            <a:gdLst>
              <a:gd name="connsiteX0" fmla="*/ 0 w 5865613"/>
              <a:gd name="connsiteY0" fmla="*/ 0 h 6864350"/>
              <a:gd name="connsiteX1" fmla="*/ 2663650 w 5865613"/>
              <a:gd name="connsiteY1" fmla="*/ 0 h 6864350"/>
              <a:gd name="connsiteX2" fmla="*/ 2663650 w 5865613"/>
              <a:gd name="connsiteY2" fmla="*/ 7 h 6864350"/>
              <a:gd name="connsiteX3" fmla="*/ 5865613 w 5865613"/>
              <a:gd name="connsiteY3" fmla="*/ 7 h 6864350"/>
              <a:gd name="connsiteX4" fmla="*/ 3688642 w 5865613"/>
              <a:gd name="connsiteY4" fmla="*/ 6864350 h 6864350"/>
              <a:gd name="connsiteX5" fmla="*/ 1553379 w 5865613"/>
              <a:gd name="connsiteY5" fmla="*/ 6864350 h 6864350"/>
              <a:gd name="connsiteX6" fmla="*/ 1553379 w 5865613"/>
              <a:gd name="connsiteY6" fmla="*/ 6864343 h 6864350"/>
              <a:gd name="connsiteX7" fmla="*/ 0 w 5865613"/>
              <a:gd name="connsiteY7" fmla="*/ 6864343 h 686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65613" h="6864350">
                <a:moveTo>
                  <a:pt x="0" y="0"/>
                </a:moveTo>
                <a:lnTo>
                  <a:pt x="2663650" y="0"/>
                </a:lnTo>
                <a:lnTo>
                  <a:pt x="2663650" y="7"/>
                </a:lnTo>
                <a:lnTo>
                  <a:pt x="5865613" y="7"/>
                </a:lnTo>
                <a:lnTo>
                  <a:pt x="3688642" y="6864350"/>
                </a:lnTo>
                <a:lnTo>
                  <a:pt x="1553379" y="6864350"/>
                </a:lnTo>
                <a:lnTo>
                  <a:pt x="1553379" y="6864343"/>
                </a:lnTo>
                <a:lnTo>
                  <a:pt x="0" y="6864343"/>
                </a:lnTo>
                <a:close/>
              </a:path>
            </a:pathLst>
          </a:custGeom>
        </p:spPr>
      </p:pic>
      <p:sp>
        <p:nvSpPr>
          <p:cNvPr id="17" name="テキスト プレースホルダー 2"/>
          <p:cNvSpPr txBox="1">
            <a:spLocks/>
          </p:cNvSpPr>
          <p:nvPr/>
        </p:nvSpPr>
        <p:spPr>
          <a:xfrm>
            <a:off x="7265911" y="1204404"/>
            <a:ext cx="3871570" cy="5151946"/>
          </a:xfrm>
          <a:prstGeom prst="rect">
            <a:avLst/>
          </a:prstGeom>
        </p:spPr>
        <p:txBody>
          <a:bodyPr lIns="0" tIns="0" rIns="0" bIns="0"/>
          <a:lstStyle>
            <a:lvl1pPr marL="719352" indent="0" eaLnBrk="1" hangingPunct="1">
              <a:lnSpc>
                <a:spcPct val="120000"/>
              </a:lnSpc>
              <a:spcBef>
                <a:spcPts val="0"/>
              </a:spcBef>
              <a:spcAft>
                <a:spcPts val="599"/>
              </a:spcAft>
              <a:buFont typeface="+mj-lt"/>
              <a:buAutoNum type="arabicPeriod"/>
              <a:defRPr kumimoji="1" sz="3397" baseline="0">
                <a:latin typeface="Meiryo UI" panose="020B0604030504040204" pitchFamily="50" charset="-128"/>
                <a:ea typeface="+mn-ea"/>
                <a:cs typeface="+mn-cs"/>
              </a:defRPr>
            </a:lvl1pPr>
            <a:lvl2pPr marL="799380" indent="-342591" eaLnBrk="1" hangingPunct="1">
              <a:buFont typeface="+mj-lt"/>
              <a:buAutoNum type="arabicPeriod"/>
              <a:defRPr kumimoji="1">
                <a:latin typeface="+mn-lt"/>
                <a:ea typeface="+mn-ea"/>
                <a:cs typeface="+mn-cs"/>
              </a:defRPr>
            </a:lvl2pPr>
            <a:lvl3pPr marL="1256168" indent="-342591" eaLnBrk="1" hangingPunct="1">
              <a:buFont typeface="+mj-lt"/>
              <a:buAutoNum type="arabicPeriod"/>
              <a:defRPr kumimoji="1">
                <a:latin typeface="+mn-lt"/>
                <a:ea typeface="+mn-ea"/>
                <a:cs typeface="+mn-cs"/>
              </a:defRPr>
            </a:lvl3pPr>
            <a:lvl4pPr marL="1712957" indent="-342591" eaLnBrk="1" hangingPunct="1">
              <a:buFont typeface="+mj-lt"/>
              <a:buAutoNum type="arabicPeriod"/>
              <a:defRPr kumimoji="1">
                <a:latin typeface="+mn-lt"/>
                <a:ea typeface="+mn-ea"/>
                <a:cs typeface="+mn-cs"/>
              </a:defRPr>
            </a:lvl4pPr>
            <a:lvl5pPr marL="2169745" indent="-342591" eaLnBrk="1" hangingPunct="1">
              <a:buFont typeface="+mj-lt"/>
              <a:buAutoNum type="arabicPeriod"/>
              <a:defRPr kumimoji="1">
                <a:latin typeface="+mn-lt"/>
                <a:ea typeface="+mn-ea"/>
                <a:cs typeface="+mn-cs"/>
              </a:defRPr>
            </a:lvl5pPr>
            <a:lvl6pPr marL="2283943" eaLnBrk="1" hangingPunct="1">
              <a:defRPr kumimoji="1">
                <a:latin typeface="+mn-lt"/>
                <a:ea typeface="+mn-ea"/>
                <a:cs typeface="+mn-cs"/>
              </a:defRPr>
            </a:lvl6pPr>
            <a:lvl7pPr marL="2740731" eaLnBrk="1" hangingPunct="1">
              <a:defRPr kumimoji="1">
                <a:latin typeface="+mn-lt"/>
                <a:ea typeface="+mn-ea"/>
                <a:cs typeface="+mn-cs"/>
              </a:defRPr>
            </a:lvl7pPr>
            <a:lvl8pPr marL="3197520" eaLnBrk="1" hangingPunct="1">
              <a:defRPr kumimoji="1">
                <a:latin typeface="+mn-lt"/>
                <a:ea typeface="+mn-ea"/>
                <a:cs typeface="+mn-cs"/>
              </a:defRPr>
            </a:lvl8pPr>
            <a:lvl9pPr marL="3654308" eaLnBrk="1" hangingPunct="1">
              <a:defRPr kumimoji="1">
                <a:latin typeface="+mn-lt"/>
                <a:ea typeface="+mn-ea"/>
                <a:cs typeface="+mn-cs"/>
              </a:defRPr>
            </a:lvl9pPr>
          </a:lstStyle>
          <a:p>
            <a:pPr marL="0" fontAlgn="auto">
              <a:lnSpc>
                <a:spcPts val="1800"/>
              </a:lnSpc>
              <a:spcAft>
                <a:spcPts val="600"/>
              </a:spcAft>
              <a:buNone/>
              <a:tabLst>
                <a:tab pos="3857625" algn="l"/>
              </a:tabLst>
            </a:pPr>
            <a:r>
              <a:rPr lang="en-US" altLang="ja-JP" sz="1500" kern="0" dirty="0">
                <a:solidFill>
                  <a:sysClr val="windowText" lastClr="000000"/>
                </a:solidFill>
                <a:latin typeface="+mn-ea"/>
              </a:rPr>
              <a:t>Profile</a:t>
            </a:r>
          </a:p>
          <a:p>
            <a:pPr marL="0" fontAlgn="auto">
              <a:lnSpc>
                <a:spcPts val="1800"/>
              </a:lnSpc>
              <a:spcAft>
                <a:spcPts val="600"/>
              </a:spcAft>
              <a:buNone/>
              <a:tabLst>
                <a:tab pos="3857625" algn="l"/>
              </a:tabLst>
            </a:pPr>
            <a:r>
              <a:rPr lang="en-US" altLang="ja-JP" sz="1500" kern="0" dirty="0">
                <a:solidFill>
                  <a:sysClr val="windowText" lastClr="000000"/>
                </a:solidFill>
                <a:latin typeface="+mn-ea"/>
              </a:rPr>
              <a:t>Major Points for Understanding DENSO</a:t>
            </a:r>
          </a:p>
          <a:p>
            <a:pPr marL="0" fontAlgn="auto">
              <a:lnSpc>
                <a:spcPts val="1800"/>
              </a:lnSpc>
              <a:spcAft>
                <a:spcPts val="600"/>
              </a:spcAft>
              <a:buNone/>
              <a:tabLst>
                <a:tab pos="3857625" algn="l"/>
              </a:tabLst>
            </a:pPr>
            <a:r>
              <a:rPr lang="en-US" altLang="ja-JP" sz="1500" kern="0" dirty="0">
                <a:solidFill>
                  <a:sysClr val="windowText" lastClr="000000"/>
                </a:solidFill>
                <a:latin typeface="+mn-ea"/>
              </a:rPr>
              <a:t>The DENSO Philosophy</a:t>
            </a:r>
          </a:p>
          <a:p>
            <a:pPr marL="0" fontAlgn="auto">
              <a:lnSpc>
                <a:spcPts val="1800"/>
              </a:lnSpc>
              <a:spcAft>
                <a:spcPts val="600"/>
              </a:spcAft>
              <a:buNone/>
              <a:tabLst>
                <a:tab pos="3857625" algn="l"/>
              </a:tabLst>
            </a:pPr>
            <a:r>
              <a:rPr lang="en" altLang="ja-JP" sz="1500" kern="0" dirty="0">
                <a:solidFill>
                  <a:sysClr val="windowText" lastClr="000000"/>
                </a:solidFill>
                <a:latin typeface="+mn-ea"/>
              </a:rPr>
              <a:t>DENSO Group Long-term Policy 2030</a:t>
            </a:r>
          </a:p>
          <a:p>
            <a:pPr marL="0" fontAlgn="auto">
              <a:lnSpc>
                <a:spcPts val="1800"/>
              </a:lnSpc>
              <a:spcAft>
                <a:spcPts val="600"/>
              </a:spcAft>
              <a:buNone/>
              <a:tabLst>
                <a:tab pos="3857625" algn="l"/>
              </a:tabLst>
            </a:pPr>
            <a:r>
              <a:rPr lang="en-US" altLang="ja-JP" sz="1500" kern="0" dirty="0">
                <a:solidFill>
                  <a:sysClr val="windowText" lastClr="000000"/>
                </a:solidFill>
                <a:latin typeface="+mn-ea"/>
              </a:rPr>
              <a:t>Sustainability Management</a:t>
            </a:r>
          </a:p>
          <a:p>
            <a:pPr marL="0" fontAlgn="auto">
              <a:lnSpc>
                <a:spcPts val="1800"/>
              </a:lnSpc>
              <a:spcAft>
                <a:spcPts val="600"/>
              </a:spcAft>
              <a:buNone/>
              <a:tabLst>
                <a:tab pos="3857625" algn="l"/>
              </a:tabLst>
            </a:pPr>
            <a:r>
              <a:rPr lang="en-US" altLang="ja-JP" sz="1500" kern="0" dirty="0">
                <a:solidFill>
                  <a:sysClr val="windowText" lastClr="000000"/>
                </a:solidFill>
                <a:latin typeface="+mn-ea"/>
              </a:rPr>
              <a:t>Four Focus Fields</a:t>
            </a:r>
          </a:p>
          <a:p>
            <a:pPr marL="0" fontAlgn="auto">
              <a:lnSpc>
                <a:spcPts val="1800"/>
              </a:lnSpc>
              <a:spcAft>
                <a:spcPts val="600"/>
              </a:spcAft>
              <a:buNone/>
              <a:tabLst>
                <a:tab pos="3857625" algn="l"/>
              </a:tabLst>
            </a:pPr>
            <a:r>
              <a:rPr lang="en-US" altLang="ja-JP" sz="1500" kern="0" dirty="0">
                <a:solidFill>
                  <a:sysClr val="windowText" lastClr="000000"/>
                </a:solidFill>
                <a:latin typeface="+mn-ea"/>
              </a:rPr>
              <a:t>Research and Development</a:t>
            </a:r>
            <a:endParaRPr lang="ja-JP" altLang="en-US" sz="1500" kern="0" dirty="0">
              <a:solidFill>
                <a:sysClr val="windowText" lastClr="000000"/>
              </a:solidFill>
              <a:latin typeface="+mn-ea"/>
            </a:endParaRPr>
          </a:p>
          <a:p>
            <a:pPr marL="0" fontAlgn="auto">
              <a:lnSpc>
                <a:spcPts val="1800"/>
              </a:lnSpc>
              <a:spcAft>
                <a:spcPts val="600"/>
              </a:spcAft>
              <a:buNone/>
              <a:tabLst>
                <a:tab pos="3857625" algn="l"/>
              </a:tabLst>
            </a:pPr>
            <a:r>
              <a:rPr lang="en-US" altLang="ja-JP" sz="1500" i="1" kern="0" dirty="0">
                <a:solidFill>
                  <a:sysClr val="windowText" lastClr="000000"/>
                </a:solidFill>
                <a:latin typeface="+mn-ea"/>
              </a:rPr>
              <a:t>Monozukuri</a:t>
            </a:r>
          </a:p>
          <a:p>
            <a:pPr marL="0" fontAlgn="auto">
              <a:lnSpc>
                <a:spcPts val="1800"/>
              </a:lnSpc>
              <a:spcAft>
                <a:spcPts val="600"/>
              </a:spcAft>
              <a:buNone/>
              <a:tabLst>
                <a:tab pos="3857625" algn="l"/>
              </a:tabLst>
            </a:pPr>
            <a:r>
              <a:rPr lang="en-US" altLang="ja-JP" sz="1500" i="1" kern="0" dirty="0">
                <a:solidFill>
                  <a:sysClr val="windowText" lastClr="000000"/>
                </a:solidFill>
                <a:latin typeface="+mn-ea"/>
              </a:rPr>
              <a:t>Hitozukuri</a:t>
            </a:r>
          </a:p>
          <a:p>
            <a:pPr marL="0" fontAlgn="auto">
              <a:lnSpc>
                <a:spcPts val="1800"/>
              </a:lnSpc>
              <a:spcAft>
                <a:spcPts val="600"/>
              </a:spcAft>
              <a:buNone/>
              <a:tabLst>
                <a:tab pos="3857625" algn="l"/>
              </a:tabLst>
            </a:pPr>
            <a:r>
              <a:rPr lang="en-US" altLang="ja-JP" sz="1500" kern="0" dirty="0">
                <a:solidFill>
                  <a:sysClr val="windowText" lastClr="000000"/>
                </a:solidFill>
                <a:latin typeface="+mn-ea"/>
              </a:rPr>
              <a:t>Business Overview : Automotive Fields</a:t>
            </a:r>
          </a:p>
          <a:p>
            <a:pPr marL="0" fontAlgn="auto">
              <a:lnSpc>
                <a:spcPts val="1800"/>
              </a:lnSpc>
              <a:spcAft>
                <a:spcPts val="600"/>
              </a:spcAft>
              <a:buNone/>
              <a:tabLst>
                <a:tab pos="3857625" algn="l"/>
              </a:tabLst>
            </a:pPr>
            <a:r>
              <a:rPr lang="en-US" altLang="ja-JP" sz="1500" kern="0" dirty="0">
                <a:solidFill>
                  <a:sysClr val="windowText" lastClr="000000"/>
                </a:solidFill>
                <a:latin typeface="+mn-ea"/>
              </a:rPr>
              <a:t>Business Overview : </a:t>
            </a:r>
            <a:br>
              <a:rPr lang="en-US" altLang="ja-JP" sz="1500" kern="0" dirty="0">
                <a:solidFill>
                  <a:sysClr val="windowText" lastClr="000000"/>
                </a:solidFill>
                <a:latin typeface="+mn-ea"/>
              </a:rPr>
            </a:br>
            <a:r>
              <a:rPr lang="en-US" altLang="ja-JP" sz="1500" kern="0" dirty="0">
                <a:solidFill>
                  <a:sysClr val="windowText" lastClr="000000"/>
                </a:solidFill>
                <a:latin typeface="+mn-ea"/>
              </a:rPr>
              <a:t>Non-Automotive Fields</a:t>
            </a:r>
          </a:p>
          <a:p>
            <a:pPr marL="0" fontAlgn="auto">
              <a:lnSpc>
                <a:spcPts val="1800"/>
              </a:lnSpc>
              <a:spcAft>
                <a:spcPts val="600"/>
              </a:spcAft>
              <a:buNone/>
              <a:tabLst>
                <a:tab pos="3857625" algn="l"/>
              </a:tabLst>
            </a:pPr>
            <a:r>
              <a:rPr lang="en-US" altLang="ja-JP" sz="1500" kern="0" dirty="0">
                <a:solidFill>
                  <a:sysClr val="windowText" lastClr="000000"/>
                </a:solidFill>
                <a:latin typeface="+mn-ea"/>
              </a:rPr>
              <a:t>Main products : Automotive Fields</a:t>
            </a:r>
            <a:endParaRPr lang="ja-JP" altLang="en-US" sz="1500" kern="0" dirty="0">
              <a:solidFill>
                <a:sysClr val="windowText" lastClr="000000"/>
              </a:solidFill>
              <a:latin typeface="+mn-ea"/>
            </a:endParaRPr>
          </a:p>
          <a:p>
            <a:pPr marL="0" fontAlgn="auto">
              <a:lnSpc>
                <a:spcPts val="1800"/>
              </a:lnSpc>
              <a:spcAft>
                <a:spcPts val="600"/>
              </a:spcAft>
              <a:buNone/>
              <a:tabLst>
                <a:tab pos="3857625" algn="l"/>
              </a:tabLst>
            </a:pPr>
            <a:r>
              <a:rPr lang="en-US" altLang="ja-JP" sz="1500" kern="0" dirty="0">
                <a:solidFill>
                  <a:sysClr val="windowText" lastClr="000000"/>
                </a:solidFill>
                <a:latin typeface="+mn-ea"/>
              </a:rPr>
              <a:t>Main products : Non-Automotive Fields</a:t>
            </a:r>
          </a:p>
          <a:p>
            <a:pPr marL="0" fontAlgn="auto">
              <a:lnSpc>
                <a:spcPts val="1800"/>
              </a:lnSpc>
              <a:spcAft>
                <a:spcPts val="600"/>
              </a:spcAft>
              <a:buNone/>
              <a:tabLst>
                <a:tab pos="3857625" algn="l"/>
              </a:tabLst>
            </a:pPr>
            <a:r>
              <a:rPr lang="en-US" altLang="ja-JP" sz="1500" kern="0" dirty="0">
                <a:solidFill>
                  <a:sysClr val="windowText" lastClr="000000"/>
                </a:solidFill>
                <a:latin typeface="+mn-ea"/>
              </a:rPr>
              <a:t>History of DENSO</a:t>
            </a:r>
          </a:p>
          <a:p>
            <a:pPr marL="0" fontAlgn="auto">
              <a:lnSpc>
                <a:spcPts val="1800"/>
              </a:lnSpc>
              <a:spcAft>
                <a:spcPts val="600"/>
              </a:spcAft>
              <a:buNone/>
              <a:tabLst>
                <a:tab pos="3857625" algn="l"/>
              </a:tabLst>
            </a:pPr>
            <a:r>
              <a:rPr lang="en-US" altLang="ja-JP" sz="1500" dirty="0">
                <a:latin typeface="+mn-ea"/>
              </a:rPr>
              <a:t>Supplementary materials</a:t>
            </a:r>
          </a:p>
        </p:txBody>
      </p:sp>
      <p:sp>
        <p:nvSpPr>
          <p:cNvPr id="18" name="テキスト プレースホルダー 2"/>
          <p:cNvSpPr txBox="1">
            <a:spLocks/>
          </p:cNvSpPr>
          <p:nvPr/>
        </p:nvSpPr>
        <p:spPr>
          <a:xfrm>
            <a:off x="6496827" y="1204404"/>
            <a:ext cx="827606" cy="5012244"/>
          </a:xfrm>
          <a:prstGeom prst="rect">
            <a:avLst/>
          </a:prstGeom>
        </p:spPr>
        <p:txBody>
          <a:bodyPr lIns="0" tIns="0" rIns="0" bIns="0"/>
          <a:lstStyle>
            <a:lvl1pPr marL="719352" indent="0" eaLnBrk="1" hangingPunct="1">
              <a:lnSpc>
                <a:spcPct val="120000"/>
              </a:lnSpc>
              <a:spcBef>
                <a:spcPts val="0"/>
              </a:spcBef>
              <a:spcAft>
                <a:spcPts val="599"/>
              </a:spcAft>
              <a:buFont typeface="+mj-lt"/>
              <a:buAutoNum type="arabicPeriod"/>
              <a:defRPr kumimoji="1" sz="3397" baseline="0">
                <a:latin typeface="Meiryo UI" panose="020B0604030504040204" pitchFamily="50" charset="-128"/>
                <a:ea typeface="+mn-ea"/>
                <a:cs typeface="+mn-cs"/>
              </a:defRPr>
            </a:lvl1pPr>
            <a:lvl2pPr marL="799380" indent="-342591" eaLnBrk="1" hangingPunct="1">
              <a:buFont typeface="+mj-lt"/>
              <a:buAutoNum type="arabicPeriod"/>
              <a:defRPr kumimoji="1">
                <a:latin typeface="+mn-lt"/>
                <a:ea typeface="+mn-ea"/>
                <a:cs typeface="+mn-cs"/>
              </a:defRPr>
            </a:lvl2pPr>
            <a:lvl3pPr marL="1256168" indent="-342591" eaLnBrk="1" hangingPunct="1">
              <a:buFont typeface="+mj-lt"/>
              <a:buAutoNum type="arabicPeriod"/>
              <a:defRPr kumimoji="1">
                <a:latin typeface="+mn-lt"/>
                <a:ea typeface="+mn-ea"/>
                <a:cs typeface="+mn-cs"/>
              </a:defRPr>
            </a:lvl3pPr>
            <a:lvl4pPr marL="1712957" indent="-342591" eaLnBrk="1" hangingPunct="1">
              <a:buFont typeface="+mj-lt"/>
              <a:buAutoNum type="arabicPeriod"/>
              <a:defRPr kumimoji="1">
                <a:latin typeface="+mn-lt"/>
                <a:ea typeface="+mn-ea"/>
                <a:cs typeface="+mn-cs"/>
              </a:defRPr>
            </a:lvl4pPr>
            <a:lvl5pPr marL="2169745" indent="-342591" eaLnBrk="1" hangingPunct="1">
              <a:buFont typeface="+mj-lt"/>
              <a:buAutoNum type="arabicPeriod"/>
              <a:defRPr kumimoji="1">
                <a:latin typeface="+mn-lt"/>
                <a:ea typeface="+mn-ea"/>
                <a:cs typeface="+mn-cs"/>
              </a:defRPr>
            </a:lvl5pPr>
            <a:lvl6pPr marL="2283943" eaLnBrk="1" hangingPunct="1">
              <a:defRPr kumimoji="1">
                <a:latin typeface="+mn-lt"/>
                <a:ea typeface="+mn-ea"/>
                <a:cs typeface="+mn-cs"/>
              </a:defRPr>
            </a:lvl6pPr>
            <a:lvl7pPr marL="2740731" eaLnBrk="1" hangingPunct="1">
              <a:defRPr kumimoji="1">
                <a:latin typeface="+mn-lt"/>
                <a:ea typeface="+mn-ea"/>
                <a:cs typeface="+mn-cs"/>
              </a:defRPr>
            </a:lvl7pPr>
            <a:lvl8pPr marL="3197520" eaLnBrk="1" hangingPunct="1">
              <a:defRPr kumimoji="1">
                <a:latin typeface="+mn-lt"/>
                <a:ea typeface="+mn-ea"/>
                <a:cs typeface="+mn-cs"/>
              </a:defRPr>
            </a:lvl8pPr>
            <a:lvl9pPr marL="3654308" eaLnBrk="1" hangingPunct="1">
              <a:defRPr kumimoji="1">
                <a:latin typeface="+mn-lt"/>
                <a:ea typeface="+mn-ea"/>
                <a:cs typeface="+mn-cs"/>
              </a:defRPr>
            </a:lvl9pPr>
          </a:lstStyle>
          <a:p>
            <a:pPr marL="0" fontAlgn="auto">
              <a:lnSpc>
                <a:spcPts val="1800"/>
              </a:lnSpc>
              <a:spcBef>
                <a:spcPts val="600"/>
              </a:spcBef>
              <a:spcAft>
                <a:spcPts val="0"/>
              </a:spcAft>
              <a:buNone/>
              <a:tabLst>
                <a:tab pos="3857625" algn="l"/>
              </a:tabLst>
            </a:pPr>
            <a:r>
              <a:rPr lang="en-US" altLang="ja-JP" sz="1500" kern="0" dirty="0">
                <a:solidFill>
                  <a:sysClr val="windowText" lastClr="000000"/>
                </a:solidFill>
                <a:latin typeface="+mn-ea"/>
              </a:rPr>
              <a:t>3</a:t>
            </a:r>
          </a:p>
          <a:p>
            <a:pPr marL="0" fontAlgn="auto">
              <a:lnSpc>
                <a:spcPts val="1800"/>
              </a:lnSpc>
              <a:spcBef>
                <a:spcPts val="600"/>
              </a:spcBef>
              <a:spcAft>
                <a:spcPts val="0"/>
              </a:spcAft>
              <a:buNone/>
              <a:tabLst>
                <a:tab pos="3857625" algn="l"/>
              </a:tabLst>
            </a:pPr>
            <a:r>
              <a:rPr lang="en-US" altLang="ja-JP" sz="1500" kern="0" dirty="0">
                <a:solidFill>
                  <a:sysClr val="windowText" lastClr="000000"/>
                </a:solidFill>
                <a:latin typeface="+mn-ea"/>
              </a:rPr>
              <a:t>4</a:t>
            </a:r>
          </a:p>
          <a:p>
            <a:pPr marL="0" fontAlgn="auto">
              <a:lnSpc>
                <a:spcPts val="1800"/>
              </a:lnSpc>
              <a:spcBef>
                <a:spcPts val="600"/>
              </a:spcBef>
              <a:spcAft>
                <a:spcPts val="0"/>
              </a:spcAft>
              <a:buNone/>
              <a:tabLst>
                <a:tab pos="3857625" algn="l"/>
              </a:tabLst>
            </a:pPr>
            <a:r>
              <a:rPr lang="en-US" altLang="ja-JP" sz="1500" kern="0" dirty="0">
                <a:solidFill>
                  <a:sysClr val="windowText" lastClr="000000"/>
                </a:solidFill>
                <a:latin typeface="+mn-ea"/>
              </a:rPr>
              <a:t>5</a:t>
            </a:r>
          </a:p>
          <a:p>
            <a:pPr marL="0" fontAlgn="auto">
              <a:lnSpc>
                <a:spcPts val="1800"/>
              </a:lnSpc>
              <a:spcBef>
                <a:spcPts val="600"/>
              </a:spcBef>
              <a:spcAft>
                <a:spcPts val="0"/>
              </a:spcAft>
              <a:buNone/>
              <a:tabLst>
                <a:tab pos="3857625" algn="l"/>
              </a:tabLst>
            </a:pPr>
            <a:r>
              <a:rPr lang="en-US" altLang="ja-JP" sz="1500" kern="0" dirty="0">
                <a:solidFill>
                  <a:sysClr val="windowText" lastClr="000000"/>
                </a:solidFill>
                <a:latin typeface="+mn-ea"/>
              </a:rPr>
              <a:t>6</a:t>
            </a:r>
          </a:p>
          <a:p>
            <a:pPr marL="0" fontAlgn="auto">
              <a:lnSpc>
                <a:spcPts val="1800"/>
              </a:lnSpc>
              <a:spcBef>
                <a:spcPts val="600"/>
              </a:spcBef>
              <a:spcAft>
                <a:spcPts val="0"/>
              </a:spcAft>
              <a:buNone/>
              <a:tabLst>
                <a:tab pos="3857625" algn="l"/>
              </a:tabLst>
            </a:pPr>
            <a:r>
              <a:rPr lang="en-US" altLang="ja-JP" sz="1500" kern="0" dirty="0">
                <a:solidFill>
                  <a:sysClr val="windowText" lastClr="000000"/>
                </a:solidFill>
                <a:latin typeface="+mn-ea"/>
              </a:rPr>
              <a:t>7</a:t>
            </a:r>
          </a:p>
          <a:p>
            <a:pPr marL="0" fontAlgn="auto">
              <a:lnSpc>
                <a:spcPts val="1800"/>
              </a:lnSpc>
              <a:spcBef>
                <a:spcPts val="600"/>
              </a:spcBef>
              <a:spcAft>
                <a:spcPts val="0"/>
              </a:spcAft>
              <a:buNone/>
              <a:tabLst>
                <a:tab pos="3857625" algn="l"/>
              </a:tabLst>
            </a:pPr>
            <a:r>
              <a:rPr lang="en-US" altLang="ja-JP" sz="1500" kern="0" dirty="0">
                <a:solidFill>
                  <a:sysClr val="windowText" lastClr="000000"/>
                </a:solidFill>
                <a:latin typeface="+mn-ea"/>
              </a:rPr>
              <a:t>8-12</a:t>
            </a:r>
          </a:p>
          <a:p>
            <a:pPr marL="0" fontAlgn="auto">
              <a:lnSpc>
                <a:spcPts val="1800"/>
              </a:lnSpc>
              <a:spcBef>
                <a:spcPts val="600"/>
              </a:spcBef>
              <a:spcAft>
                <a:spcPts val="0"/>
              </a:spcAft>
              <a:buNone/>
              <a:tabLst>
                <a:tab pos="3857625" algn="l"/>
              </a:tabLst>
            </a:pPr>
            <a:r>
              <a:rPr lang="en-US" altLang="ja-JP" sz="1500" kern="0" dirty="0">
                <a:solidFill>
                  <a:sysClr val="windowText" lastClr="000000"/>
                </a:solidFill>
                <a:latin typeface="+mn-ea"/>
              </a:rPr>
              <a:t>13-14</a:t>
            </a:r>
          </a:p>
          <a:p>
            <a:pPr marL="0" fontAlgn="auto">
              <a:lnSpc>
                <a:spcPts val="1800"/>
              </a:lnSpc>
              <a:spcBef>
                <a:spcPts val="600"/>
              </a:spcBef>
              <a:spcAft>
                <a:spcPts val="0"/>
              </a:spcAft>
              <a:buNone/>
              <a:tabLst>
                <a:tab pos="3857625" algn="l"/>
              </a:tabLst>
            </a:pPr>
            <a:r>
              <a:rPr lang="en-US" altLang="ja-JP" sz="1500" kern="0" dirty="0">
                <a:solidFill>
                  <a:sysClr val="windowText" lastClr="000000"/>
                </a:solidFill>
                <a:latin typeface="+mn-ea"/>
              </a:rPr>
              <a:t>15-16</a:t>
            </a:r>
          </a:p>
          <a:p>
            <a:pPr marL="0" fontAlgn="auto">
              <a:lnSpc>
                <a:spcPts val="1800"/>
              </a:lnSpc>
              <a:spcBef>
                <a:spcPts val="600"/>
              </a:spcBef>
              <a:spcAft>
                <a:spcPts val="0"/>
              </a:spcAft>
              <a:buNone/>
              <a:tabLst>
                <a:tab pos="3857625" algn="l"/>
              </a:tabLst>
            </a:pPr>
            <a:r>
              <a:rPr lang="en-US" altLang="ja-JP" sz="1500" kern="0" dirty="0">
                <a:solidFill>
                  <a:sysClr val="windowText" lastClr="000000"/>
                </a:solidFill>
                <a:latin typeface="+mn-ea"/>
              </a:rPr>
              <a:t>17</a:t>
            </a:r>
          </a:p>
          <a:p>
            <a:pPr marL="0" fontAlgn="auto">
              <a:lnSpc>
                <a:spcPts val="1800"/>
              </a:lnSpc>
              <a:spcBef>
                <a:spcPts val="600"/>
              </a:spcBef>
              <a:spcAft>
                <a:spcPts val="0"/>
              </a:spcAft>
              <a:buNone/>
              <a:tabLst>
                <a:tab pos="3857625" algn="l"/>
              </a:tabLst>
            </a:pPr>
            <a:r>
              <a:rPr lang="en-US" altLang="ja-JP" sz="1500" kern="0" dirty="0">
                <a:solidFill>
                  <a:sysClr val="windowText" lastClr="000000"/>
                </a:solidFill>
                <a:latin typeface="+mn-ea"/>
              </a:rPr>
              <a:t>18-22</a:t>
            </a:r>
          </a:p>
          <a:p>
            <a:pPr marL="0" fontAlgn="auto">
              <a:lnSpc>
                <a:spcPts val="1800"/>
              </a:lnSpc>
              <a:spcBef>
                <a:spcPts val="600"/>
              </a:spcBef>
              <a:spcAft>
                <a:spcPts val="0"/>
              </a:spcAft>
              <a:buNone/>
              <a:tabLst>
                <a:tab pos="3857625" algn="l"/>
              </a:tabLst>
            </a:pPr>
            <a:r>
              <a:rPr lang="en-US" altLang="ja-JP" sz="1500" kern="0" dirty="0">
                <a:solidFill>
                  <a:sysClr val="windowText" lastClr="000000"/>
                </a:solidFill>
                <a:latin typeface="+mn-ea"/>
              </a:rPr>
              <a:t>23-24</a:t>
            </a:r>
            <a:br>
              <a:rPr lang="en-US" altLang="ja-JP" sz="1500" kern="0" dirty="0">
                <a:solidFill>
                  <a:sysClr val="windowText" lastClr="000000"/>
                </a:solidFill>
                <a:latin typeface="+mn-ea"/>
              </a:rPr>
            </a:br>
            <a:endParaRPr lang="en-US" altLang="ja-JP" sz="1500" kern="0" dirty="0">
              <a:solidFill>
                <a:sysClr val="windowText" lastClr="000000"/>
              </a:solidFill>
              <a:latin typeface="+mn-ea"/>
            </a:endParaRPr>
          </a:p>
          <a:p>
            <a:pPr marL="0" fontAlgn="auto">
              <a:lnSpc>
                <a:spcPts val="1800"/>
              </a:lnSpc>
              <a:spcBef>
                <a:spcPts val="600"/>
              </a:spcBef>
              <a:spcAft>
                <a:spcPts val="0"/>
              </a:spcAft>
              <a:buNone/>
              <a:tabLst>
                <a:tab pos="3857625" algn="l"/>
              </a:tabLst>
            </a:pPr>
            <a:r>
              <a:rPr lang="en-US" altLang="ja-JP" sz="1500" kern="0" dirty="0">
                <a:solidFill>
                  <a:sysClr val="windowText" lastClr="000000"/>
                </a:solidFill>
                <a:latin typeface="+mn-ea"/>
              </a:rPr>
              <a:t>25-29</a:t>
            </a:r>
          </a:p>
          <a:p>
            <a:pPr marL="0" fontAlgn="auto">
              <a:lnSpc>
                <a:spcPts val="1800"/>
              </a:lnSpc>
              <a:spcBef>
                <a:spcPts val="600"/>
              </a:spcBef>
              <a:spcAft>
                <a:spcPts val="0"/>
              </a:spcAft>
              <a:buNone/>
              <a:tabLst>
                <a:tab pos="3857625" algn="l"/>
              </a:tabLst>
            </a:pPr>
            <a:r>
              <a:rPr lang="en-US" altLang="ja-JP" sz="1500" kern="0" dirty="0">
                <a:solidFill>
                  <a:sysClr val="windowText" lastClr="000000"/>
                </a:solidFill>
                <a:latin typeface="+mn-ea"/>
              </a:rPr>
              <a:t>30</a:t>
            </a:r>
          </a:p>
          <a:p>
            <a:pPr marL="0" fontAlgn="auto">
              <a:lnSpc>
                <a:spcPts val="1800"/>
              </a:lnSpc>
              <a:spcBef>
                <a:spcPts val="600"/>
              </a:spcBef>
              <a:spcAft>
                <a:spcPts val="0"/>
              </a:spcAft>
              <a:buNone/>
              <a:tabLst>
                <a:tab pos="3857625" algn="l"/>
              </a:tabLst>
            </a:pPr>
            <a:r>
              <a:rPr lang="en-US" altLang="ja-JP" sz="1500" kern="0" dirty="0">
                <a:solidFill>
                  <a:sysClr val="windowText" lastClr="000000"/>
                </a:solidFill>
                <a:latin typeface="+mn-ea"/>
              </a:rPr>
              <a:t>31</a:t>
            </a:r>
          </a:p>
          <a:p>
            <a:pPr marL="0" fontAlgn="auto">
              <a:lnSpc>
                <a:spcPts val="1800"/>
              </a:lnSpc>
              <a:spcBef>
                <a:spcPts val="600"/>
              </a:spcBef>
              <a:spcAft>
                <a:spcPts val="0"/>
              </a:spcAft>
              <a:buNone/>
              <a:tabLst>
                <a:tab pos="3857625" algn="l"/>
              </a:tabLst>
            </a:pPr>
            <a:r>
              <a:rPr lang="en-US" altLang="ja-JP" sz="1500" kern="0" dirty="0" smtClean="0">
                <a:solidFill>
                  <a:sysClr val="windowText" lastClr="000000"/>
                </a:solidFill>
                <a:latin typeface="+mn-ea"/>
              </a:rPr>
              <a:t>33-47</a:t>
            </a:r>
            <a:endParaRPr lang="en-US" altLang="ja-JP" sz="1500" kern="0" dirty="0">
              <a:solidFill>
                <a:sysClr val="windowText" lastClr="000000"/>
              </a:solidFill>
              <a:latin typeface="+mn-ea"/>
            </a:endParaRPr>
          </a:p>
        </p:txBody>
      </p:sp>
      <p:sp>
        <p:nvSpPr>
          <p:cNvPr id="19" name="テキスト プレースホルダー 2"/>
          <p:cNvSpPr txBox="1">
            <a:spLocks/>
          </p:cNvSpPr>
          <p:nvPr/>
        </p:nvSpPr>
        <p:spPr>
          <a:xfrm>
            <a:off x="6480948" y="526245"/>
            <a:ext cx="3568998" cy="461665"/>
          </a:xfrm>
          <a:prstGeom prst="rect">
            <a:avLst/>
          </a:prstGeom>
        </p:spPr>
        <p:txBody>
          <a:bodyPr wrap="square" lIns="0" tIns="0" rIns="0" bIns="0">
            <a:spAutoFit/>
          </a:bodyPr>
          <a:lstStyle>
            <a:lvl1pPr marL="719352" indent="0" eaLnBrk="1" hangingPunct="1">
              <a:lnSpc>
                <a:spcPct val="120000"/>
              </a:lnSpc>
              <a:spcBef>
                <a:spcPts val="0"/>
              </a:spcBef>
              <a:spcAft>
                <a:spcPts val="599"/>
              </a:spcAft>
              <a:buFont typeface="+mj-lt"/>
              <a:buAutoNum type="arabicPeriod"/>
              <a:defRPr kumimoji="1" sz="3397" baseline="0">
                <a:latin typeface="Meiryo UI" panose="020B0604030504040204" pitchFamily="50" charset="-128"/>
                <a:ea typeface="+mn-ea"/>
                <a:cs typeface="+mn-cs"/>
              </a:defRPr>
            </a:lvl1pPr>
            <a:lvl2pPr marL="799380" indent="-342591" eaLnBrk="1" hangingPunct="1">
              <a:buFont typeface="+mj-lt"/>
              <a:buAutoNum type="arabicPeriod"/>
              <a:defRPr kumimoji="1">
                <a:latin typeface="+mn-lt"/>
                <a:ea typeface="+mn-ea"/>
                <a:cs typeface="+mn-cs"/>
              </a:defRPr>
            </a:lvl2pPr>
            <a:lvl3pPr marL="1256168" indent="-342591" eaLnBrk="1" hangingPunct="1">
              <a:buFont typeface="+mj-lt"/>
              <a:buAutoNum type="arabicPeriod"/>
              <a:defRPr kumimoji="1">
                <a:latin typeface="+mn-lt"/>
                <a:ea typeface="+mn-ea"/>
                <a:cs typeface="+mn-cs"/>
              </a:defRPr>
            </a:lvl3pPr>
            <a:lvl4pPr marL="1712957" indent="-342591" eaLnBrk="1" hangingPunct="1">
              <a:buFont typeface="+mj-lt"/>
              <a:buAutoNum type="arabicPeriod"/>
              <a:defRPr kumimoji="1">
                <a:latin typeface="+mn-lt"/>
                <a:ea typeface="+mn-ea"/>
                <a:cs typeface="+mn-cs"/>
              </a:defRPr>
            </a:lvl4pPr>
            <a:lvl5pPr marL="2169745" indent="-342591" eaLnBrk="1" hangingPunct="1">
              <a:buFont typeface="+mj-lt"/>
              <a:buAutoNum type="arabicPeriod"/>
              <a:defRPr kumimoji="1">
                <a:latin typeface="+mn-lt"/>
                <a:ea typeface="+mn-ea"/>
                <a:cs typeface="+mn-cs"/>
              </a:defRPr>
            </a:lvl5pPr>
            <a:lvl6pPr marL="2283943" eaLnBrk="1" hangingPunct="1">
              <a:defRPr kumimoji="1">
                <a:latin typeface="+mn-lt"/>
                <a:ea typeface="+mn-ea"/>
                <a:cs typeface="+mn-cs"/>
              </a:defRPr>
            </a:lvl6pPr>
            <a:lvl7pPr marL="2740731" eaLnBrk="1" hangingPunct="1">
              <a:defRPr kumimoji="1">
                <a:latin typeface="+mn-lt"/>
                <a:ea typeface="+mn-ea"/>
                <a:cs typeface="+mn-cs"/>
              </a:defRPr>
            </a:lvl7pPr>
            <a:lvl8pPr marL="3197520" eaLnBrk="1" hangingPunct="1">
              <a:defRPr kumimoji="1">
                <a:latin typeface="+mn-lt"/>
                <a:ea typeface="+mn-ea"/>
                <a:cs typeface="+mn-cs"/>
              </a:defRPr>
            </a:lvl8pPr>
            <a:lvl9pPr marL="3654308" eaLnBrk="1" hangingPunct="1">
              <a:defRPr kumimoji="1">
                <a:latin typeface="+mn-lt"/>
                <a:ea typeface="+mn-ea"/>
                <a:cs typeface="+mn-cs"/>
              </a:defRPr>
            </a:lvl9pPr>
          </a:lstStyle>
          <a:p>
            <a:pPr marL="0" fontAlgn="auto">
              <a:lnSpc>
                <a:spcPct val="125000"/>
              </a:lnSpc>
              <a:buNone/>
              <a:tabLst>
                <a:tab pos="3324225" algn="l"/>
              </a:tabLst>
            </a:pPr>
            <a:r>
              <a:rPr lang="en-US" altLang="ja-JP" sz="2400" b="1" kern="0" dirty="0">
                <a:solidFill>
                  <a:schemeClr val="bg2"/>
                </a:solidFill>
                <a:latin typeface="+mn-ea"/>
              </a:rPr>
              <a:t>Contents</a:t>
            </a:r>
          </a:p>
        </p:txBody>
      </p:sp>
    </p:spTree>
    <p:extLst>
      <p:ext uri="{BB962C8B-B14F-4D97-AF65-F5344CB8AC3E}">
        <p14:creationId xmlns:p14="http://schemas.microsoft.com/office/powerpoint/2010/main" val="19493015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720970"/>
            <a:ext cx="12221309" cy="3938954"/>
          </a:xfrm>
          <a:prstGeom prst="rect">
            <a:avLst/>
          </a:prstGeom>
        </p:spPr>
      </p:pic>
      <p:sp>
        <p:nvSpPr>
          <p:cNvPr id="3" name="テキスト ボックス 2">
            <a:extLst>
              <a:ext uri="{FF2B5EF4-FFF2-40B4-BE49-F238E27FC236}">
                <a16:creationId xmlns:a16="http://schemas.microsoft.com/office/drawing/2014/main" id="{6798E778-4B4B-4E01-90CC-C1E685C80F91}"/>
              </a:ext>
            </a:extLst>
          </p:cNvPr>
          <p:cNvSpPr txBox="1"/>
          <p:nvPr/>
        </p:nvSpPr>
        <p:spPr>
          <a:xfrm>
            <a:off x="1068007" y="4921901"/>
            <a:ext cx="7458074" cy="1406524"/>
          </a:xfrm>
          <a:prstGeom prst="rect">
            <a:avLst/>
          </a:prstGeom>
          <a:noFill/>
        </p:spPr>
        <p:txBody>
          <a:bodyPr wrap="square" lIns="0" tIns="0" rIns="0" bIns="0" rtlCol="0" anchor="t" anchorCtr="0">
            <a:noAutofit/>
          </a:bodyPr>
          <a:lstStyle/>
          <a:p>
            <a:pPr marL="180000" lvl="0" indent="-180000" defTabSz="457200">
              <a:lnSpc>
                <a:spcPts val="1400"/>
              </a:lnSpc>
              <a:spcBef>
                <a:spcPts val="600"/>
              </a:spcBef>
              <a:buFont typeface="Wingdings" panose="05000000000000000000" pitchFamily="2" charset="2"/>
              <a:buChar char="n"/>
            </a:pPr>
            <a:r>
              <a:rPr lang="en-US" altLang="ja-JP" sz="1100" dirty="0" smtClean="0"/>
              <a:t>Wide </a:t>
            </a:r>
            <a:r>
              <a:rPr lang="en-US" altLang="ja-JP" sz="1100" dirty="0"/>
              <a:t>variety of technological know-how across a broad range of business domains that extend from internal combustion engine starting systems and power charging products to products powered by electricity such as hybrid cars, electric automobiles, and fuel-cell vehicles. Ability to draw on knowhow and extensive business domains to engage in comprehensive, system-based development.</a:t>
            </a:r>
            <a:endParaRPr lang="ja-JP" altLang="en-US" sz="1100" dirty="0">
              <a:solidFill>
                <a:prstClr val="black"/>
              </a:solidFill>
              <a:latin typeface="+mn-ea"/>
            </a:endParaRPr>
          </a:p>
        </p:txBody>
      </p:sp>
      <p:sp>
        <p:nvSpPr>
          <p:cNvPr id="4" name="Rectangle 15">
            <a:extLst>
              <a:ext uri="{FF2B5EF4-FFF2-40B4-BE49-F238E27FC236}">
                <a16:creationId xmlns:a16="http://schemas.microsoft.com/office/drawing/2014/main" id="{27D38DA2-A8CE-4DA9-BB43-4B55964EAA1B}"/>
              </a:ext>
            </a:extLst>
          </p:cNvPr>
          <p:cNvSpPr>
            <a:spLocks noChangeArrowheads="1"/>
          </p:cNvSpPr>
          <p:nvPr/>
        </p:nvSpPr>
        <p:spPr bwMode="auto">
          <a:xfrm>
            <a:off x="-1" y="229287"/>
            <a:ext cx="12203113" cy="3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lvl="0" algn="ctr" eaLnBrk="1" fontAlgn="base" hangingPunct="1">
              <a:lnSpc>
                <a:spcPts val="2600"/>
              </a:lnSpc>
              <a:spcBef>
                <a:spcPct val="0"/>
              </a:spcBef>
              <a:spcAft>
                <a:spcPct val="0"/>
              </a:spcAft>
              <a:tabLst>
                <a:tab pos="1050925" algn="l"/>
                <a:tab pos="1812925" algn="l"/>
              </a:tabLst>
            </a:pPr>
            <a:r>
              <a:rPr lang="en-US" altLang="ja-JP" sz="2400" b="1" dirty="0">
                <a:solidFill>
                  <a:srgbClr val="DC0032"/>
                </a:solidFill>
                <a:latin typeface="+mn-ea"/>
                <a:ea typeface="+mn-ea"/>
              </a:rPr>
              <a:t>Electrification Systems</a:t>
            </a:r>
            <a:endParaRPr lang="ja-JP" altLang="en-US" sz="2400" b="1" dirty="0">
              <a:solidFill>
                <a:srgbClr val="DC0032"/>
              </a:solidFill>
              <a:latin typeface="+mn-ea"/>
              <a:ea typeface="+mn-ea"/>
            </a:endParaRPr>
          </a:p>
        </p:txBody>
      </p:sp>
      <p:sp>
        <p:nvSpPr>
          <p:cNvPr id="7" name="フッター プレースホルダー 6"/>
          <p:cNvSpPr>
            <a:spLocks noGrp="1"/>
          </p:cNvSpPr>
          <p:nvPr>
            <p:ph type="ftr" sz="quarter" idx="3"/>
          </p:nvPr>
        </p:nvSpPr>
        <p:spPr/>
        <p:txBody>
          <a:bodyPr/>
          <a:lstStyle/>
          <a:p>
            <a:r>
              <a:rPr lang="en-US" altLang="ja-JP" smtClean="0">
                <a:ea typeface="Verdana" panose="020B0604030504040204" pitchFamily="34" charset="0"/>
              </a:rPr>
              <a:t>DENSO Corporate Profile (as of May, 2021)</a:t>
            </a:r>
            <a:endParaRPr lang="en-US" dirty="0"/>
          </a:p>
        </p:txBody>
      </p:sp>
      <p:sp>
        <p:nvSpPr>
          <p:cNvPr id="11" name="テキスト ボックス 10">
            <a:extLst>
              <a:ext uri="{FF2B5EF4-FFF2-40B4-BE49-F238E27FC236}">
                <a16:creationId xmlns:a16="http://schemas.microsoft.com/office/drawing/2014/main" id="{F0F52B84-8E10-43A5-8DDB-8690FD6A710B}"/>
              </a:ext>
            </a:extLst>
          </p:cNvPr>
          <p:cNvSpPr txBox="1"/>
          <p:nvPr/>
        </p:nvSpPr>
        <p:spPr>
          <a:xfrm>
            <a:off x="1068007" y="2275314"/>
            <a:ext cx="4242181" cy="830997"/>
          </a:xfrm>
          <a:prstGeom prst="rect">
            <a:avLst/>
          </a:prstGeom>
          <a:noFill/>
        </p:spPr>
        <p:txBody>
          <a:bodyPr wrap="square" lIns="0" tIns="0" rIns="0" bIns="0" rtlCol="0">
            <a:spAutoFit/>
          </a:bodyPr>
          <a:lstStyle/>
          <a:p>
            <a:pPr defTabSz="457200" fontAlgn="auto">
              <a:lnSpc>
                <a:spcPct val="120000"/>
              </a:lnSpc>
              <a:spcBef>
                <a:spcPts val="0"/>
              </a:spcBef>
              <a:spcAft>
                <a:spcPts val="0"/>
              </a:spcAft>
            </a:pPr>
            <a:r>
              <a:rPr lang="en-US" altLang="ja-JP" sz="1500" dirty="0">
                <a:solidFill>
                  <a:schemeClr val="bg1"/>
                </a:solidFill>
                <a:latin typeface="+mn-ea"/>
                <a:ea typeface="+mn-ea"/>
              </a:rPr>
              <a:t>Supporting electrification in all areas of mobility to realize </a:t>
            </a:r>
            <a:r>
              <a:rPr lang="en-US" altLang="ja-JP" sz="1500" dirty="0" smtClean="0">
                <a:solidFill>
                  <a:schemeClr val="bg1"/>
                </a:solidFill>
                <a:latin typeface="+mn-ea"/>
                <a:ea typeface="+mn-ea"/>
              </a:rPr>
              <a:t>an enriched </a:t>
            </a:r>
            <a:endParaRPr lang="ja-JP" altLang="en-US" sz="1500" dirty="0" smtClean="0">
              <a:solidFill>
                <a:schemeClr val="bg1"/>
              </a:solidFill>
              <a:latin typeface="+mn-ea"/>
              <a:ea typeface="+mn-ea"/>
            </a:endParaRPr>
          </a:p>
          <a:p>
            <a:pPr defTabSz="457200" fontAlgn="auto">
              <a:lnSpc>
                <a:spcPct val="120000"/>
              </a:lnSpc>
              <a:spcBef>
                <a:spcPts val="0"/>
              </a:spcBef>
              <a:spcAft>
                <a:spcPts val="0"/>
              </a:spcAft>
            </a:pPr>
            <a:r>
              <a:rPr lang="en-US" altLang="ja-JP" sz="1500" dirty="0" smtClean="0">
                <a:solidFill>
                  <a:schemeClr val="bg1"/>
                </a:solidFill>
                <a:latin typeface="+mn-ea"/>
                <a:ea typeface="+mn-ea"/>
              </a:rPr>
              <a:t>environment </a:t>
            </a:r>
            <a:r>
              <a:rPr lang="en-US" altLang="ja-JP" sz="1500" dirty="0">
                <a:solidFill>
                  <a:schemeClr val="bg1"/>
                </a:solidFill>
                <a:latin typeface="+mn-ea"/>
                <a:ea typeface="+mn-ea"/>
              </a:rPr>
              <a:t>and the joy of driving</a:t>
            </a:r>
            <a:endParaRPr lang="ja-JP" altLang="en-US" sz="1500" dirty="0">
              <a:solidFill>
                <a:schemeClr val="bg1"/>
              </a:solidFill>
              <a:latin typeface="+mn-ea"/>
              <a:ea typeface="+mn-ea"/>
            </a:endParaRPr>
          </a:p>
        </p:txBody>
      </p:sp>
      <p:pic>
        <p:nvPicPr>
          <p:cNvPr id="12" name="図 11">
            <a:extLst>
              <a:ext uri="{FF2B5EF4-FFF2-40B4-BE49-F238E27FC236}">
                <a16:creationId xmlns:a16="http://schemas.microsoft.com/office/drawing/2014/main" id="{4BD7DC24-BBF2-4964-9D1D-700A84B11EF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717366" y="4921901"/>
            <a:ext cx="1426819" cy="1032812"/>
          </a:xfrm>
          <a:prstGeom prst="rect">
            <a:avLst/>
          </a:prstGeom>
        </p:spPr>
      </p:pic>
    </p:spTree>
    <p:extLst>
      <p:ext uri="{BB962C8B-B14F-4D97-AF65-F5344CB8AC3E}">
        <p14:creationId xmlns:p14="http://schemas.microsoft.com/office/powerpoint/2010/main" val="38050719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733850"/>
            <a:ext cx="12203113" cy="3925477"/>
          </a:xfrm>
          <a:prstGeom prst="rect">
            <a:avLst/>
          </a:prstGeom>
        </p:spPr>
      </p:pic>
      <p:sp>
        <p:nvSpPr>
          <p:cNvPr id="3" name="テキスト ボックス 2">
            <a:extLst>
              <a:ext uri="{FF2B5EF4-FFF2-40B4-BE49-F238E27FC236}">
                <a16:creationId xmlns:a16="http://schemas.microsoft.com/office/drawing/2014/main" id="{B14BE1FB-ED73-42A7-B76A-F09D2368A4F9}"/>
              </a:ext>
            </a:extLst>
          </p:cNvPr>
          <p:cNvSpPr txBox="1"/>
          <p:nvPr/>
        </p:nvSpPr>
        <p:spPr>
          <a:xfrm>
            <a:off x="1060451" y="4911351"/>
            <a:ext cx="7200900" cy="1357811"/>
          </a:xfrm>
          <a:prstGeom prst="rect">
            <a:avLst/>
          </a:prstGeom>
          <a:noFill/>
        </p:spPr>
        <p:txBody>
          <a:bodyPr wrap="square" lIns="0" tIns="0" rIns="0" bIns="0" rtlCol="0" anchor="t" anchorCtr="0">
            <a:noAutofit/>
          </a:bodyPr>
          <a:lstStyle/>
          <a:p>
            <a:pPr marL="180000" lvl="0" indent="-180000" fontAlgn="base">
              <a:lnSpc>
                <a:spcPts val="1300"/>
              </a:lnSpc>
              <a:spcAft>
                <a:spcPct val="0"/>
              </a:spcAft>
              <a:buFont typeface="Wingdings" panose="05000000000000000000" pitchFamily="2" charset="2"/>
              <a:buChar char="n"/>
            </a:pPr>
            <a:r>
              <a:rPr lang="en-US" altLang="ja-JP" sz="1100" dirty="0" smtClean="0">
                <a:solidFill>
                  <a:srgbClr val="000000"/>
                </a:solidFill>
                <a:latin typeface="+mn-ea"/>
              </a:rPr>
              <a:t>We </a:t>
            </a:r>
            <a:r>
              <a:rPr lang="en-US" altLang="ja-JP" sz="1100" dirty="0">
                <a:solidFill>
                  <a:srgbClr val="000000"/>
                </a:solidFill>
                <a:latin typeface="+mn-ea"/>
              </a:rPr>
              <a:t>have a broad range of technologies that are essential for realizing advanced driver assistance systems (ADAS) and </a:t>
            </a:r>
            <a:r>
              <a:rPr lang="en-US" altLang="ja-JP" sz="1100" dirty="0" smtClean="0">
                <a:solidFill>
                  <a:srgbClr val="000000"/>
                </a:solidFill>
                <a:latin typeface="+mn-ea"/>
              </a:rPr>
              <a:t>autonomous </a:t>
            </a:r>
            <a:r>
              <a:rPr lang="en-US" altLang="ja-JP" sz="1100" dirty="0">
                <a:solidFill>
                  <a:srgbClr val="000000"/>
                </a:solidFill>
                <a:latin typeface="+mn-ea"/>
              </a:rPr>
              <a:t>driving (AD), including road environment recognition, human machine interface (HMI), connected cars, and powertrain control. We are also able to undertake the development of products that draw on our </a:t>
            </a:r>
            <a:r>
              <a:rPr lang="en-US" altLang="ja-JP" sz="1100" dirty="0" smtClean="0">
                <a:solidFill>
                  <a:srgbClr val="000000"/>
                </a:solidFill>
                <a:latin typeface="+mn-ea"/>
              </a:rPr>
              <a:t>comprehensive</a:t>
            </a:r>
            <a:r>
              <a:rPr lang="ja-JP" altLang="en-US" sz="1100" dirty="0" smtClean="0">
                <a:solidFill>
                  <a:srgbClr val="000000"/>
                </a:solidFill>
                <a:latin typeface="+mn-ea"/>
              </a:rPr>
              <a:t> </a:t>
            </a:r>
            <a:r>
              <a:rPr lang="en-US" altLang="ja-JP" sz="1100" dirty="0" smtClean="0">
                <a:solidFill>
                  <a:srgbClr val="000000"/>
                </a:solidFill>
                <a:latin typeface="+mn-ea"/>
              </a:rPr>
              <a:t>strengths </a:t>
            </a:r>
            <a:r>
              <a:rPr lang="en-US" altLang="ja-JP" sz="1100" dirty="0">
                <a:solidFill>
                  <a:srgbClr val="000000"/>
                </a:solidFill>
                <a:latin typeface="+mn-ea"/>
              </a:rPr>
              <a:t>in these areas.</a:t>
            </a:r>
          </a:p>
          <a:p>
            <a:pPr marL="180000" lvl="0" indent="-180000" fontAlgn="base">
              <a:lnSpc>
                <a:spcPts val="1300"/>
              </a:lnSpc>
              <a:spcAft>
                <a:spcPct val="0"/>
              </a:spcAft>
              <a:buFont typeface="Wingdings" panose="05000000000000000000" pitchFamily="2" charset="2"/>
              <a:buChar char="n"/>
            </a:pPr>
            <a:r>
              <a:rPr lang="en-US" altLang="ja-JP" sz="1100" dirty="0">
                <a:solidFill>
                  <a:srgbClr val="000000"/>
                </a:solidFill>
                <a:latin typeface="+mn-ea"/>
              </a:rPr>
              <a:t>By melding the unique value and performance of in-vehicle products with IT products, we are able to build trust with our customers that encourages them to continue using our products with peace of mind. We are also able to develop highly secure products and services that protect the safety of our customers.</a:t>
            </a:r>
          </a:p>
        </p:txBody>
      </p:sp>
      <p:sp>
        <p:nvSpPr>
          <p:cNvPr id="4" name="Rectangle 15">
            <a:extLst>
              <a:ext uri="{FF2B5EF4-FFF2-40B4-BE49-F238E27FC236}">
                <a16:creationId xmlns:a16="http://schemas.microsoft.com/office/drawing/2014/main" id="{18F84D43-7D42-4442-BA88-B51C75746A24}"/>
              </a:ext>
            </a:extLst>
          </p:cNvPr>
          <p:cNvSpPr>
            <a:spLocks noChangeArrowheads="1"/>
          </p:cNvSpPr>
          <p:nvPr/>
        </p:nvSpPr>
        <p:spPr bwMode="auto">
          <a:xfrm>
            <a:off x="-1" y="229287"/>
            <a:ext cx="12203113" cy="3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algn="ctr">
              <a:lnSpc>
                <a:spcPts val="2600"/>
              </a:lnSpc>
              <a:spcBef>
                <a:spcPct val="0"/>
              </a:spcBef>
              <a:tabLst>
                <a:tab pos="1050925" algn="l"/>
                <a:tab pos="1812925" algn="l"/>
              </a:tabLst>
            </a:pPr>
            <a:r>
              <a:rPr lang="en-US" altLang="ja-JP" sz="2400" b="1" dirty="0">
                <a:solidFill>
                  <a:schemeClr val="bg2"/>
                </a:solidFill>
                <a:latin typeface="+mn-ea"/>
              </a:rPr>
              <a:t>Mobility </a:t>
            </a:r>
            <a:r>
              <a:rPr lang="en-US" altLang="ja-JP" sz="2400" b="1" dirty="0" smtClean="0">
                <a:solidFill>
                  <a:schemeClr val="bg2"/>
                </a:solidFill>
                <a:latin typeface="+mn-ea"/>
              </a:rPr>
              <a:t>Systems</a:t>
            </a:r>
            <a:endParaRPr lang="ja-JP" altLang="en-US" sz="2400" b="1" dirty="0">
              <a:solidFill>
                <a:schemeClr val="bg2"/>
              </a:solidFill>
              <a:latin typeface="+mn-ea"/>
            </a:endParaRPr>
          </a:p>
        </p:txBody>
      </p:sp>
      <p:sp>
        <p:nvSpPr>
          <p:cNvPr id="5" name="テキスト ボックス 4">
            <a:extLst>
              <a:ext uri="{FF2B5EF4-FFF2-40B4-BE49-F238E27FC236}">
                <a16:creationId xmlns:a16="http://schemas.microsoft.com/office/drawing/2014/main" id="{C9B71365-4906-42E7-9705-63DC7EF53C94}"/>
              </a:ext>
            </a:extLst>
          </p:cNvPr>
          <p:cNvSpPr txBox="1"/>
          <p:nvPr/>
        </p:nvSpPr>
        <p:spPr>
          <a:xfrm>
            <a:off x="922920" y="2977900"/>
            <a:ext cx="5271721" cy="107722"/>
          </a:xfrm>
          <a:prstGeom prst="rect">
            <a:avLst/>
          </a:prstGeom>
          <a:noFill/>
        </p:spPr>
        <p:txBody>
          <a:bodyPr wrap="square" lIns="0" tIns="0" rIns="0" bIns="0" rtlCol="0">
            <a:spAutoFit/>
          </a:bodyPr>
          <a:lstStyle/>
          <a:p>
            <a:pPr lvl="0" algn="ctr" fontAlgn="base">
              <a:spcBef>
                <a:spcPct val="50000"/>
              </a:spcBef>
              <a:spcAft>
                <a:spcPct val="0"/>
              </a:spcAft>
            </a:pPr>
            <a:r>
              <a:rPr lang="en-US" altLang="ja-JP" sz="700" dirty="0">
                <a:solidFill>
                  <a:schemeClr val="bg1"/>
                </a:solidFill>
                <a:latin typeface="+mn-ea"/>
              </a:rPr>
              <a:t>* Refers to enhancing the quality of a mobile society </a:t>
            </a:r>
            <a:r>
              <a:rPr lang="en-US" altLang="ja-JP" sz="700" dirty="0" smtClean="0">
                <a:solidFill>
                  <a:schemeClr val="bg1"/>
                </a:solidFill>
                <a:latin typeface="+mn-ea"/>
              </a:rPr>
              <a:t>and </a:t>
            </a:r>
            <a:r>
              <a:rPr lang="en-US" altLang="ja-JP" sz="700" dirty="0">
                <a:solidFill>
                  <a:schemeClr val="bg1"/>
                </a:solidFill>
                <a:latin typeface="+mn-ea"/>
              </a:rPr>
              <a:t>offering the joy of driving to people all over the world</a:t>
            </a:r>
            <a:endParaRPr lang="ja-JP" altLang="en-US" sz="700" dirty="0">
              <a:solidFill>
                <a:schemeClr val="bg1"/>
              </a:solidFill>
              <a:latin typeface="+mn-ea"/>
            </a:endParaRPr>
          </a:p>
        </p:txBody>
      </p:sp>
      <p:sp>
        <p:nvSpPr>
          <p:cNvPr id="6" name="フッター プレースホルダー 5"/>
          <p:cNvSpPr>
            <a:spLocks noGrp="1"/>
          </p:cNvSpPr>
          <p:nvPr>
            <p:ph type="ftr" sz="quarter" idx="3"/>
          </p:nvPr>
        </p:nvSpPr>
        <p:spPr/>
        <p:txBody>
          <a:bodyPr/>
          <a:lstStyle/>
          <a:p>
            <a:r>
              <a:rPr lang="en-US" altLang="ja-JP" smtClean="0">
                <a:ea typeface="Verdana" panose="020B0604030504040204" pitchFamily="34" charset="0"/>
              </a:rPr>
              <a:t>DENSO Corporate Profile (as of May, 2021)</a:t>
            </a:r>
            <a:endParaRPr lang="en-US" dirty="0"/>
          </a:p>
        </p:txBody>
      </p:sp>
      <p:sp>
        <p:nvSpPr>
          <p:cNvPr id="17" name="テキスト ボックス 16">
            <a:extLst>
              <a:ext uri="{FF2B5EF4-FFF2-40B4-BE49-F238E27FC236}">
                <a16:creationId xmlns:a16="http://schemas.microsoft.com/office/drawing/2014/main" id="{F0F52B84-8E10-43A5-8DDB-8690FD6A710B}"/>
              </a:ext>
            </a:extLst>
          </p:cNvPr>
          <p:cNvSpPr txBox="1"/>
          <p:nvPr/>
        </p:nvSpPr>
        <p:spPr>
          <a:xfrm>
            <a:off x="1060450" y="2406182"/>
            <a:ext cx="5862637" cy="553998"/>
          </a:xfrm>
          <a:prstGeom prst="rect">
            <a:avLst/>
          </a:prstGeom>
          <a:noFill/>
        </p:spPr>
        <p:txBody>
          <a:bodyPr wrap="square" lIns="0" tIns="0" rIns="0" bIns="0" rtlCol="0">
            <a:spAutoFit/>
          </a:bodyPr>
          <a:lstStyle/>
          <a:p>
            <a:pPr defTabSz="457200" fontAlgn="auto">
              <a:lnSpc>
                <a:spcPct val="120000"/>
              </a:lnSpc>
              <a:spcBef>
                <a:spcPts val="0"/>
              </a:spcBef>
              <a:spcAft>
                <a:spcPts val="0"/>
              </a:spcAft>
            </a:pPr>
            <a:r>
              <a:rPr lang="en-US" altLang="ja-JP" sz="1500" dirty="0">
                <a:solidFill>
                  <a:schemeClr val="bg1"/>
                </a:solidFill>
                <a:latin typeface="+mn-ea"/>
                <a:ea typeface="+mn-ea"/>
              </a:rPr>
              <a:t>Aiming to realize Quality </a:t>
            </a:r>
            <a:r>
              <a:rPr lang="en-US" altLang="ja-JP" sz="1500" dirty="0" smtClean="0">
                <a:solidFill>
                  <a:schemeClr val="bg1"/>
                </a:solidFill>
                <a:latin typeface="+mn-ea"/>
                <a:ea typeface="+mn-ea"/>
              </a:rPr>
              <a:t>of Mobility* </a:t>
            </a:r>
            <a:r>
              <a:rPr lang="en-US" altLang="ja-JP" sz="1500" dirty="0">
                <a:solidFill>
                  <a:schemeClr val="bg1"/>
                </a:solidFill>
                <a:latin typeface="+mn-ea"/>
                <a:ea typeface="+mn-ea"/>
              </a:rPr>
              <a:t>so </a:t>
            </a:r>
            <a:r>
              <a:rPr lang="en-US" altLang="ja-JP" sz="1500" dirty="0" smtClean="0">
                <a:solidFill>
                  <a:schemeClr val="bg1"/>
                </a:solidFill>
                <a:latin typeface="+mn-ea"/>
                <a:ea typeface="+mn-ea"/>
              </a:rPr>
              <a:t>that </a:t>
            </a:r>
            <a:r>
              <a:rPr lang="en-US" altLang="ja-JP" sz="1500" dirty="0">
                <a:solidFill>
                  <a:schemeClr val="bg1"/>
                </a:solidFill>
                <a:latin typeface="+mn-ea"/>
                <a:ea typeface="+mn-ea"/>
              </a:rPr>
              <a:t>all </a:t>
            </a:r>
            <a:r>
              <a:rPr lang="en-US" altLang="ja-JP" sz="1500" dirty="0" smtClean="0">
                <a:solidFill>
                  <a:schemeClr val="bg1"/>
                </a:solidFill>
                <a:latin typeface="+mn-ea"/>
                <a:ea typeface="+mn-ea"/>
              </a:rPr>
              <a:t>people</a:t>
            </a:r>
          </a:p>
          <a:p>
            <a:pPr defTabSz="457200" fontAlgn="auto">
              <a:lnSpc>
                <a:spcPct val="120000"/>
              </a:lnSpc>
              <a:spcBef>
                <a:spcPts val="0"/>
              </a:spcBef>
              <a:spcAft>
                <a:spcPts val="0"/>
              </a:spcAft>
            </a:pPr>
            <a:r>
              <a:rPr lang="en-US" altLang="ja-JP" sz="1500" dirty="0" smtClean="0">
                <a:solidFill>
                  <a:schemeClr val="bg1"/>
                </a:solidFill>
                <a:latin typeface="+mn-ea"/>
                <a:ea typeface="+mn-ea"/>
              </a:rPr>
              <a:t>can enjoy mobility safely and comfortably</a:t>
            </a:r>
            <a:endParaRPr lang="ja-JP" altLang="en-US" sz="1500" dirty="0">
              <a:solidFill>
                <a:schemeClr val="bg1"/>
              </a:solidFill>
              <a:latin typeface="+mn-ea"/>
              <a:ea typeface="+mn-ea"/>
            </a:endParaRPr>
          </a:p>
        </p:txBody>
      </p:sp>
      <p:grpSp>
        <p:nvGrpSpPr>
          <p:cNvPr id="18" name="グループ化 17"/>
          <p:cNvGrpSpPr/>
          <p:nvPr/>
        </p:nvGrpSpPr>
        <p:grpSpPr>
          <a:xfrm>
            <a:off x="10138887" y="4910211"/>
            <a:ext cx="1362551" cy="1076613"/>
            <a:chOff x="8595223" y="4683746"/>
            <a:chExt cx="1782850" cy="1408710"/>
          </a:xfrm>
        </p:grpSpPr>
        <p:pic>
          <p:nvPicPr>
            <p:cNvPr id="19" name="図 1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334919" y="5219803"/>
              <a:ext cx="1043154" cy="872653"/>
            </a:xfrm>
            <a:prstGeom prst="rect">
              <a:avLst/>
            </a:prstGeom>
          </p:spPr>
        </p:pic>
        <p:pic>
          <p:nvPicPr>
            <p:cNvPr id="20" name="図 1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595223" y="4683746"/>
              <a:ext cx="1175767" cy="669864"/>
            </a:xfrm>
            <a:prstGeom prst="rect">
              <a:avLst/>
            </a:prstGeom>
          </p:spPr>
        </p:pic>
      </p:grpSp>
    </p:spTree>
    <p:extLst>
      <p:ext uri="{BB962C8B-B14F-4D97-AF65-F5344CB8AC3E}">
        <p14:creationId xmlns:p14="http://schemas.microsoft.com/office/powerpoint/2010/main" val="29233204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7B30D25-A308-479E-BA70-7E6CC4C93C1C}"/>
              </a:ext>
            </a:extLst>
          </p:cNvPr>
          <p:cNvSpPr txBox="1"/>
          <p:nvPr/>
        </p:nvSpPr>
        <p:spPr>
          <a:xfrm>
            <a:off x="1068007" y="4919282"/>
            <a:ext cx="7458075" cy="1406525"/>
          </a:xfrm>
          <a:prstGeom prst="rect">
            <a:avLst/>
          </a:prstGeom>
          <a:noFill/>
        </p:spPr>
        <p:txBody>
          <a:bodyPr wrap="square" lIns="0" tIns="0" rIns="0" bIns="0" rtlCol="0" anchor="t" anchorCtr="0">
            <a:noAutofit/>
          </a:bodyPr>
          <a:lstStyle/>
          <a:p>
            <a:pPr marL="180000" indent="-180000">
              <a:spcBef>
                <a:spcPts val="300"/>
              </a:spcBef>
              <a:buFont typeface="Wingdings" panose="05000000000000000000" pitchFamily="2" charset="2"/>
              <a:buChar char="n"/>
            </a:pPr>
            <a:r>
              <a:rPr lang="en-US" altLang="ja-JP" sz="1000" dirty="0" smtClean="0">
                <a:latin typeface="+mn-ea"/>
              </a:rPr>
              <a:t>Extensive </a:t>
            </a:r>
            <a:r>
              <a:rPr lang="en-US" altLang="ja-JP" sz="1000" dirty="0">
                <a:latin typeface="+mn-ea"/>
              </a:rPr>
              <a:t>product lineup from sensors to power modules and development capabilities </a:t>
            </a:r>
            <a:r>
              <a:rPr lang="en-US" altLang="ja-JP" sz="1000" dirty="0" smtClean="0">
                <a:latin typeface="+mn-ea"/>
              </a:rPr>
              <a:t>in</a:t>
            </a:r>
            <a:r>
              <a:rPr lang="ja-JP" altLang="en-US" sz="1000" dirty="0" smtClean="0">
                <a:latin typeface="+mn-ea"/>
              </a:rPr>
              <a:t> </a:t>
            </a:r>
            <a:r>
              <a:rPr lang="en-US" altLang="ja-JP" sz="1000" dirty="0" smtClean="0">
                <a:latin typeface="+mn-ea"/>
              </a:rPr>
              <a:t>elemental </a:t>
            </a:r>
            <a:r>
              <a:rPr lang="en-US" altLang="ja-JP" sz="1000" dirty="0">
                <a:latin typeface="+mn-ea"/>
              </a:rPr>
              <a:t>technologies.</a:t>
            </a:r>
          </a:p>
          <a:p>
            <a:pPr marL="180000" indent="-180000">
              <a:spcBef>
                <a:spcPts val="300"/>
              </a:spcBef>
              <a:buFont typeface="Wingdings" panose="05000000000000000000" pitchFamily="2" charset="2"/>
              <a:buChar char="n"/>
            </a:pPr>
            <a:r>
              <a:rPr lang="en-US" altLang="ja-JP" sz="1000" dirty="0">
                <a:latin typeface="+mn-ea"/>
              </a:rPr>
              <a:t>Advanced technological strengths capable of in-house semiconductor manufacturing.</a:t>
            </a:r>
            <a:endParaRPr lang="ja-JP" altLang="en-US" sz="1000" dirty="0">
              <a:latin typeface="+mn-ea"/>
            </a:endParaRPr>
          </a:p>
          <a:p>
            <a:pPr marL="180000" indent="-180000">
              <a:spcBef>
                <a:spcPts val="300"/>
              </a:spcBef>
              <a:buFont typeface="Wingdings" panose="05000000000000000000" pitchFamily="2" charset="2"/>
              <a:buChar char="n"/>
            </a:pPr>
            <a:r>
              <a:rPr lang="en-US" altLang="ja-JP" sz="1000" dirty="0">
                <a:latin typeface="+mn-ea"/>
              </a:rPr>
              <a:t>Development capabilities in vertical integration of semiconductors* that satisfy needs for higher functionality and smaller sizes of system products.</a:t>
            </a:r>
          </a:p>
          <a:p>
            <a:pPr lvl="0" indent="176213" fontAlgn="base">
              <a:lnSpc>
                <a:spcPct val="110000"/>
              </a:lnSpc>
              <a:spcAft>
                <a:spcPct val="0"/>
              </a:spcAft>
            </a:pPr>
            <a:endParaRPr lang="ja-JP" altLang="en-US" sz="700" dirty="0" smtClean="0">
              <a:solidFill>
                <a:srgbClr val="000000"/>
              </a:solidFill>
              <a:latin typeface="+mn-ea"/>
            </a:endParaRPr>
          </a:p>
          <a:p>
            <a:pPr lvl="0" indent="176213" fontAlgn="base">
              <a:lnSpc>
                <a:spcPct val="110000"/>
              </a:lnSpc>
              <a:spcAft>
                <a:spcPct val="0"/>
              </a:spcAft>
            </a:pPr>
            <a:r>
              <a:rPr lang="ja-JP" altLang="en-US" sz="700" dirty="0" smtClean="0">
                <a:solidFill>
                  <a:srgbClr val="000000"/>
                </a:solidFill>
                <a:latin typeface="+mn-ea"/>
              </a:rPr>
              <a:t>*</a:t>
            </a:r>
            <a:r>
              <a:rPr lang="en-US" altLang="ja-JP" sz="700" dirty="0">
                <a:solidFill>
                  <a:srgbClr val="000000"/>
                </a:solidFill>
                <a:latin typeface="+mn-ea"/>
              </a:rPr>
              <a:t>DENSO proprietary integrated semiconductor development, from semiconductors to ECUs and actuators</a:t>
            </a:r>
            <a:endParaRPr lang="ja-JP" altLang="en-US" sz="700" dirty="0">
              <a:solidFill>
                <a:srgbClr val="000000"/>
              </a:solidFill>
              <a:latin typeface="+mn-ea"/>
            </a:endParaRPr>
          </a:p>
        </p:txBody>
      </p:sp>
      <p:sp>
        <p:nvSpPr>
          <p:cNvPr id="4" name="Rectangle 15">
            <a:extLst>
              <a:ext uri="{FF2B5EF4-FFF2-40B4-BE49-F238E27FC236}">
                <a16:creationId xmlns:a16="http://schemas.microsoft.com/office/drawing/2014/main" id="{E0179E2E-FA36-4D49-9940-3BD11D27B956}"/>
              </a:ext>
            </a:extLst>
          </p:cNvPr>
          <p:cNvSpPr>
            <a:spLocks noChangeArrowheads="1"/>
          </p:cNvSpPr>
          <p:nvPr/>
        </p:nvSpPr>
        <p:spPr bwMode="auto">
          <a:xfrm>
            <a:off x="-1" y="229286"/>
            <a:ext cx="12203113" cy="3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algn="ctr">
              <a:lnSpc>
                <a:spcPts val="2600"/>
              </a:lnSpc>
              <a:spcBef>
                <a:spcPct val="0"/>
              </a:spcBef>
              <a:tabLst>
                <a:tab pos="1050925" algn="l"/>
                <a:tab pos="1812925" algn="l"/>
              </a:tabLst>
            </a:pPr>
            <a:r>
              <a:rPr lang="en-US" altLang="ja-JP" sz="2400" b="1" dirty="0" smtClean="0">
                <a:solidFill>
                  <a:schemeClr val="bg2"/>
                </a:solidFill>
                <a:latin typeface="+mn-ea"/>
              </a:rPr>
              <a:t>Sensing System, </a:t>
            </a:r>
            <a:r>
              <a:rPr lang="en-US" altLang="ja-JP" sz="2400" b="1" dirty="0">
                <a:solidFill>
                  <a:schemeClr val="bg2"/>
                </a:solidFill>
                <a:latin typeface="+mn-ea"/>
              </a:rPr>
              <a:t>Semiconductor</a:t>
            </a:r>
            <a:endParaRPr lang="ja-JP" altLang="en-US" sz="2400" b="1" dirty="0">
              <a:solidFill>
                <a:schemeClr val="bg2"/>
              </a:solidFill>
              <a:latin typeface="+mn-ea"/>
            </a:endParaRPr>
          </a:p>
        </p:txBody>
      </p:sp>
      <p:sp>
        <p:nvSpPr>
          <p:cNvPr id="6" name="フッター プレースホルダー 5"/>
          <p:cNvSpPr>
            <a:spLocks noGrp="1"/>
          </p:cNvSpPr>
          <p:nvPr>
            <p:ph type="ftr" sz="quarter" idx="3"/>
          </p:nvPr>
        </p:nvSpPr>
        <p:spPr/>
        <p:txBody>
          <a:bodyPr/>
          <a:lstStyle/>
          <a:p>
            <a:r>
              <a:rPr lang="en-US" altLang="ja-JP" smtClean="0">
                <a:ea typeface="Verdana" panose="020B0604030504040204" pitchFamily="34" charset="0"/>
              </a:rPr>
              <a:t>DENSO Corporate Profile (as of May, 2021)</a:t>
            </a:r>
            <a:endParaRPr lang="en-US" dirty="0"/>
          </a:p>
        </p:txBody>
      </p:sp>
      <p:pic>
        <p:nvPicPr>
          <p:cNvPr id="10" name="図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47" y="733045"/>
            <a:ext cx="12214259" cy="3929062"/>
          </a:xfrm>
          <a:prstGeom prst="rect">
            <a:avLst/>
          </a:prstGeom>
        </p:spPr>
      </p:pic>
      <p:sp>
        <p:nvSpPr>
          <p:cNvPr id="8" name="テキスト ボックス 7">
            <a:extLst>
              <a:ext uri="{FF2B5EF4-FFF2-40B4-BE49-F238E27FC236}">
                <a16:creationId xmlns:a16="http://schemas.microsoft.com/office/drawing/2014/main" id="{F0F52B84-8E10-43A5-8DDB-8690FD6A710B}"/>
              </a:ext>
            </a:extLst>
          </p:cNvPr>
          <p:cNvSpPr txBox="1"/>
          <p:nvPr/>
        </p:nvSpPr>
        <p:spPr>
          <a:xfrm>
            <a:off x="1064414" y="2277357"/>
            <a:ext cx="5578212" cy="830997"/>
          </a:xfrm>
          <a:prstGeom prst="rect">
            <a:avLst/>
          </a:prstGeom>
          <a:noFill/>
        </p:spPr>
        <p:txBody>
          <a:bodyPr wrap="square" lIns="0" tIns="0" rIns="0" bIns="0" rtlCol="0">
            <a:spAutoFit/>
          </a:bodyPr>
          <a:lstStyle/>
          <a:p>
            <a:pPr defTabSz="457200" fontAlgn="auto">
              <a:lnSpc>
                <a:spcPct val="120000"/>
              </a:lnSpc>
              <a:spcBef>
                <a:spcPts val="0"/>
              </a:spcBef>
              <a:spcAft>
                <a:spcPts val="0"/>
              </a:spcAft>
            </a:pPr>
            <a:r>
              <a:rPr lang="en-US" altLang="ja-JP" sz="1500" dirty="0">
                <a:solidFill>
                  <a:schemeClr val="bg1"/>
                </a:solidFill>
                <a:latin typeface="+mn-ea"/>
                <a:ea typeface="+mn-ea"/>
              </a:rPr>
              <a:t>Pioneering the industry through semiconductor and sensing technologies to realize an eco-friendly, comfortable, and safe mobility and society</a:t>
            </a:r>
            <a:endParaRPr lang="ja-JP" altLang="en-US" sz="1500" dirty="0">
              <a:solidFill>
                <a:schemeClr val="bg1"/>
              </a:solidFill>
              <a:latin typeface="+mn-ea"/>
              <a:ea typeface="+mn-ea"/>
            </a:endParaRPr>
          </a:p>
        </p:txBody>
      </p:sp>
      <p:pic>
        <p:nvPicPr>
          <p:cNvPr id="11" name="図 10">
            <a:extLst>
              <a:ext uri="{FF2B5EF4-FFF2-40B4-BE49-F238E27FC236}">
                <a16:creationId xmlns:a16="http://schemas.microsoft.com/office/drawing/2014/main" id="{AF7713FA-977A-4B19-83A9-A2F52D8AE96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697854" y="4919056"/>
            <a:ext cx="1444809" cy="1047289"/>
          </a:xfrm>
          <a:prstGeom prst="rect">
            <a:avLst/>
          </a:prstGeom>
        </p:spPr>
      </p:pic>
    </p:spTree>
    <p:extLst>
      <p:ext uri="{BB962C8B-B14F-4D97-AF65-F5344CB8AC3E}">
        <p14:creationId xmlns:p14="http://schemas.microsoft.com/office/powerpoint/2010/main" val="2699162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F82DFD2-2D53-45FC-8039-A0A2B867DE56}"/>
              </a:ext>
            </a:extLst>
          </p:cNvPr>
          <p:cNvSpPr txBox="1"/>
          <p:nvPr/>
        </p:nvSpPr>
        <p:spPr>
          <a:xfrm>
            <a:off x="1068007" y="4921049"/>
            <a:ext cx="7458075" cy="513064"/>
          </a:xfrm>
          <a:prstGeom prst="rect">
            <a:avLst/>
          </a:prstGeom>
          <a:noFill/>
        </p:spPr>
        <p:txBody>
          <a:bodyPr wrap="square" lIns="0" tIns="0" rIns="0" bIns="0" rtlCol="0" anchor="t" anchorCtr="0">
            <a:noAutofit/>
          </a:bodyPr>
          <a:lstStyle/>
          <a:p>
            <a:pPr marL="180000" lvl="0" indent="-180000" fontAlgn="base">
              <a:lnSpc>
                <a:spcPts val="1400"/>
              </a:lnSpc>
              <a:spcBef>
                <a:spcPts val="600"/>
              </a:spcBef>
              <a:spcAft>
                <a:spcPct val="0"/>
              </a:spcAft>
              <a:buFont typeface="Wingdings" panose="05000000000000000000" pitchFamily="2" charset="2"/>
              <a:buChar char="n"/>
            </a:pPr>
            <a:r>
              <a:rPr lang="en-US" altLang="ja-JP" sz="1100" dirty="0" smtClean="0">
                <a:solidFill>
                  <a:srgbClr val="000000"/>
                </a:solidFill>
                <a:latin typeface="+mn-ea"/>
              </a:rPr>
              <a:t>Integration </a:t>
            </a:r>
            <a:r>
              <a:rPr lang="en-US" altLang="ja-JP" sz="1100" dirty="0">
                <a:solidFill>
                  <a:srgbClr val="000000"/>
                </a:solidFill>
                <a:latin typeface="+mn-ea"/>
              </a:rPr>
              <a:t>of technologies accumulated in the automotive field and unique technologies created in non-automotive fields</a:t>
            </a:r>
          </a:p>
        </p:txBody>
      </p:sp>
      <p:sp>
        <p:nvSpPr>
          <p:cNvPr id="4" name="Rectangle 15">
            <a:extLst>
              <a:ext uri="{FF2B5EF4-FFF2-40B4-BE49-F238E27FC236}">
                <a16:creationId xmlns:a16="http://schemas.microsoft.com/office/drawing/2014/main" id="{B9A5F375-8669-4A63-9552-9209CD26800B}"/>
              </a:ext>
            </a:extLst>
          </p:cNvPr>
          <p:cNvSpPr>
            <a:spLocks noChangeArrowheads="1"/>
          </p:cNvSpPr>
          <p:nvPr/>
        </p:nvSpPr>
        <p:spPr bwMode="auto">
          <a:xfrm>
            <a:off x="0" y="229286"/>
            <a:ext cx="12203112" cy="3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lvl="0" algn="ctr" eaLnBrk="1" fontAlgn="base" hangingPunct="1">
              <a:lnSpc>
                <a:spcPts val="2600"/>
              </a:lnSpc>
              <a:spcBef>
                <a:spcPct val="0"/>
              </a:spcBef>
              <a:spcAft>
                <a:spcPct val="0"/>
              </a:spcAft>
              <a:tabLst>
                <a:tab pos="1050925" algn="l"/>
                <a:tab pos="1812925" algn="l"/>
              </a:tabLst>
            </a:pPr>
            <a:r>
              <a:rPr lang="en-US" altLang="zh-TW" sz="2400" b="1" dirty="0">
                <a:solidFill>
                  <a:srgbClr val="DC0032"/>
                </a:solidFill>
                <a:latin typeface="+mn-ea"/>
                <a:ea typeface="+mn-ea"/>
              </a:rPr>
              <a:t>Non-Automotive </a:t>
            </a:r>
            <a:r>
              <a:rPr lang="en-US" altLang="zh-TW" sz="2400" b="1" dirty="0" smtClean="0">
                <a:solidFill>
                  <a:srgbClr val="DC0032"/>
                </a:solidFill>
                <a:latin typeface="+mn-ea"/>
                <a:ea typeface="+mn-ea"/>
              </a:rPr>
              <a:t>Businesses: </a:t>
            </a:r>
            <a:r>
              <a:rPr lang="en-US" altLang="zh-TW" sz="2400" b="1" dirty="0">
                <a:solidFill>
                  <a:srgbClr val="DC0032"/>
                </a:solidFill>
                <a:latin typeface="+mn-ea"/>
                <a:ea typeface="+mn-ea"/>
              </a:rPr>
              <a:t>Factory Automation</a:t>
            </a:r>
            <a:endParaRPr lang="ja-JP" altLang="en-US" sz="2400" b="1" dirty="0">
              <a:solidFill>
                <a:srgbClr val="DC0032"/>
              </a:solidFill>
              <a:latin typeface="+mn-ea"/>
              <a:ea typeface="+mn-ea"/>
            </a:endParaRPr>
          </a:p>
        </p:txBody>
      </p:sp>
      <p:sp>
        <p:nvSpPr>
          <p:cNvPr id="7" name="フッター プレースホルダー 6"/>
          <p:cNvSpPr>
            <a:spLocks noGrp="1"/>
          </p:cNvSpPr>
          <p:nvPr>
            <p:ph type="ftr" sz="quarter" idx="3"/>
          </p:nvPr>
        </p:nvSpPr>
        <p:spPr/>
        <p:txBody>
          <a:bodyPr/>
          <a:lstStyle/>
          <a:p>
            <a:r>
              <a:rPr lang="en-US" altLang="ja-JP" smtClean="0">
                <a:ea typeface="Verdana" panose="020B0604030504040204" pitchFamily="34" charset="0"/>
              </a:rPr>
              <a:t>DENSO Corporate Profile (as of May, 2021)</a:t>
            </a:r>
            <a:endParaRPr lang="en-US" dirty="0"/>
          </a:p>
        </p:txBody>
      </p:sp>
      <p:pic>
        <p:nvPicPr>
          <p:cNvPr id="8" name="図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726486"/>
            <a:ext cx="12203113" cy="3925477"/>
          </a:xfrm>
          <a:prstGeom prst="rect">
            <a:avLst/>
          </a:prstGeom>
        </p:spPr>
      </p:pic>
      <p:sp>
        <p:nvSpPr>
          <p:cNvPr id="2" name="テキスト ボックス 1">
            <a:extLst>
              <a:ext uri="{FF2B5EF4-FFF2-40B4-BE49-F238E27FC236}">
                <a16:creationId xmlns:a16="http://schemas.microsoft.com/office/drawing/2014/main" id="{F584E5B5-6D46-4456-BB65-57B9377D8324}"/>
              </a:ext>
            </a:extLst>
          </p:cNvPr>
          <p:cNvSpPr txBox="1"/>
          <p:nvPr/>
        </p:nvSpPr>
        <p:spPr>
          <a:xfrm>
            <a:off x="1068007" y="2142126"/>
            <a:ext cx="4862257" cy="1107996"/>
          </a:xfrm>
          <a:prstGeom prst="rect">
            <a:avLst/>
          </a:prstGeom>
          <a:noFill/>
        </p:spPr>
        <p:txBody>
          <a:bodyPr wrap="square" lIns="0" tIns="0" rIns="0" bIns="0" rtlCol="0">
            <a:spAutoFit/>
          </a:bodyPr>
          <a:lstStyle/>
          <a:p>
            <a:pPr lvl="0" defTabSz="457200">
              <a:lnSpc>
                <a:spcPct val="120000"/>
              </a:lnSpc>
            </a:pPr>
            <a:r>
              <a:rPr lang="en-US" altLang="ja-JP" sz="1500" dirty="0">
                <a:solidFill>
                  <a:schemeClr val="bg1"/>
                </a:solidFill>
                <a:latin typeface="+mn-ea"/>
              </a:rPr>
              <a:t>Enhancing the productivity of the manufacturing industry and contributing </a:t>
            </a:r>
            <a:r>
              <a:rPr lang="en-US" altLang="ja-JP" sz="1500" dirty="0" smtClean="0">
                <a:solidFill>
                  <a:schemeClr val="bg1"/>
                </a:solidFill>
                <a:latin typeface="+mn-ea"/>
              </a:rPr>
              <a:t>to an improved quality of life with a commitment to our long-cultivated technologies</a:t>
            </a:r>
            <a:endParaRPr lang="ja-JP" altLang="en-US" sz="1500" dirty="0">
              <a:solidFill>
                <a:schemeClr val="bg1"/>
              </a:solidFill>
              <a:latin typeface="+mn-ea"/>
            </a:endParaRPr>
          </a:p>
        </p:txBody>
      </p:sp>
      <p:pic>
        <p:nvPicPr>
          <p:cNvPr id="9" name="図 8">
            <a:extLst>
              <a:ext uri="{FF2B5EF4-FFF2-40B4-BE49-F238E27FC236}">
                <a16:creationId xmlns:a16="http://schemas.microsoft.com/office/drawing/2014/main" id="{59C6A143-EC81-4E18-BCAD-ED79E8EADD0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701599" y="4921049"/>
            <a:ext cx="1441064" cy="1044575"/>
          </a:xfrm>
          <a:prstGeom prst="rect">
            <a:avLst/>
          </a:prstGeom>
        </p:spPr>
      </p:pic>
    </p:spTree>
    <p:extLst>
      <p:ext uri="{BB962C8B-B14F-4D97-AF65-F5344CB8AC3E}">
        <p14:creationId xmlns:p14="http://schemas.microsoft.com/office/powerpoint/2010/main" val="23453152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a:extLst>
              <a:ext uri="{FF2B5EF4-FFF2-40B4-BE49-F238E27FC236}">
                <a16:creationId xmlns:a16="http://schemas.microsoft.com/office/drawing/2014/main" id="{6CEB56F6-6B88-4981-8842-A38200EB6986}"/>
              </a:ext>
            </a:extLst>
          </p:cNvPr>
          <p:cNvSpPr>
            <a:spLocks noChangeArrowheads="1"/>
          </p:cNvSpPr>
          <p:nvPr/>
        </p:nvSpPr>
        <p:spPr bwMode="auto">
          <a:xfrm>
            <a:off x="-1" y="229287"/>
            <a:ext cx="12203113" cy="3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lvl="0" algn="ctr" eaLnBrk="1" fontAlgn="base" hangingPunct="1">
              <a:lnSpc>
                <a:spcPts val="2600"/>
              </a:lnSpc>
              <a:spcBef>
                <a:spcPct val="0"/>
              </a:spcBef>
              <a:spcAft>
                <a:spcPct val="0"/>
              </a:spcAft>
              <a:tabLst>
                <a:tab pos="1050925" algn="l"/>
                <a:tab pos="1812925" algn="l"/>
              </a:tabLst>
            </a:pPr>
            <a:r>
              <a:rPr lang="en-US" altLang="ja-JP" sz="2400" b="1" dirty="0">
                <a:solidFill>
                  <a:srgbClr val="DC0032"/>
                </a:solidFill>
                <a:latin typeface="+mn-ea"/>
                <a:ea typeface="+mn-ea"/>
              </a:rPr>
              <a:t>Non-Automotive </a:t>
            </a:r>
            <a:r>
              <a:rPr lang="en-US" altLang="ja-JP" sz="2400" b="1" dirty="0" smtClean="0">
                <a:solidFill>
                  <a:srgbClr val="DC0032"/>
                </a:solidFill>
                <a:latin typeface="+mn-ea"/>
                <a:ea typeface="+mn-ea"/>
              </a:rPr>
              <a:t>Businesses: </a:t>
            </a:r>
            <a:r>
              <a:rPr lang="en-US" altLang="ja-JP" sz="2400" b="1" dirty="0">
                <a:solidFill>
                  <a:srgbClr val="DC0032"/>
                </a:solidFill>
                <a:latin typeface="+mn-ea"/>
                <a:ea typeface="+mn-ea"/>
              </a:rPr>
              <a:t>Agriculture</a:t>
            </a:r>
            <a:endParaRPr lang="ja-JP" altLang="en-US" sz="2400" b="1" dirty="0">
              <a:solidFill>
                <a:srgbClr val="DC0032"/>
              </a:solidFill>
              <a:latin typeface="+mn-ea"/>
              <a:ea typeface="+mn-ea"/>
            </a:endParaRPr>
          </a:p>
        </p:txBody>
      </p:sp>
      <p:sp>
        <p:nvSpPr>
          <p:cNvPr id="9" name="テキスト ボックス 8">
            <a:extLst>
              <a:ext uri="{FF2B5EF4-FFF2-40B4-BE49-F238E27FC236}">
                <a16:creationId xmlns:a16="http://schemas.microsoft.com/office/drawing/2014/main" id="{2F82DFD2-2D53-45FC-8039-A0A2B867DE56}"/>
              </a:ext>
            </a:extLst>
          </p:cNvPr>
          <p:cNvSpPr txBox="1"/>
          <p:nvPr/>
        </p:nvSpPr>
        <p:spPr>
          <a:xfrm>
            <a:off x="1060450" y="4928493"/>
            <a:ext cx="6048273" cy="855088"/>
          </a:xfrm>
          <a:prstGeom prst="rect">
            <a:avLst/>
          </a:prstGeom>
          <a:noFill/>
        </p:spPr>
        <p:txBody>
          <a:bodyPr wrap="square" lIns="0" tIns="0" rIns="0" bIns="0" rtlCol="0" anchor="t" anchorCtr="0">
            <a:noAutofit/>
          </a:bodyPr>
          <a:lstStyle/>
          <a:p>
            <a:pPr marL="180000" indent="-180000" defTabSz="457200" fontAlgn="auto">
              <a:lnSpc>
                <a:spcPts val="1400"/>
              </a:lnSpc>
              <a:spcBef>
                <a:spcPts val="600"/>
              </a:spcBef>
              <a:spcAft>
                <a:spcPts val="0"/>
              </a:spcAft>
              <a:buFont typeface="Wingdings" panose="05000000000000000000" pitchFamily="2" charset="2"/>
              <a:buChar char="n"/>
            </a:pPr>
            <a:r>
              <a:rPr lang="en-US" altLang="ja-JP" sz="1100" dirty="0" smtClean="0">
                <a:solidFill>
                  <a:prstClr val="black"/>
                </a:solidFill>
                <a:latin typeface="+mn-ea"/>
              </a:rPr>
              <a:t>Provision </a:t>
            </a:r>
            <a:r>
              <a:rPr lang="en-US" altLang="ja-JP" sz="1100" dirty="0">
                <a:solidFill>
                  <a:prstClr val="black"/>
                </a:solidFill>
                <a:latin typeface="+mn-ea"/>
              </a:rPr>
              <a:t>of proposal-based solutions that closely address agricultural producers’ needs and issues</a:t>
            </a:r>
          </a:p>
          <a:p>
            <a:pPr marL="180000" indent="-180000" defTabSz="457200" fontAlgn="auto">
              <a:lnSpc>
                <a:spcPts val="1400"/>
              </a:lnSpc>
              <a:spcBef>
                <a:spcPts val="600"/>
              </a:spcBef>
              <a:spcAft>
                <a:spcPts val="0"/>
              </a:spcAft>
              <a:buFont typeface="Wingdings" panose="05000000000000000000" pitchFamily="2" charset="2"/>
              <a:buChar char="n"/>
            </a:pPr>
            <a:r>
              <a:rPr lang="en-US" altLang="ja-JP" sz="1100" dirty="0" smtClean="0">
                <a:solidFill>
                  <a:prstClr val="black"/>
                </a:solidFill>
                <a:latin typeface="+mn-ea"/>
              </a:rPr>
              <a:t>Development </a:t>
            </a:r>
            <a:r>
              <a:rPr lang="en-US" altLang="ja-JP" sz="1100" dirty="0">
                <a:solidFill>
                  <a:prstClr val="black"/>
                </a:solidFill>
                <a:latin typeface="+mn-ea"/>
              </a:rPr>
              <a:t>of cold chain products that meet a broad range of needs related to food delivery</a:t>
            </a:r>
            <a:endParaRPr lang="ja-JP" altLang="en-US" sz="1100" dirty="0">
              <a:solidFill>
                <a:prstClr val="black"/>
              </a:solidFill>
              <a:latin typeface="+mn-ea"/>
            </a:endParaRPr>
          </a:p>
        </p:txBody>
      </p:sp>
      <p:sp>
        <p:nvSpPr>
          <p:cNvPr id="3" name="フッター プレースホルダー 2"/>
          <p:cNvSpPr>
            <a:spLocks noGrp="1"/>
          </p:cNvSpPr>
          <p:nvPr>
            <p:ph type="ftr" sz="quarter" idx="3"/>
          </p:nvPr>
        </p:nvSpPr>
        <p:spPr/>
        <p:txBody>
          <a:bodyPr/>
          <a:lstStyle/>
          <a:p>
            <a:r>
              <a:rPr lang="en-US" altLang="ja-JP" smtClean="0">
                <a:ea typeface="Verdana" panose="020B0604030504040204" pitchFamily="34" charset="0"/>
              </a:rPr>
              <a:t>DENSO Corporate Profile (as of May, 2021)</a:t>
            </a:r>
            <a:endParaRPr lang="en-US" dirty="0"/>
          </a:p>
        </p:txBody>
      </p:sp>
      <p:pic>
        <p:nvPicPr>
          <p:cNvPr id="5" name="図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733045"/>
            <a:ext cx="12203113" cy="3925477"/>
          </a:xfrm>
          <a:prstGeom prst="rect">
            <a:avLst/>
          </a:prstGeom>
        </p:spPr>
      </p:pic>
      <p:sp>
        <p:nvSpPr>
          <p:cNvPr id="2" name="テキスト ボックス 1">
            <a:extLst>
              <a:ext uri="{FF2B5EF4-FFF2-40B4-BE49-F238E27FC236}">
                <a16:creationId xmlns:a16="http://schemas.microsoft.com/office/drawing/2014/main" id="{8BAF6F45-B4E6-4CDB-9E8F-30F012C93E7E}"/>
              </a:ext>
            </a:extLst>
          </p:cNvPr>
          <p:cNvSpPr txBox="1"/>
          <p:nvPr/>
        </p:nvSpPr>
        <p:spPr>
          <a:xfrm>
            <a:off x="2725357" y="988619"/>
            <a:ext cx="6769100" cy="553998"/>
          </a:xfrm>
          <a:prstGeom prst="rect">
            <a:avLst/>
          </a:prstGeom>
          <a:noFill/>
        </p:spPr>
        <p:txBody>
          <a:bodyPr wrap="square" lIns="0" tIns="0" rIns="0" bIns="0" rtlCol="0">
            <a:spAutoFit/>
          </a:bodyPr>
          <a:lstStyle/>
          <a:p>
            <a:pPr lvl="0" defTabSz="457200">
              <a:lnSpc>
                <a:spcPct val="120000"/>
              </a:lnSpc>
            </a:pPr>
            <a:r>
              <a:rPr lang="en-US" altLang="ja-JP" sz="1500" dirty="0">
                <a:solidFill>
                  <a:schemeClr val="bg1"/>
                </a:solidFill>
                <a:latin typeface="+mn-ea"/>
              </a:rPr>
              <a:t>Combining technologies and ideas to contribute to an enriched society</a:t>
            </a:r>
          </a:p>
          <a:p>
            <a:pPr lvl="0" defTabSz="457200">
              <a:lnSpc>
                <a:spcPct val="120000"/>
              </a:lnSpc>
            </a:pPr>
            <a:r>
              <a:rPr lang="en-US" altLang="ja-JP" sz="1500" dirty="0">
                <a:solidFill>
                  <a:schemeClr val="bg1"/>
                </a:solidFill>
                <a:latin typeface="+mn-ea"/>
              </a:rPr>
              <a:t>where all people can live safely and with peace of mind</a:t>
            </a:r>
            <a:endParaRPr lang="ja-JP" altLang="en-US" sz="1500" dirty="0">
              <a:solidFill>
                <a:schemeClr val="bg1"/>
              </a:solidFill>
              <a:latin typeface="+mn-ea"/>
            </a:endParaRPr>
          </a:p>
        </p:txBody>
      </p:sp>
      <p:grpSp>
        <p:nvGrpSpPr>
          <p:cNvPr id="15" name="グループ化 14"/>
          <p:cNvGrpSpPr/>
          <p:nvPr/>
        </p:nvGrpSpPr>
        <p:grpSpPr>
          <a:xfrm>
            <a:off x="7995918" y="4913378"/>
            <a:ext cx="3154302" cy="1055687"/>
            <a:chOff x="4249271" y="4473575"/>
            <a:chExt cx="4202580" cy="1406526"/>
          </a:xfrm>
        </p:grpSpPr>
        <p:pic>
          <p:nvPicPr>
            <p:cNvPr id="16" name="図 1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15101" y="4475412"/>
              <a:ext cx="1936750" cy="1404688"/>
            </a:xfrm>
            <a:prstGeom prst="rect">
              <a:avLst/>
            </a:prstGeom>
          </p:spPr>
        </p:pic>
        <p:pic>
          <p:nvPicPr>
            <p:cNvPr id="17" name="図 1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249271" y="4473575"/>
              <a:ext cx="2205317" cy="1406526"/>
            </a:xfrm>
            <a:prstGeom prst="rect">
              <a:avLst/>
            </a:prstGeom>
          </p:spPr>
        </p:pic>
      </p:grpSp>
    </p:spTree>
    <p:extLst>
      <p:ext uri="{BB962C8B-B14F-4D97-AF65-F5344CB8AC3E}">
        <p14:creationId xmlns:p14="http://schemas.microsoft.com/office/powerpoint/2010/main" val="24168907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id="{CD060FF9-2AD4-41F7-9E6E-78B9C1B70556}"/>
              </a:ext>
            </a:extLst>
          </p:cNvPr>
          <p:cNvSpPr>
            <a:spLocks noChangeArrowheads="1"/>
          </p:cNvSpPr>
          <p:nvPr/>
        </p:nvSpPr>
        <p:spPr bwMode="auto">
          <a:xfrm>
            <a:off x="287338" y="229287"/>
            <a:ext cx="7783512" cy="3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lvl="0" eaLnBrk="1" fontAlgn="base" hangingPunct="1">
              <a:lnSpc>
                <a:spcPts val="2600"/>
              </a:lnSpc>
              <a:spcBef>
                <a:spcPct val="0"/>
              </a:spcBef>
              <a:spcAft>
                <a:spcPct val="0"/>
              </a:spcAft>
              <a:tabLst>
                <a:tab pos="1050925" algn="l"/>
                <a:tab pos="1812925" algn="l"/>
              </a:tabLst>
            </a:pPr>
            <a:r>
              <a:rPr lang="en-US" altLang="ja-JP" sz="2400" b="1" dirty="0">
                <a:solidFill>
                  <a:srgbClr val="DC0032"/>
                </a:solidFill>
                <a:latin typeface="+mn-ea"/>
                <a:ea typeface="+mn-ea"/>
              </a:rPr>
              <a:t>Main </a:t>
            </a:r>
            <a:r>
              <a:rPr lang="en-US" altLang="ja-JP" sz="2400" b="1" dirty="0" smtClean="0">
                <a:solidFill>
                  <a:srgbClr val="DC0032"/>
                </a:solidFill>
                <a:latin typeface="+mn-ea"/>
                <a:ea typeface="+mn-ea"/>
              </a:rPr>
              <a:t>products: </a:t>
            </a:r>
            <a:r>
              <a:rPr lang="en-US" altLang="ja-JP" sz="2400" b="1" dirty="0">
                <a:solidFill>
                  <a:srgbClr val="DC0032"/>
                </a:solidFill>
                <a:latin typeface="+mn-ea"/>
                <a:ea typeface="+mn-ea"/>
              </a:rPr>
              <a:t>Thermal Systems</a:t>
            </a:r>
            <a:endParaRPr lang="ja-JP" altLang="en-US" sz="2400" b="1" dirty="0">
              <a:solidFill>
                <a:srgbClr val="DC0032"/>
              </a:solidFill>
              <a:latin typeface="+mn-ea"/>
              <a:ea typeface="+mn-ea"/>
            </a:endParaRPr>
          </a:p>
        </p:txBody>
      </p:sp>
      <p:pic>
        <p:nvPicPr>
          <p:cNvPr id="34" name="図 3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68314" y="962811"/>
            <a:ext cx="1927290" cy="1236938"/>
          </a:xfrm>
          <a:prstGeom prst="rect">
            <a:avLst/>
          </a:prstGeom>
        </p:spPr>
      </p:pic>
      <p:pic>
        <p:nvPicPr>
          <p:cNvPr id="35" name="図 3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33042" y="2778678"/>
            <a:ext cx="997835" cy="1078047"/>
          </a:xfrm>
          <a:prstGeom prst="rect">
            <a:avLst/>
          </a:prstGeom>
        </p:spPr>
      </p:pic>
      <p:pic>
        <p:nvPicPr>
          <p:cNvPr id="41" name="図 4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51995" y="1066798"/>
            <a:ext cx="1309687" cy="1047750"/>
          </a:xfrm>
          <a:prstGeom prst="rect">
            <a:avLst/>
          </a:prstGeom>
        </p:spPr>
      </p:pic>
      <p:pic>
        <p:nvPicPr>
          <p:cNvPr id="42" name="図 4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228212" y="2854627"/>
            <a:ext cx="1757252" cy="931166"/>
          </a:xfrm>
          <a:prstGeom prst="rect">
            <a:avLst/>
          </a:prstGeom>
        </p:spPr>
      </p:pic>
      <p:pic>
        <p:nvPicPr>
          <p:cNvPr id="43" name="図 4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100054" y="4576095"/>
            <a:ext cx="1429078" cy="959990"/>
          </a:xfrm>
          <a:prstGeom prst="rect">
            <a:avLst/>
          </a:prstGeom>
        </p:spPr>
      </p:pic>
      <p:grpSp>
        <p:nvGrpSpPr>
          <p:cNvPr id="3" name="グループ化 2"/>
          <p:cNvGrpSpPr/>
          <p:nvPr/>
        </p:nvGrpSpPr>
        <p:grpSpPr>
          <a:xfrm>
            <a:off x="1661959" y="2266775"/>
            <a:ext cx="8889760" cy="153888"/>
            <a:chOff x="1661959" y="2266775"/>
            <a:chExt cx="8889760" cy="153888"/>
          </a:xfrm>
        </p:grpSpPr>
        <p:sp>
          <p:nvSpPr>
            <p:cNvPr id="22" name="テキスト ボックス 21">
              <a:extLst>
                <a:ext uri="{FF2B5EF4-FFF2-40B4-BE49-F238E27FC236}">
                  <a16:creationId xmlns:a16="http://schemas.microsoft.com/office/drawing/2014/main" id="{418C62DC-6E6C-4B64-A5A6-89AC1CB8BA87}"/>
                </a:ext>
              </a:extLst>
            </p:cNvPr>
            <p:cNvSpPr txBox="1"/>
            <p:nvPr/>
          </p:nvSpPr>
          <p:spPr>
            <a:xfrm>
              <a:off x="1661959" y="2266775"/>
              <a:ext cx="2340000" cy="153888"/>
            </a:xfrm>
            <a:prstGeom prst="rect">
              <a:avLst/>
            </a:prstGeom>
            <a:noFill/>
          </p:spPr>
          <p:txBody>
            <a:bodyPr wrap="square" lIns="0" tIns="0" rIns="0" bIns="0" rtlCol="0">
              <a:spAutoFit/>
            </a:bodyPr>
            <a:lstStyle/>
            <a:p>
              <a:pPr algn="ctr">
                <a:lnSpc>
                  <a:spcPts val="1200"/>
                </a:lnSpc>
              </a:pPr>
              <a:r>
                <a:rPr lang="en-US" altLang="ja-JP" sz="1000" dirty="0">
                  <a:latin typeface="+mn-ea"/>
                </a:rPr>
                <a:t>Car Air-conditioner</a:t>
              </a:r>
              <a:endParaRPr kumimoji="1" lang="ja-JP" altLang="en-US" sz="1000" dirty="0">
                <a:latin typeface="+mn-ea"/>
              </a:endParaRPr>
            </a:p>
          </p:txBody>
        </p:sp>
        <p:sp>
          <p:nvSpPr>
            <p:cNvPr id="38" name="テキスト ボックス 37">
              <a:extLst>
                <a:ext uri="{FF2B5EF4-FFF2-40B4-BE49-F238E27FC236}">
                  <a16:creationId xmlns:a16="http://schemas.microsoft.com/office/drawing/2014/main" id="{FEEF85E2-FF86-49C6-B0FD-5BF0C4E3F7AB}"/>
                </a:ext>
              </a:extLst>
            </p:cNvPr>
            <p:cNvSpPr txBox="1"/>
            <p:nvPr/>
          </p:nvSpPr>
          <p:spPr>
            <a:xfrm>
              <a:off x="4936838" y="2266775"/>
              <a:ext cx="2340000" cy="153888"/>
            </a:xfrm>
            <a:prstGeom prst="rect">
              <a:avLst/>
            </a:prstGeom>
            <a:noFill/>
          </p:spPr>
          <p:txBody>
            <a:bodyPr wrap="square" lIns="0" tIns="0" rIns="0" bIns="0" rtlCol="0">
              <a:spAutoFit/>
            </a:bodyPr>
            <a:lstStyle/>
            <a:p>
              <a:pPr algn="ctr">
                <a:lnSpc>
                  <a:spcPts val="1200"/>
                </a:lnSpc>
              </a:pPr>
              <a:r>
                <a:rPr lang="en-US" altLang="ja-JP" sz="1000" dirty="0">
                  <a:latin typeface="+mn-ea"/>
                </a:rPr>
                <a:t>Condenser</a:t>
              </a:r>
              <a:endParaRPr kumimoji="1" lang="ja-JP" altLang="en-US" sz="1000" dirty="0">
                <a:latin typeface="+mn-ea"/>
              </a:endParaRPr>
            </a:p>
          </p:txBody>
        </p:sp>
        <p:sp>
          <p:nvSpPr>
            <p:cNvPr id="45" name="テキスト ボックス 44">
              <a:extLst>
                <a:ext uri="{FF2B5EF4-FFF2-40B4-BE49-F238E27FC236}">
                  <a16:creationId xmlns:a16="http://schemas.microsoft.com/office/drawing/2014/main" id="{C617FF3A-D959-418F-A4C8-0A564EF0EC73}"/>
                </a:ext>
              </a:extLst>
            </p:cNvPr>
            <p:cNvSpPr txBox="1"/>
            <p:nvPr/>
          </p:nvSpPr>
          <p:spPr>
            <a:xfrm>
              <a:off x="8211719" y="2266775"/>
              <a:ext cx="2340000" cy="153888"/>
            </a:xfrm>
            <a:prstGeom prst="rect">
              <a:avLst/>
            </a:prstGeom>
            <a:noFill/>
          </p:spPr>
          <p:txBody>
            <a:bodyPr wrap="square" lIns="0" tIns="0" rIns="0" bIns="0" rtlCol="0">
              <a:spAutoFit/>
            </a:bodyPr>
            <a:lstStyle/>
            <a:p>
              <a:pPr algn="ctr">
                <a:lnSpc>
                  <a:spcPts val="1200"/>
                </a:lnSpc>
              </a:pPr>
              <a:r>
                <a:rPr lang="en-US" altLang="ja-JP" sz="1000" dirty="0">
                  <a:latin typeface="+mn-ea"/>
                </a:rPr>
                <a:t>Evaporator</a:t>
              </a:r>
              <a:endParaRPr kumimoji="1" lang="ja-JP" altLang="en-US" sz="1000" dirty="0">
                <a:latin typeface="+mn-ea"/>
              </a:endParaRPr>
            </a:p>
          </p:txBody>
        </p:sp>
      </p:grpSp>
      <p:grpSp>
        <p:nvGrpSpPr>
          <p:cNvPr id="4" name="グループ化 3"/>
          <p:cNvGrpSpPr/>
          <p:nvPr/>
        </p:nvGrpSpPr>
        <p:grpSpPr>
          <a:xfrm>
            <a:off x="1661959" y="3996494"/>
            <a:ext cx="8889762" cy="153888"/>
            <a:chOff x="1661959" y="3996493"/>
            <a:chExt cx="8889762" cy="153888"/>
          </a:xfrm>
        </p:grpSpPr>
        <p:sp>
          <p:nvSpPr>
            <p:cNvPr id="23" name="テキスト ボックス 22">
              <a:extLst>
                <a:ext uri="{FF2B5EF4-FFF2-40B4-BE49-F238E27FC236}">
                  <a16:creationId xmlns:a16="http://schemas.microsoft.com/office/drawing/2014/main" id="{194536B8-50EB-4BE4-820C-29A45D79E5D6}"/>
                </a:ext>
              </a:extLst>
            </p:cNvPr>
            <p:cNvSpPr txBox="1"/>
            <p:nvPr/>
          </p:nvSpPr>
          <p:spPr>
            <a:xfrm>
              <a:off x="1661959" y="3996493"/>
              <a:ext cx="2340000" cy="153888"/>
            </a:xfrm>
            <a:prstGeom prst="rect">
              <a:avLst/>
            </a:prstGeom>
            <a:noFill/>
          </p:spPr>
          <p:txBody>
            <a:bodyPr wrap="square" lIns="0" tIns="0" rIns="0" bIns="0" rtlCol="0">
              <a:spAutoFit/>
            </a:bodyPr>
            <a:lstStyle/>
            <a:p>
              <a:pPr algn="ctr">
                <a:lnSpc>
                  <a:spcPts val="1200"/>
                </a:lnSpc>
              </a:pPr>
              <a:r>
                <a:rPr lang="en-US" altLang="ja-JP" sz="1000" dirty="0">
                  <a:latin typeface="+mn-ea"/>
                </a:rPr>
                <a:t>Heater Core</a:t>
              </a:r>
              <a:endParaRPr kumimoji="1" lang="ja-JP" altLang="en-US" sz="1000" dirty="0">
                <a:latin typeface="+mn-ea"/>
              </a:endParaRPr>
            </a:p>
          </p:txBody>
        </p:sp>
        <p:sp>
          <p:nvSpPr>
            <p:cNvPr id="39" name="テキスト ボックス 38">
              <a:extLst>
                <a:ext uri="{FF2B5EF4-FFF2-40B4-BE49-F238E27FC236}">
                  <a16:creationId xmlns:a16="http://schemas.microsoft.com/office/drawing/2014/main" id="{FC23EFA8-3576-49F9-BE95-AB045FD3EA24}"/>
                </a:ext>
              </a:extLst>
            </p:cNvPr>
            <p:cNvSpPr txBox="1"/>
            <p:nvPr/>
          </p:nvSpPr>
          <p:spPr>
            <a:xfrm>
              <a:off x="4936838" y="3996493"/>
              <a:ext cx="2340000" cy="153888"/>
            </a:xfrm>
            <a:prstGeom prst="rect">
              <a:avLst/>
            </a:prstGeom>
            <a:noFill/>
          </p:spPr>
          <p:txBody>
            <a:bodyPr wrap="square" lIns="0" tIns="0" rIns="0" bIns="0" rtlCol="0">
              <a:spAutoFit/>
            </a:bodyPr>
            <a:lstStyle/>
            <a:p>
              <a:pPr algn="ctr">
                <a:lnSpc>
                  <a:spcPts val="1200"/>
                </a:lnSpc>
              </a:pPr>
              <a:r>
                <a:rPr lang="en-US" altLang="ja-JP" sz="1000" dirty="0">
                  <a:latin typeface="+mn-ea"/>
                </a:rPr>
                <a:t>Water Cooled Intercooler</a:t>
              </a:r>
              <a:endParaRPr kumimoji="1" lang="ja-JP" altLang="en-US" sz="1000" dirty="0">
                <a:latin typeface="+mn-ea"/>
              </a:endParaRPr>
            </a:p>
          </p:txBody>
        </p:sp>
        <p:sp>
          <p:nvSpPr>
            <p:cNvPr id="46" name="テキスト ボックス 45">
              <a:extLst>
                <a:ext uri="{FF2B5EF4-FFF2-40B4-BE49-F238E27FC236}">
                  <a16:creationId xmlns:a16="http://schemas.microsoft.com/office/drawing/2014/main" id="{6DCA0A13-F4A7-4706-AF6F-A6C0156AE15A}"/>
                </a:ext>
              </a:extLst>
            </p:cNvPr>
            <p:cNvSpPr txBox="1"/>
            <p:nvPr/>
          </p:nvSpPr>
          <p:spPr>
            <a:xfrm>
              <a:off x="8211721" y="3996493"/>
              <a:ext cx="2340000" cy="153888"/>
            </a:xfrm>
            <a:prstGeom prst="rect">
              <a:avLst/>
            </a:prstGeom>
            <a:noFill/>
          </p:spPr>
          <p:txBody>
            <a:bodyPr wrap="square" lIns="0" tIns="0" rIns="0" bIns="0" rtlCol="0">
              <a:spAutoFit/>
            </a:bodyPr>
            <a:lstStyle/>
            <a:p>
              <a:pPr algn="ctr">
                <a:lnSpc>
                  <a:spcPts val="1200"/>
                </a:lnSpc>
              </a:pPr>
              <a:r>
                <a:rPr lang="en-US" altLang="ja-JP" sz="1000" dirty="0">
                  <a:latin typeface="+mn-ea"/>
                </a:rPr>
                <a:t>Radiator</a:t>
              </a:r>
              <a:endParaRPr kumimoji="1" lang="ja-JP" altLang="en-US" sz="1000" dirty="0">
                <a:latin typeface="+mn-ea"/>
              </a:endParaRPr>
            </a:p>
          </p:txBody>
        </p:sp>
      </p:grpSp>
      <p:grpSp>
        <p:nvGrpSpPr>
          <p:cNvPr id="5" name="グループ化 4"/>
          <p:cNvGrpSpPr/>
          <p:nvPr/>
        </p:nvGrpSpPr>
        <p:grpSpPr>
          <a:xfrm>
            <a:off x="1661959" y="5726212"/>
            <a:ext cx="8889759" cy="153888"/>
            <a:chOff x="1661959" y="5726212"/>
            <a:chExt cx="8889759" cy="153888"/>
          </a:xfrm>
        </p:grpSpPr>
        <p:sp>
          <p:nvSpPr>
            <p:cNvPr id="24" name="テキスト ボックス 23">
              <a:extLst>
                <a:ext uri="{FF2B5EF4-FFF2-40B4-BE49-F238E27FC236}">
                  <a16:creationId xmlns:a16="http://schemas.microsoft.com/office/drawing/2014/main" id="{B9B033AF-A52B-45D9-8EF6-DEE1F87EC1C0}"/>
                </a:ext>
              </a:extLst>
            </p:cNvPr>
            <p:cNvSpPr txBox="1"/>
            <p:nvPr/>
          </p:nvSpPr>
          <p:spPr>
            <a:xfrm>
              <a:off x="1661959" y="5726212"/>
              <a:ext cx="2340000" cy="153888"/>
            </a:xfrm>
            <a:prstGeom prst="rect">
              <a:avLst/>
            </a:prstGeom>
            <a:noFill/>
          </p:spPr>
          <p:txBody>
            <a:bodyPr wrap="square" lIns="0" tIns="0" rIns="0" bIns="0" rtlCol="0">
              <a:spAutoFit/>
            </a:bodyPr>
            <a:lstStyle/>
            <a:p>
              <a:pPr algn="ctr">
                <a:lnSpc>
                  <a:spcPts val="1200"/>
                </a:lnSpc>
              </a:pPr>
              <a:r>
                <a:rPr lang="en-US" altLang="ja-JP" sz="1000" dirty="0">
                  <a:latin typeface="+mn-ea"/>
                </a:rPr>
                <a:t>Electric Compressor</a:t>
              </a:r>
              <a:endParaRPr lang="ja-JP" altLang="en-US" sz="1000" dirty="0">
                <a:latin typeface="+mn-ea"/>
              </a:endParaRPr>
            </a:p>
          </p:txBody>
        </p:sp>
        <p:sp>
          <p:nvSpPr>
            <p:cNvPr id="40" name="テキスト ボックス 39">
              <a:extLst>
                <a:ext uri="{FF2B5EF4-FFF2-40B4-BE49-F238E27FC236}">
                  <a16:creationId xmlns:a16="http://schemas.microsoft.com/office/drawing/2014/main" id="{CD941738-4633-478A-9453-9371BEF5F190}"/>
                </a:ext>
              </a:extLst>
            </p:cNvPr>
            <p:cNvSpPr txBox="1"/>
            <p:nvPr/>
          </p:nvSpPr>
          <p:spPr>
            <a:xfrm>
              <a:off x="4936838" y="5726212"/>
              <a:ext cx="2340000" cy="153888"/>
            </a:xfrm>
            <a:prstGeom prst="rect">
              <a:avLst/>
            </a:prstGeom>
            <a:noFill/>
          </p:spPr>
          <p:txBody>
            <a:bodyPr wrap="square" lIns="0" tIns="0" rIns="0" bIns="0" rtlCol="0">
              <a:spAutoFit/>
            </a:bodyPr>
            <a:lstStyle/>
            <a:p>
              <a:pPr algn="ctr">
                <a:lnSpc>
                  <a:spcPts val="1200"/>
                </a:lnSpc>
              </a:pPr>
              <a:r>
                <a:rPr lang="en-US" altLang="ja-JP" sz="1000" dirty="0">
                  <a:latin typeface="+mn-ea"/>
                </a:rPr>
                <a:t>High Voltage Water Heater</a:t>
              </a:r>
              <a:endParaRPr lang="ja-JP" altLang="en-US" sz="1000" dirty="0">
                <a:latin typeface="+mn-ea"/>
              </a:endParaRPr>
            </a:p>
          </p:txBody>
        </p:sp>
        <p:sp>
          <p:nvSpPr>
            <p:cNvPr id="47" name="テキスト ボックス 46">
              <a:extLst>
                <a:ext uri="{FF2B5EF4-FFF2-40B4-BE49-F238E27FC236}">
                  <a16:creationId xmlns:a16="http://schemas.microsoft.com/office/drawing/2014/main" id="{5DECCFD7-CCDB-4C60-8E9A-D01E49C25912}"/>
                </a:ext>
              </a:extLst>
            </p:cNvPr>
            <p:cNvSpPr txBox="1"/>
            <p:nvPr/>
          </p:nvSpPr>
          <p:spPr>
            <a:xfrm>
              <a:off x="8211718" y="5726212"/>
              <a:ext cx="2340000" cy="153888"/>
            </a:xfrm>
            <a:prstGeom prst="rect">
              <a:avLst/>
            </a:prstGeom>
            <a:noFill/>
          </p:spPr>
          <p:txBody>
            <a:bodyPr wrap="square" lIns="0" tIns="0" rIns="0" bIns="0" rtlCol="0">
              <a:spAutoFit/>
            </a:bodyPr>
            <a:lstStyle/>
            <a:p>
              <a:pPr algn="ctr">
                <a:lnSpc>
                  <a:spcPts val="1200"/>
                </a:lnSpc>
              </a:pPr>
              <a:r>
                <a:rPr lang="en-US" altLang="ja-JP" sz="1000" dirty="0">
                  <a:latin typeface="+mn-ea"/>
                </a:rPr>
                <a:t>Electric Bus Air-conditioner</a:t>
              </a:r>
              <a:endParaRPr kumimoji="1" lang="ja-JP" altLang="en-US" sz="1000" dirty="0">
                <a:latin typeface="+mn-ea"/>
              </a:endParaRPr>
            </a:p>
          </p:txBody>
        </p:sp>
      </p:grpSp>
      <p:pic>
        <p:nvPicPr>
          <p:cNvPr id="48" name="図 47"/>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906857" y="1037654"/>
            <a:ext cx="949714" cy="1110228"/>
          </a:xfrm>
          <a:prstGeom prst="rect">
            <a:avLst/>
          </a:prstGeom>
        </p:spPr>
      </p:pic>
      <p:pic>
        <p:nvPicPr>
          <p:cNvPr id="49" name="図 48"/>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767507" y="2778677"/>
            <a:ext cx="1230555" cy="1080000"/>
          </a:xfrm>
          <a:prstGeom prst="rect">
            <a:avLst/>
          </a:prstGeom>
        </p:spPr>
      </p:pic>
      <p:pic>
        <p:nvPicPr>
          <p:cNvPr id="50" name="図 49"/>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521948" y="4707568"/>
            <a:ext cx="1728000" cy="697044"/>
          </a:xfrm>
          <a:prstGeom prst="rect">
            <a:avLst/>
          </a:prstGeom>
        </p:spPr>
      </p:pic>
      <p:sp>
        <p:nvSpPr>
          <p:cNvPr id="6" name="フッター プレースホルダー 5"/>
          <p:cNvSpPr>
            <a:spLocks noGrp="1"/>
          </p:cNvSpPr>
          <p:nvPr>
            <p:ph type="ftr" sz="quarter" idx="3"/>
          </p:nvPr>
        </p:nvSpPr>
        <p:spPr/>
        <p:txBody>
          <a:bodyPr/>
          <a:lstStyle/>
          <a:p>
            <a:r>
              <a:rPr lang="en-US" altLang="ja-JP" smtClean="0">
                <a:ea typeface="Verdana" panose="020B0604030504040204" pitchFamily="34" charset="0"/>
              </a:rPr>
              <a:t>DENSO Corporate Profile (as of May, 2021)</a:t>
            </a:r>
            <a:endParaRPr lang="en-US" dirty="0"/>
          </a:p>
        </p:txBody>
      </p:sp>
      <p:pic>
        <p:nvPicPr>
          <p:cNvPr id="25" name="図 24"/>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335169" y="4763697"/>
            <a:ext cx="1542198" cy="584786"/>
          </a:xfrm>
          <a:prstGeom prst="rect">
            <a:avLst/>
          </a:prstGeom>
        </p:spPr>
      </p:pic>
    </p:spTree>
    <p:extLst>
      <p:ext uri="{BB962C8B-B14F-4D97-AF65-F5344CB8AC3E}">
        <p14:creationId xmlns:p14="http://schemas.microsoft.com/office/powerpoint/2010/main" val="10670076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id="{7F7E9FF6-78F6-4725-A7A5-7901240D54BF}"/>
              </a:ext>
            </a:extLst>
          </p:cNvPr>
          <p:cNvSpPr>
            <a:spLocks noChangeArrowheads="1"/>
          </p:cNvSpPr>
          <p:nvPr/>
        </p:nvSpPr>
        <p:spPr bwMode="auto">
          <a:xfrm>
            <a:off x="287338" y="229287"/>
            <a:ext cx="7783512" cy="3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lvl="0" eaLnBrk="1" fontAlgn="base" hangingPunct="1">
              <a:lnSpc>
                <a:spcPts val="2600"/>
              </a:lnSpc>
              <a:spcBef>
                <a:spcPct val="0"/>
              </a:spcBef>
              <a:spcAft>
                <a:spcPct val="0"/>
              </a:spcAft>
              <a:tabLst>
                <a:tab pos="1050925" algn="l"/>
                <a:tab pos="1812925" algn="l"/>
              </a:tabLst>
            </a:pPr>
            <a:r>
              <a:rPr lang="en-US" altLang="ja-JP" sz="2400" b="1" dirty="0">
                <a:solidFill>
                  <a:srgbClr val="DC0032"/>
                </a:solidFill>
                <a:latin typeface="+mn-ea"/>
                <a:ea typeface="+mn-ea"/>
              </a:rPr>
              <a:t>Main </a:t>
            </a:r>
            <a:r>
              <a:rPr lang="en-US" altLang="ja-JP" sz="2400" b="1" dirty="0" smtClean="0">
                <a:solidFill>
                  <a:srgbClr val="DC0032"/>
                </a:solidFill>
                <a:latin typeface="+mn-ea"/>
                <a:ea typeface="+mn-ea"/>
              </a:rPr>
              <a:t>products: </a:t>
            </a:r>
            <a:r>
              <a:rPr lang="en-US" altLang="ja-JP" sz="2400" b="1" dirty="0">
                <a:solidFill>
                  <a:srgbClr val="DC0032"/>
                </a:solidFill>
                <a:latin typeface="+mn-ea"/>
                <a:ea typeface="+mn-ea"/>
              </a:rPr>
              <a:t>Powertrain Systems</a:t>
            </a:r>
            <a:endParaRPr lang="ja-JP" altLang="en-US" sz="2400" b="1" dirty="0">
              <a:solidFill>
                <a:srgbClr val="DC0032"/>
              </a:solidFill>
              <a:latin typeface="+mn-ea"/>
              <a:ea typeface="+mn-ea"/>
            </a:endParaRPr>
          </a:p>
        </p:txBody>
      </p:sp>
      <p:sp>
        <p:nvSpPr>
          <p:cNvPr id="22" name="テキスト ボックス 21">
            <a:extLst>
              <a:ext uri="{FF2B5EF4-FFF2-40B4-BE49-F238E27FC236}">
                <a16:creationId xmlns:a16="http://schemas.microsoft.com/office/drawing/2014/main" id="{B62A6110-C179-4AC5-91C0-48EC8EBC1333}"/>
              </a:ext>
            </a:extLst>
          </p:cNvPr>
          <p:cNvSpPr txBox="1"/>
          <p:nvPr/>
        </p:nvSpPr>
        <p:spPr>
          <a:xfrm>
            <a:off x="1664346" y="2266775"/>
            <a:ext cx="2340000" cy="307777"/>
          </a:xfrm>
          <a:prstGeom prst="rect">
            <a:avLst/>
          </a:prstGeom>
          <a:noFill/>
        </p:spPr>
        <p:txBody>
          <a:bodyPr wrap="square" lIns="0" tIns="0" rIns="0" bIns="0" rtlCol="0">
            <a:spAutoFit/>
          </a:bodyPr>
          <a:lstStyle/>
          <a:p>
            <a:pPr algn="ctr">
              <a:lnSpc>
                <a:spcPts val="1200"/>
              </a:lnSpc>
            </a:pPr>
            <a:r>
              <a:rPr lang="en-US" altLang="ja-JP" sz="1000" dirty="0">
                <a:latin typeface="+mn-ea"/>
              </a:rPr>
              <a:t>Direct </a:t>
            </a:r>
            <a:r>
              <a:rPr lang="en-US" altLang="ja-JP" sz="1000" dirty="0" smtClean="0">
                <a:latin typeface="+mn-ea"/>
              </a:rPr>
              <a:t>Injection</a:t>
            </a:r>
          </a:p>
          <a:p>
            <a:pPr algn="ctr">
              <a:lnSpc>
                <a:spcPts val="1200"/>
              </a:lnSpc>
            </a:pPr>
            <a:r>
              <a:rPr lang="en-US" altLang="ja-JP" sz="1000" dirty="0" smtClean="0">
                <a:latin typeface="+mn-ea"/>
              </a:rPr>
              <a:t>High Pressure </a:t>
            </a:r>
            <a:r>
              <a:rPr lang="en-US" altLang="ja-JP" sz="1000" dirty="0">
                <a:latin typeface="+mn-ea"/>
              </a:rPr>
              <a:t>Injector </a:t>
            </a:r>
            <a:endParaRPr kumimoji="1" lang="ja-JP" altLang="en-US" sz="1000" dirty="0">
              <a:latin typeface="+mn-ea"/>
            </a:endParaRPr>
          </a:p>
        </p:txBody>
      </p:sp>
      <p:sp>
        <p:nvSpPr>
          <p:cNvPr id="32" name="テキスト ボックス 31">
            <a:extLst>
              <a:ext uri="{FF2B5EF4-FFF2-40B4-BE49-F238E27FC236}">
                <a16:creationId xmlns:a16="http://schemas.microsoft.com/office/drawing/2014/main" id="{4C726D66-326C-4CFC-80CB-4624F5374BDC}"/>
              </a:ext>
            </a:extLst>
          </p:cNvPr>
          <p:cNvSpPr txBox="1"/>
          <p:nvPr/>
        </p:nvSpPr>
        <p:spPr>
          <a:xfrm>
            <a:off x="1664346" y="3996493"/>
            <a:ext cx="2340000" cy="153888"/>
          </a:xfrm>
          <a:prstGeom prst="rect">
            <a:avLst/>
          </a:prstGeom>
          <a:noFill/>
        </p:spPr>
        <p:txBody>
          <a:bodyPr wrap="square" lIns="0" tIns="0" rIns="0" bIns="0" rtlCol="0">
            <a:spAutoFit/>
          </a:bodyPr>
          <a:lstStyle/>
          <a:p>
            <a:pPr algn="ctr">
              <a:lnSpc>
                <a:spcPts val="1200"/>
              </a:lnSpc>
            </a:pPr>
            <a:r>
              <a:rPr lang="en-US" altLang="ja-JP" sz="1000" dirty="0">
                <a:latin typeface="+mn-ea"/>
              </a:rPr>
              <a:t>Iridium Spark Plug </a:t>
            </a:r>
            <a:endParaRPr kumimoji="1" lang="ja-JP" altLang="en-US" sz="1000" dirty="0">
              <a:latin typeface="+mn-ea"/>
            </a:endParaRPr>
          </a:p>
        </p:txBody>
      </p:sp>
      <p:sp>
        <p:nvSpPr>
          <p:cNvPr id="33" name="テキスト ボックス 32">
            <a:extLst>
              <a:ext uri="{FF2B5EF4-FFF2-40B4-BE49-F238E27FC236}">
                <a16:creationId xmlns:a16="http://schemas.microsoft.com/office/drawing/2014/main" id="{8EB0EA37-30B8-4CFB-B809-5D8596865AB8}"/>
              </a:ext>
            </a:extLst>
          </p:cNvPr>
          <p:cNvSpPr txBox="1"/>
          <p:nvPr/>
        </p:nvSpPr>
        <p:spPr>
          <a:xfrm>
            <a:off x="1664346" y="5726212"/>
            <a:ext cx="2340000" cy="153888"/>
          </a:xfrm>
          <a:prstGeom prst="rect">
            <a:avLst/>
          </a:prstGeom>
          <a:noFill/>
        </p:spPr>
        <p:txBody>
          <a:bodyPr wrap="square" lIns="0" tIns="0" rIns="0" bIns="0" rtlCol="0">
            <a:spAutoFit/>
          </a:bodyPr>
          <a:lstStyle/>
          <a:p>
            <a:pPr algn="ctr">
              <a:lnSpc>
                <a:spcPts val="1200"/>
              </a:lnSpc>
            </a:pPr>
            <a:r>
              <a:rPr lang="en-US" altLang="ja-JP" sz="1000" dirty="0">
                <a:latin typeface="+mn-ea"/>
              </a:rPr>
              <a:t>Substrate</a:t>
            </a:r>
            <a:endParaRPr lang="ja-JP" altLang="en-US" sz="1000" dirty="0">
              <a:latin typeface="+mn-ea"/>
            </a:endParaRPr>
          </a:p>
        </p:txBody>
      </p:sp>
      <p:pic>
        <p:nvPicPr>
          <p:cNvPr id="34" name="図 3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03353" y="1053364"/>
            <a:ext cx="461986" cy="1080000"/>
          </a:xfrm>
          <a:prstGeom prst="rect">
            <a:avLst/>
          </a:prstGeom>
        </p:spPr>
      </p:pic>
      <p:pic>
        <p:nvPicPr>
          <p:cNvPr id="35" name="図 3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18990" y="2778292"/>
            <a:ext cx="230712" cy="1080000"/>
          </a:xfrm>
          <a:prstGeom prst="rect">
            <a:avLst/>
          </a:prstGeom>
        </p:spPr>
      </p:pic>
      <p:grpSp>
        <p:nvGrpSpPr>
          <p:cNvPr id="36" name="グループ化 35"/>
          <p:cNvGrpSpPr>
            <a:grpSpLocks noChangeAspect="1"/>
          </p:cNvGrpSpPr>
          <p:nvPr/>
        </p:nvGrpSpPr>
        <p:grpSpPr>
          <a:xfrm>
            <a:off x="5561330" y="4525002"/>
            <a:ext cx="1069956" cy="1080000"/>
            <a:chOff x="-282902" y="-511501"/>
            <a:chExt cx="6956306" cy="7021607"/>
          </a:xfrm>
        </p:grpSpPr>
        <p:pic>
          <p:nvPicPr>
            <p:cNvPr id="37" name="図 3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54879" y="-511501"/>
              <a:ext cx="3753464" cy="5036575"/>
            </a:xfrm>
            <a:prstGeom prst="rect">
              <a:avLst/>
            </a:prstGeom>
          </p:spPr>
        </p:pic>
        <p:pic>
          <p:nvPicPr>
            <p:cNvPr id="38" name="図 3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82902" y="1277323"/>
              <a:ext cx="1725561" cy="4586749"/>
            </a:xfrm>
            <a:prstGeom prst="rect">
              <a:avLst/>
            </a:prstGeom>
          </p:spPr>
        </p:pic>
        <p:pic>
          <p:nvPicPr>
            <p:cNvPr id="39" name="図 3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366875" y="4843538"/>
              <a:ext cx="4306529" cy="1666568"/>
            </a:xfrm>
            <a:prstGeom prst="rect">
              <a:avLst/>
            </a:prstGeom>
          </p:spPr>
        </p:pic>
      </p:grpSp>
      <p:grpSp>
        <p:nvGrpSpPr>
          <p:cNvPr id="40" name="グループ化 39"/>
          <p:cNvGrpSpPr/>
          <p:nvPr/>
        </p:nvGrpSpPr>
        <p:grpSpPr>
          <a:xfrm>
            <a:off x="8188271" y="1181617"/>
            <a:ext cx="2340003" cy="4698483"/>
            <a:chOff x="5855379" y="1181617"/>
            <a:chExt cx="2340003" cy="4698483"/>
          </a:xfrm>
        </p:grpSpPr>
        <p:sp>
          <p:nvSpPr>
            <p:cNvPr id="41" name="テキスト ボックス 40">
              <a:extLst>
                <a:ext uri="{FF2B5EF4-FFF2-40B4-BE49-F238E27FC236}">
                  <a16:creationId xmlns:a16="http://schemas.microsoft.com/office/drawing/2014/main" id="{9CAB91FC-42E6-45A5-AC94-2692E667A790}"/>
                </a:ext>
              </a:extLst>
            </p:cNvPr>
            <p:cNvSpPr txBox="1"/>
            <p:nvPr/>
          </p:nvSpPr>
          <p:spPr>
            <a:xfrm>
              <a:off x="5855380" y="2266775"/>
              <a:ext cx="2340000" cy="153888"/>
            </a:xfrm>
            <a:prstGeom prst="rect">
              <a:avLst/>
            </a:prstGeom>
            <a:noFill/>
          </p:spPr>
          <p:txBody>
            <a:bodyPr wrap="square" lIns="0" tIns="0" rIns="0" bIns="0" rtlCol="0">
              <a:spAutoFit/>
            </a:bodyPr>
            <a:lstStyle/>
            <a:p>
              <a:pPr algn="ctr">
                <a:lnSpc>
                  <a:spcPts val="1200"/>
                </a:lnSpc>
              </a:pPr>
              <a:r>
                <a:rPr lang="en-US" altLang="ja-JP" sz="1000" dirty="0">
                  <a:latin typeface="+mn-ea"/>
                </a:rPr>
                <a:t>Variable Cam Timing</a:t>
              </a:r>
              <a:endParaRPr kumimoji="1" lang="ja-JP" altLang="en-US" sz="1000" dirty="0">
                <a:latin typeface="+mn-ea"/>
              </a:endParaRPr>
            </a:p>
          </p:txBody>
        </p:sp>
        <p:sp>
          <p:nvSpPr>
            <p:cNvPr id="42" name="テキスト ボックス 41">
              <a:extLst>
                <a:ext uri="{FF2B5EF4-FFF2-40B4-BE49-F238E27FC236}">
                  <a16:creationId xmlns:a16="http://schemas.microsoft.com/office/drawing/2014/main" id="{679B5179-19A3-4706-A5CF-0A6270F96129}"/>
                </a:ext>
              </a:extLst>
            </p:cNvPr>
            <p:cNvSpPr txBox="1"/>
            <p:nvPr/>
          </p:nvSpPr>
          <p:spPr>
            <a:xfrm>
              <a:off x="5855382" y="3996493"/>
              <a:ext cx="2340000" cy="153888"/>
            </a:xfrm>
            <a:prstGeom prst="rect">
              <a:avLst/>
            </a:prstGeom>
            <a:noFill/>
          </p:spPr>
          <p:txBody>
            <a:bodyPr wrap="square" lIns="0" tIns="0" rIns="0" bIns="0" rtlCol="0">
              <a:spAutoFit/>
            </a:bodyPr>
            <a:lstStyle/>
            <a:p>
              <a:pPr algn="ctr">
                <a:lnSpc>
                  <a:spcPts val="1200"/>
                </a:lnSpc>
              </a:pPr>
              <a:r>
                <a:rPr lang="en-US" altLang="ja-JP" sz="1000" dirty="0">
                  <a:latin typeface="+mn-ea"/>
                </a:rPr>
                <a:t>Oxygen Sensor</a:t>
              </a:r>
              <a:endParaRPr kumimoji="1" lang="ja-JP" altLang="en-US" sz="1000" dirty="0">
                <a:latin typeface="+mn-ea"/>
              </a:endParaRPr>
            </a:p>
          </p:txBody>
        </p:sp>
        <p:sp>
          <p:nvSpPr>
            <p:cNvPr id="43" name="テキスト ボックス 42">
              <a:extLst>
                <a:ext uri="{FF2B5EF4-FFF2-40B4-BE49-F238E27FC236}">
                  <a16:creationId xmlns:a16="http://schemas.microsoft.com/office/drawing/2014/main" id="{74BE3579-3ABD-49FA-BDB6-E3CEA014C45A}"/>
                </a:ext>
              </a:extLst>
            </p:cNvPr>
            <p:cNvSpPr txBox="1"/>
            <p:nvPr/>
          </p:nvSpPr>
          <p:spPr>
            <a:xfrm>
              <a:off x="5855379" y="5726212"/>
              <a:ext cx="2340000" cy="153888"/>
            </a:xfrm>
            <a:prstGeom prst="rect">
              <a:avLst/>
            </a:prstGeom>
            <a:noFill/>
          </p:spPr>
          <p:txBody>
            <a:bodyPr wrap="square" lIns="0" tIns="0" rIns="0" bIns="0" rtlCol="0">
              <a:spAutoFit/>
            </a:bodyPr>
            <a:lstStyle/>
            <a:p>
              <a:pPr algn="ctr">
                <a:lnSpc>
                  <a:spcPts val="1200"/>
                </a:lnSpc>
              </a:pPr>
              <a:r>
                <a:rPr lang="en-US" altLang="ja-JP" sz="1000" dirty="0">
                  <a:latin typeface="+mn-ea"/>
                </a:rPr>
                <a:t>Accelerator Pedal Module</a:t>
              </a:r>
              <a:endParaRPr kumimoji="1" lang="ja-JP" altLang="en-US" sz="1000" dirty="0">
                <a:latin typeface="+mn-ea"/>
              </a:endParaRPr>
            </a:p>
          </p:txBody>
        </p:sp>
        <p:grpSp>
          <p:nvGrpSpPr>
            <p:cNvPr id="44" name="グループ化 43"/>
            <p:cNvGrpSpPr>
              <a:grpSpLocks noChangeAspect="1"/>
            </p:cNvGrpSpPr>
            <p:nvPr/>
          </p:nvGrpSpPr>
          <p:grpSpPr>
            <a:xfrm>
              <a:off x="6173412" y="1181617"/>
              <a:ext cx="1728000" cy="823495"/>
              <a:chOff x="6429750" y="171377"/>
              <a:chExt cx="1510828" cy="720000"/>
            </a:xfrm>
          </p:grpSpPr>
          <p:pic>
            <p:nvPicPr>
              <p:cNvPr id="47" name="図 4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429750" y="171377"/>
                <a:ext cx="706030" cy="720000"/>
              </a:xfrm>
              <a:prstGeom prst="rect">
                <a:avLst/>
              </a:prstGeom>
            </p:spPr>
          </p:pic>
          <p:pic>
            <p:nvPicPr>
              <p:cNvPr id="48" name="図 47"/>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187398" y="171377"/>
                <a:ext cx="753180" cy="720000"/>
              </a:xfrm>
              <a:prstGeom prst="rect">
                <a:avLst/>
              </a:prstGeom>
            </p:spPr>
          </p:pic>
        </p:grpSp>
        <p:pic>
          <p:nvPicPr>
            <p:cNvPr id="45" name="図 44"/>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879023" y="2778292"/>
              <a:ext cx="316779" cy="1080000"/>
            </a:xfrm>
            <a:prstGeom prst="rect">
              <a:avLst/>
            </a:prstGeom>
          </p:spPr>
        </p:pic>
        <p:pic>
          <p:nvPicPr>
            <p:cNvPr id="46" name="図 45"/>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767779" y="4512973"/>
              <a:ext cx="539266" cy="1080000"/>
            </a:xfrm>
            <a:prstGeom prst="rect">
              <a:avLst/>
            </a:prstGeom>
          </p:spPr>
        </p:pic>
      </p:grpSp>
      <p:sp>
        <p:nvSpPr>
          <p:cNvPr id="50" name="テキスト ボックス 49">
            <a:extLst>
              <a:ext uri="{FF2B5EF4-FFF2-40B4-BE49-F238E27FC236}">
                <a16:creationId xmlns:a16="http://schemas.microsoft.com/office/drawing/2014/main" id="{2717593A-82F1-410E-94E1-1EA2A5AE866C}"/>
              </a:ext>
            </a:extLst>
          </p:cNvPr>
          <p:cNvSpPr txBox="1"/>
          <p:nvPr/>
        </p:nvSpPr>
        <p:spPr>
          <a:xfrm>
            <a:off x="4926308" y="2266775"/>
            <a:ext cx="2340000" cy="153888"/>
          </a:xfrm>
          <a:prstGeom prst="rect">
            <a:avLst/>
          </a:prstGeom>
          <a:noFill/>
        </p:spPr>
        <p:txBody>
          <a:bodyPr wrap="square" lIns="0" tIns="0" rIns="0" bIns="0" rtlCol="0">
            <a:spAutoFit/>
          </a:bodyPr>
          <a:lstStyle/>
          <a:p>
            <a:pPr algn="ctr">
              <a:lnSpc>
                <a:spcPts val="1200"/>
              </a:lnSpc>
            </a:pPr>
            <a:r>
              <a:rPr lang="en-US" altLang="ja-JP" sz="1000" dirty="0">
                <a:latin typeface="+mn-ea"/>
              </a:rPr>
              <a:t>Direct Injection High Pressure Pump </a:t>
            </a:r>
            <a:endParaRPr kumimoji="1" lang="ja-JP" altLang="en-US" sz="1000" dirty="0">
              <a:latin typeface="+mn-ea"/>
            </a:endParaRPr>
          </a:p>
        </p:txBody>
      </p:sp>
      <p:sp>
        <p:nvSpPr>
          <p:cNvPr id="51" name="テキスト ボックス 50">
            <a:extLst>
              <a:ext uri="{FF2B5EF4-FFF2-40B4-BE49-F238E27FC236}">
                <a16:creationId xmlns:a16="http://schemas.microsoft.com/office/drawing/2014/main" id="{3D6A84FD-CAAB-4125-A260-975960BBF4E1}"/>
              </a:ext>
            </a:extLst>
          </p:cNvPr>
          <p:cNvSpPr txBox="1"/>
          <p:nvPr/>
        </p:nvSpPr>
        <p:spPr>
          <a:xfrm>
            <a:off x="4926308" y="5726212"/>
            <a:ext cx="2340000" cy="153888"/>
          </a:xfrm>
          <a:prstGeom prst="rect">
            <a:avLst/>
          </a:prstGeom>
          <a:noFill/>
        </p:spPr>
        <p:txBody>
          <a:bodyPr wrap="square" lIns="0" tIns="0" rIns="0" bIns="0" rtlCol="0">
            <a:spAutoFit/>
          </a:bodyPr>
          <a:lstStyle/>
          <a:p>
            <a:pPr algn="ctr">
              <a:lnSpc>
                <a:spcPts val="1200"/>
              </a:lnSpc>
            </a:pPr>
            <a:r>
              <a:rPr lang="en-US" altLang="ja-JP" sz="1000" dirty="0">
                <a:latin typeface="+mn-ea"/>
              </a:rPr>
              <a:t>Common Rail Systems</a:t>
            </a:r>
            <a:endParaRPr kumimoji="1" lang="ja-JP" altLang="en-US" sz="1000" dirty="0">
              <a:latin typeface="+mn-ea"/>
            </a:endParaRPr>
          </a:p>
        </p:txBody>
      </p:sp>
      <p:pic>
        <p:nvPicPr>
          <p:cNvPr id="52" name="図 51"/>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5438075" y="1053364"/>
            <a:ext cx="1316466" cy="1080000"/>
          </a:xfrm>
          <a:prstGeom prst="rect">
            <a:avLst/>
          </a:prstGeom>
        </p:spPr>
      </p:pic>
      <p:pic>
        <p:nvPicPr>
          <p:cNvPr id="53" name="図 52"/>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901397" y="2782074"/>
            <a:ext cx="389822" cy="1080000"/>
          </a:xfrm>
          <a:prstGeom prst="rect">
            <a:avLst/>
          </a:prstGeom>
        </p:spPr>
      </p:pic>
      <p:pic>
        <p:nvPicPr>
          <p:cNvPr id="54" name="図 53"/>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2215430" y="4525002"/>
            <a:ext cx="1237832" cy="1080000"/>
          </a:xfrm>
          <a:prstGeom prst="rect">
            <a:avLst/>
          </a:prstGeom>
        </p:spPr>
      </p:pic>
      <p:sp>
        <p:nvSpPr>
          <p:cNvPr id="55" name="テキスト ボックス 54">
            <a:extLst>
              <a:ext uri="{FF2B5EF4-FFF2-40B4-BE49-F238E27FC236}">
                <a16:creationId xmlns:a16="http://schemas.microsoft.com/office/drawing/2014/main" id="{2717593A-82F1-410E-94E1-1EA2A5AE866C}"/>
              </a:ext>
            </a:extLst>
          </p:cNvPr>
          <p:cNvSpPr txBox="1"/>
          <p:nvPr/>
        </p:nvSpPr>
        <p:spPr>
          <a:xfrm>
            <a:off x="4926308" y="3992208"/>
            <a:ext cx="2340000" cy="153888"/>
          </a:xfrm>
          <a:prstGeom prst="rect">
            <a:avLst/>
          </a:prstGeom>
          <a:noFill/>
        </p:spPr>
        <p:txBody>
          <a:bodyPr wrap="square" lIns="0" tIns="0" rIns="0" bIns="0" rtlCol="0">
            <a:spAutoFit/>
          </a:bodyPr>
          <a:lstStyle/>
          <a:p>
            <a:pPr algn="ctr">
              <a:lnSpc>
                <a:spcPts val="1200"/>
              </a:lnSpc>
            </a:pPr>
            <a:r>
              <a:rPr lang="en-US" altLang="ja-JP" sz="1000" dirty="0">
                <a:latin typeface="+mn-ea"/>
              </a:rPr>
              <a:t>Ignition Coil</a:t>
            </a:r>
            <a:endParaRPr kumimoji="1" lang="ja-JP" altLang="en-US" sz="1000" dirty="0">
              <a:latin typeface="+mn-ea"/>
            </a:endParaRPr>
          </a:p>
        </p:txBody>
      </p:sp>
      <p:sp>
        <p:nvSpPr>
          <p:cNvPr id="3" name="フッター プレースホルダー 2"/>
          <p:cNvSpPr>
            <a:spLocks noGrp="1"/>
          </p:cNvSpPr>
          <p:nvPr>
            <p:ph type="ftr" sz="quarter" idx="3"/>
          </p:nvPr>
        </p:nvSpPr>
        <p:spPr/>
        <p:txBody>
          <a:bodyPr/>
          <a:lstStyle/>
          <a:p>
            <a:r>
              <a:rPr lang="en-US" altLang="ja-JP" dirty="0" smtClean="0">
                <a:ea typeface="Verdana" panose="020B0604030504040204" pitchFamily="34" charset="0"/>
              </a:rPr>
              <a:t>DENSO Corporate Profile (as of May, 2021)</a:t>
            </a:r>
            <a:endParaRPr lang="en-US" dirty="0"/>
          </a:p>
        </p:txBody>
      </p:sp>
    </p:spTree>
    <p:extLst>
      <p:ext uri="{BB962C8B-B14F-4D97-AF65-F5344CB8AC3E}">
        <p14:creationId xmlns:p14="http://schemas.microsoft.com/office/powerpoint/2010/main" val="6266265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id="{A15D5862-F89F-4EA3-8755-1999D201AEF5}"/>
              </a:ext>
            </a:extLst>
          </p:cNvPr>
          <p:cNvSpPr>
            <a:spLocks noChangeArrowheads="1"/>
          </p:cNvSpPr>
          <p:nvPr/>
        </p:nvSpPr>
        <p:spPr bwMode="auto">
          <a:xfrm>
            <a:off x="287338" y="229287"/>
            <a:ext cx="7783512" cy="3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lvl="0" eaLnBrk="1" fontAlgn="base" hangingPunct="1">
              <a:lnSpc>
                <a:spcPts val="2600"/>
              </a:lnSpc>
              <a:spcBef>
                <a:spcPct val="0"/>
              </a:spcBef>
              <a:spcAft>
                <a:spcPct val="0"/>
              </a:spcAft>
              <a:tabLst>
                <a:tab pos="1050925" algn="l"/>
                <a:tab pos="1812925" algn="l"/>
              </a:tabLst>
            </a:pPr>
            <a:r>
              <a:rPr lang="en-US" altLang="ja-JP" sz="2400" b="1" dirty="0">
                <a:solidFill>
                  <a:srgbClr val="DC0032"/>
                </a:solidFill>
                <a:latin typeface="+mn-ea"/>
                <a:ea typeface="+mn-ea"/>
              </a:rPr>
              <a:t>Main </a:t>
            </a:r>
            <a:r>
              <a:rPr lang="en-US" altLang="ja-JP" sz="2400" b="1" dirty="0" smtClean="0">
                <a:solidFill>
                  <a:srgbClr val="DC0032"/>
                </a:solidFill>
                <a:latin typeface="+mn-ea"/>
                <a:ea typeface="+mn-ea"/>
              </a:rPr>
              <a:t>products: </a:t>
            </a:r>
            <a:r>
              <a:rPr lang="en-US" altLang="ja-JP" sz="2400" b="1" dirty="0">
                <a:solidFill>
                  <a:srgbClr val="DC0032"/>
                </a:solidFill>
                <a:latin typeface="+mn-ea"/>
                <a:ea typeface="+mn-ea"/>
              </a:rPr>
              <a:t>Electrification Systems</a:t>
            </a:r>
            <a:endParaRPr lang="ja-JP" altLang="en-US" sz="2400" b="1" dirty="0">
              <a:solidFill>
                <a:srgbClr val="DC0032"/>
              </a:solidFill>
              <a:latin typeface="+mn-ea"/>
              <a:ea typeface="+mn-ea"/>
            </a:endParaRPr>
          </a:p>
        </p:txBody>
      </p:sp>
      <p:sp>
        <p:nvSpPr>
          <p:cNvPr id="31" name="テキスト ボックス 30">
            <a:extLst>
              <a:ext uri="{FF2B5EF4-FFF2-40B4-BE49-F238E27FC236}">
                <a16:creationId xmlns:a16="http://schemas.microsoft.com/office/drawing/2014/main" id="{C06D3ED2-3F5E-4CA2-9922-6DF0188CF6F4}"/>
              </a:ext>
            </a:extLst>
          </p:cNvPr>
          <p:cNvSpPr txBox="1"/>
          <p:nvPr/>
        </p:nvSpPr>
        <p:spPr>
          <a:xfrm>
            <a:off x="1660041" y="2266775"/>
            <a:ext cx="2340000" cy="153888"/>
          </a:xfrm>
          <a:prstGeom prst="rect">
            <a:avLst/>
          </a:prstGeom>
          <a:noFill/>
        </p:spPr>
        <p:txBody>
          <a:bodyPr wrap="square" lIns="0" tIns="0" rIns="0" bIns="0" rtlCol="0">
            <a:spAutoFit/>
          </a:bodyPr>
          <a:lstStyle/>
          <a:p>
            <a:pPr algn="ctr">
              <a:lnSpc>
                <a:spcPts val="1200"/>
              </a:lnSpc>
              <a:spcBef>
                <a:spcPts val="0"/>
              </a:spcBef>
            </a:pPr>
            <a:r>
              <a:rPr lang="en-US" altLang="ja-JP" sz="1000" dirty="0">
                <a:latin typeface="+mn-ea"/>
              </a:rPr>
              <a:t>Inverter</a:t>
            </a:r>
            <a:endParaRPr kumimoji="1" lang="ja-JP" altLang="en-US" sz="1000" dirty="0">
              <a:latin typeface="+mn-ea"/>
            </a:endParaRPr>
          </a:p>
        </p:txBody>
      </p:sp>
      <p:sp>
        <p:nvSpPr>
          <p:cNvPr id="32" name="テキスト ボックス 31">
            <a:extLst>
              <a:ext uri="{FF2B5EF4-FFF2-40B4-BE49-F238E27FC236}">
                <a16:creationId xmlns:a16="http://schemas.microsoft.com/office/drawing/2014/main" id="{5A978DB5-DEF6-4EF2-B033-591EFFCB60F9}"/>
              </a:ext>
            </a:extLst>
          </p:cNvPr>
          <p:cNvSpPr txBox="1"/>
          <p:nvPr/>
        </p:nvSpPr>
        <p:spPr>
          <a:xfrm>
            <a:off x="1660041" y="3996493"/>
            <a:ext cx="2340000" cy="153888"/>
          </a:xfrm>
          <a:prstGeom prst="rect">
            <a:avLst/>
          </a:prstGeom>
          <a:noFill/>
        </p:spPr>
        <p:txBody>
          <a:bodyPr wrap="square" lIns="0" tIns="0" rIns="0" bIns="0" rtlCol="0">
            <a:spAutoFit/>
          </a:bodyPr>
          <a:lstStyle/>
          <a:p>
            <a:pPr algn="ctr">
              <a:lnSpc>
                <a:spcPts val="1200"/>
              </a:lnSpc>
            </a:pPr>
            <a:r>
              <a:rPr lang="en-US" altLang="ja-JP" sz="1000" dirty="0">
                <a:latin typeface="+mn-ea"/>
              </a:rPr>
              <a:t>Alternator</a:t>
            </a:r>
            <a:endParaRPr kumimoji="1" lang="ja-JP" altLang="en-US" sz="1000" dirty="0">
              <a:latin typeface="+mn-ea"/>
            </a:endParaRPr>
          </a:p>
        </p:txBody>
      </p:sp>
      <p:sp>
        <p:nvSpPr>
          <p:cNvPr id="33" name="テキスト ボックス 32">
            <a:extLst>
              <a:ext uri="{FF2B5EF4-FFF2-40B4-BE49-F238E27FC236}">
                <a16:creationId xmlns:a16="http://schemas.microsoft.com/office/drawing/2014/main" id="{6B021203-C848-49C8-A071-3150283684EC}"/>
              </a:ext>
            </a:extLst>
          </p:cNvPr>
          <p:cNvSpPr txBox="1"/>
          <p:nvPr/>
        </p:nvSpPr>
        <p:spPr>
          <a:xfrm>
            <a:off x="1660041" y="5726212"/>
            <a:ext cx="2340000" cy="153888"/>
          </a:xfrm>
          <a:prstGeom prst="rect">
            <a:avLst/>
          </a:prstGeom>
          <a:noFill/>
        </p:spPr>
        <p:txBody>
          <a:bodyPr wrap="square" lIns="0" tIns="0" rIns="0" bIns="0" rtlCol="0">
            <a:spAutoFit/>
          </a:bodyPr>
          <a:lstStyle/>
          <a:p>
            <a:pPr algn="ctr">
              <a:lnSpc>
                <a:spcPts val="1200"/>
              </a:lnSpc>
            </a:pPr>
            <a:r>
              <a:rPr lang="en-US" altLang="ja-JP" sz="1000" dirty="0">
                <a:latin typeface="+mn-ea"/>
              </a:rPr>
              <a:t>Electric Power Steering Motor</a:t>
            </a:r>
            <a:endParaRPr kumimoji="1" lang="ja-JP" altLang="en-US" sz="1000" dirty="0">
              <a:latin typeface="+mn-ea"/>
            </a:endParaRPr>
          </a:p>
        </p:txBody>
      </p:sp>
      <p:pic>
        <p:nvPicPr>
          <p:cNvPr id="34" name="図 3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80457" y="1056260"/>
            <a:ext cx="1699168" cy="1080000"/>
          </a:xfrm>
          <a:prstGeom prst="rect">
            <a:avLst/>
          </a:prstGeom>
        </p:spPr>
      </p:pic>
      <p:pic>
        <p:nvPicPr>
          <p:cNvPr id="35" name="図 3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66332" y="2785412"/>
            <a:ext cx="1327418" cy="1080000"/>
          </a:xfrm>
          <a:prstGeom prst="rect">
            <a:avLst/>
          </a:prstGeom>
        </p:spPr>
      </p:pic>
      <p:pic>
        <p:nvPicPr>
          <p:cNvPr id="36" name="図 3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248051" y="4530887"/>
            <a:ext cx="1163981" cy="1080000"/>
          </a:xfrm>
          <a:prstGeom prst="rect">
            <a:avLst/>
          </a:prstGeom>
        </p:spPr>
      </p:pic>
      <p:grpSp>
        <p:nvGrpSpPr>
          <p:cNvPr id="37" name="グループ化 36"/>
          <p:cNvGrpSpPr/>
          <p:nvPr/>
        </p:nvGrpSpPr>
        <p:grpSpPr>
          <a:xfrm>
            <a:off x="4939743" y="1058049"/>
            <a:ext cx="2340003" cy="4822051"/>
            <a:chOff x="3401999" y="1058049"/>
            <a:chExt cx="2340003" cy="4822051"/>
          </a:xfrm>
        </p:grpSpPr>
        <p:sp>
          <p:nvSpPr>
            <p:cNvPr id="38" name="テキスト ボックス 37">
              <a:extLst>
                <a:ext uri="{FF2B5EF4-FFF2-40B4-BE49-F238E27FC236}">
                  <a16:creationId xmlns:a16="http://schemas.microsoft.com/office/drawing/2014/main" id="{1B77E24D-AB2D-481E-962D-4B08065C58FD}"/>
                </a:ext>
              </a:extLst>
            </p:cNvPr>
            <p:cNvSpPr txBox="1"/>
            <p:nvPr/>
          </p:nvSpPr>
          <p:spPr>
            <a:xfrm>
              <a:off x="3402000" y="2266775"/>
              <a:ext cx="2340000" cy="153888"/>
            </a:xfrm>
            <a:prstGeom prst="rect">
              <a:avLst/>
            </a:prstGeom>
            <a:noFill/>
          </p:spPr>
          <p:txBody>
            <a:bodyPr wrap="square" lIns="0" tIns="0" rIns="0" bIns="0" rtlCol="0">
              <a:spAutoFit/>
            </a:bodyPr>
            <a:lstStyle/>
            <a:p>
              <a:pPr algn="ctr">
                <a:lnSpc>
                  <a:spcPts val="1200"/>
                </a:lnSpc>
              </a:pPr>
              <a:r>
                <a:rPr lang="en-US" altLang="zh-TW" sz="1000" dirty="0">
                  <a:latin typeface="+mn-ea"/>
                </a:rPr>
                <a:t>Motor Generator</a:t>
              </a:r>
              <a:endParaRPr kumimoji="1" lang="ja-JP" altLang="en-US" sz="1000" dirty="0">
                <a:latin typeface="+mn-ea"/>
              </a:endParaRPr>
            </a:p>
          </p:txBody>
        </p:sp>
        <p:sp>
          <p:nvSpPr>
            <p:cNvPr id="39" name="テキスト ボックス 38">
              <a:extLst>
                <a:ext uri="{FF2B5EF4-FFF2-40B4-BE49-F238E27FC236}">
                  <a16:creationId xmlns:a16="http://schemas.microsoft.com/office/drawing/2014/main" id="{3C6E1FCA-1C83-47B7-9A56-FF15A9029E12}"/>
                </a:ext>
              </a:extLst>
            </p:cNvPr>
            <p:cNvSpPr txBox="1"/>
            <p:nvPr/>
          </p:nvSpPr>
          <p:spPr>
            <a:xfrm>
              <a:off x="3402002" y="3996493"/>
              <a:ext cx="2340000" cy="153888"/>
            </a:xfrm>
            <a:prstGeom prst="rect">
              <a:avLst/>
            </a:prstGeom>
            <a:noFill/>
          </p:spPr>
          <p:txBody>
            <a:bodyPr wrap="square" lIns="0" tIns="0" rIns="0" bIns="0" rtlCol="0">
              <a:spAutoFit/>
            </a:bodyPr>
            <a:lstStyle/>
            <a:p>
              <a:pPr algn="ctr">
                <a:lnSpc>
                  <a:spcPts val="1200"/>
                </a:lnSpc>
              </a:pPr>
              <a:r>
                <a:rPr lang="en-US" altLang="ja-JP" sz="1000" dirty="0">
                  <a:latin typeface="+mn-ea"/>
                </a:rPr>
                <a:t>Starter</a:t>
              </a:r>
              <a:endParaRPr kumimoji="1" lang="ja-JP" altLang="en-US" sz="1000" dirty="0">
                <a:latin typeface="+mn-ea"/>
              </a:endParaRPr>
            </a:p>
          </p:txBody>
        </p:sp>
        <p:sp>
          <p:nvSpPr>
            <p:cNvPr id="40" name="テキスト ボックス 39">
              <a:extLst>
                <a:ext uri="{FF2B5EF4-FFF2-40B4-BE49-F238E27FC236}">
                  <a16:creationId xmlns:a16="http://schemas.microsoft.com/office/drawing/2014/main" id="{629B14C1-D2E7-4A16-A3C1-F493C78BC6F1}"/>
                </a:ext>
              </a:extLst>
            </p:cNvPr>
            <p:cNvSpPr txBox="1"/>
            <p:nvPr/>
          </p:nvSpPr>
          <p:spPr>
            <a:xfrm>
              <a:off x="3401999" y="5726212"/>
              <a:ext cx="2340000" cy="153888"/>
            </a:xfrm>
            <a:prstGeom prst="rect">
              <a:avLst/>
            </a:prstGeom>
            <a:noFill/>
          </p:spPr>
          <p:txBody>
            <a:bodyPr wrap="square" lIns="0" tIns="0" rIns="0" bIns="0" rtlCol="0">
              <a:spAutoFit/>
            </a:bodyPr>
            <a:lstStyle/>
            <a:p>
              <a:pPr algn="ctr">
                <a:lnSpc>
                  <a:spcPts val="1200"/>
                </a:lnSpc>
              </a:pPr>
              <a:r>
                <a:rPr lang="en-US" altLang="ja-JP" sz="1000" dirty="0">
                  <a:latin typeface="+mn-ea"/>
                </a:rPr>
                <a:t>Wiper System</a:t>
              </a:r>
              <a:endParaRPr kumimoji="1" lang="ja-JP" altLang="en-US" sz="1000" dirty="0">
                <a:latin typeface="+mn-ea"/>
              </a:endParaRPr>
            </a:p>
          </p:txBody>
        </p:sp>
        <p:pic>
          <p:nvPicPr>
            <p:cNvPr id="41" name="図 4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044789" y="1058049"/>
              <a:ext cx="1069169" cy="1080000"/>
            </a:xfrm>
            <a:prstGeom prst="rect">
              <a:avLst/>
            </a:prstGeom>
          </p:spPr>
        </p:pic>
        <p:pic>
          <p:nvPicPr>
            <p:cNvPr id="42" name="図 4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026307" y="2778038"/>
              <a:ext cx="1099796" cy="1080000"/>
            </a:xfrm>
            <a:prstGeom prst="rect">
              <a:avLst/>
            </a:prstGeom>
          </p:spPr>
        </p:pic>
        <p:pic>
          <p:nvPicPr>
            <p:cNvPr id="43" name="図 42"/>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709862" y="4906701"/>
              <a:ext cx="1728000" cy="289462"/>
            </a:xfrm>
            <a:prstGeom prst="rect">
              <a:avLst/>
            </a:prstGeom>
          </p:spPr>
        </p:pic>
      </p:grpSp>
      <p:grpSp>
        <p:nvGrpSpPr>
          <p:cNvPr id="44" name="グループ化 43"/>
          <p:cNvGrpSpPr/>
          <p:nvPr/>
        </p:nvGrpSpPr>
        <p:grpSpPr>
          <a:xfrm>
            <a:off x="8199994" y="1169516"/>
            <a:ext cx="2340003" cy="4710584"/>
            <a:chOff x="5855379" y="1169516"/>
            <a:chExt cx="2340003" cy="4710584"/>
          </a:xfrm>
        </p:grpSpPr>
        <p:sp>
          <p:nvSpPr>
            <p:cNvPr id="45" name="テキスト ボックス 44">
              <a:extLst>
                <a:ext uri="{FF2B5EF4-FFF2-40B4-BE49-F238E27FC236}">
                  <a16:creationId xmlns:a16="http://schemas.microsoft.com/office/drawing/2014/main" id="{E94C5C05-B5BB-44AC-95BB-49AC2AB7A918}"/>
                </a:ext>
              </a:extLst>
            </p:cNvPr>
            <p:cNvSpPr txBox="1"/>
            <p:nvPr/>
          </p:nvSpPr>
          <p:spPr>
            <a:xfrm>
              <a:off x="5855380" y="2266775"/>
              <a:ext cx="2340000" cy="153888"/>
            </a:xfrm>
            <a:prstGeom prst="rect">
              <a:avLst/>
            </a:prstGeom>
            <a:noFill/>
          </p:spPr>
          <p:txBody>
            <a:bodyPr wrap="square" lIns="0" tIns="0" rIns="0" bIns="0" rtlCol="0">
              <a:spAutoFit/>
            </a:bodyPr>
            <a:lstStyle/>
            <a:p>
              <a:pPr algn="ctr">
                <a:lnSpc>
                  <a:spcPts val="1200"/>
                </a:lnSpc>
              </a:pPr>
              <a:r>
                <a:rPr lang="en-US" altLang="ja-JP" sz="1000" dirty="0">
                  <a:latin typeface="+mn-ea"/>
                </a:rPr>
                <a:t>Lithium-ion Battery </a:t>
              </a:r>
              <a:r>
                <a:rPr lang="en-US" altLang="ja-JP" sz="1000" dirty="0" smtClean="0">
                  <a:latin typeface="+mn-ea"/>
                </a:rPr>
                <a:t>Pack</a:t>
              </a:r>
              <a:endParaRPr kumimoji="1" lang="ja-JP" altLang="en-US" sz="1000" dirty="0">
                <a:latin typeface="+mn-ea"/>
              </a:endParaRPr>
            </a:p>
          </p:txBody>
        </p:sp>
        <p:sp>
          <p:nvSpPr>
            <p:cNvPr id="46" name="テキスト ボックス 45">
              <a:extLst>
                <a:ext uri="{FF2B5EF4-FFF2-40B4-BE49-F238E27FC236}">
                  <a16:creationId xmlns:a16="http://schemas.microsoft.com/office/drawing/2014/main" id="{754B972D-AE2F-442B-A657-81566ED8CE92}"/>
                </a:ext>
              </a:extLst>
            </p:cNvPr>
            <p:cNvSpPr txBox="1"/>
            <p:nvPr/>
          </p:nvSpPr>
          <p:spPr>
            <a:xfrm>
              <a:off x="5855382" y="3996493"/>
              <a:ext cx="2340000" cy="369332"/>
            </a:xfrm>
            <a:prstGeom prst="rect">
              <a:avLst/>
            </a:prstGeom>
            <a:noFill/>
          </p:spPr>
          <p:txBody>
            <a:bodyPr wrap="square" lIns="0" tIns="0" rIns="0" bIns="0" rtlCol="0">
              <a:spAutoFit/>
            </a:bodyPr>
            <a:lstStyle/>
            <a:p>
              <a:pPr algn="ctr">
                <a:lnSpc>
                  <a:spcPct val="120000"/>
                </a:lnSpc>
                <a:spcBef>
                  <a:spcPts val="0"/>
                </a:spcBef>
              </a:pPr>
              <a:r>
                <a:rPr lang="en-US" altLang="ja-JP" sz="1000" dirty="0" smtClean="0">
                  <a:latin typeface="+mn-ea"/>
                </a:rPr>
                <a:t>Lithium-ion Battery</a:t>
              </a:r>
            </a:p>
            <a:p>
              <a:pPr algn="ctr">
                <a:lnSpc>
                  <a:spcPct val="120000"/>
                </a:lnSpc>
                <a:spcBef>
                  <a:spcPts val="0"/>
                </a:spcBef>
              </a:pPr>
              <a:r>
                <a:rPr lang="en-US" altLang="ja-JP" sz="1000" dirty="0" smtClean="0">
                  <a:latin typeface="+mn-ea"/>
                </a:rPr>
                <a:t>Electronic </a:t>
              </a:r>
              <a:r>
                <a:rPr lang="en-US" altLang="ja-JP" sz="1000" dirty="0">
                  <a:latin typeface="+mn-ea"/>
                </a:rPr>
                <a:t>Control Unit</a:t>
              </a:r>
              <a:endParaRPr kumimoji="1" lang="ja-JP" altLang="en-US" sz="1000" dirty="0">
                <a:latin typeface="+mn-ea"/>
              </a:endParaRPr>
            </a:p>
          </p:txBody>
        </p:sp>
        <p:sp>
          <p:nvSpPr>
            <p:cNvPr id="47" name="テキスト ボックス 46">
              <a:extLst>
                <a:ext uri="{FF2B5EF4-FFF2-40B4-BE49-F238E27FC236}">
                  <a16:creationId xmlns:a16="http://schemas.microsoft.com/office/drawing/2014/main" id="{3FDC50F2-C66F-40F8-88A5-9A9285C546B8}"/>
                </a:ext>
              </a:extLst>
            </p:cNvPr>
            <p:cNvSpPr txBox="1"/>
            <p:nvPr/>
          </p:nvSpPr>
          <p:spPr>
            <a:xfrm>
              <a:off x="5855379" y="5726212"/>
              <a:ext cx="2340000" cy="153888"/>
            </a:xfrm>
            <a:prstGeom prst="rect">
              <a:avLst/>
            </a:prstGeom>
            <a:noFill/>
          </p:spPr>
          <p:txBody>
            <a:bodyPr wrap="square" lIns="0" tIns="0" rIns="0" bIns="0" rtlCol="0">
              <a:spAutoFit/>
            </a:bodyPr>
            <a:lstStyle/>
            <a:p>
              <a:pPr algn="ctr">
                <a:lnSpc>
                  <a:spcPts val="1200"/>
                </a:lnSpc>
              </a:pPr>
              <a:r>
                <a:rPr lang="en-US" altLang="ja-JP" sz="1000" dirty="0">
                  <a:latin typeface="+mn-ea"/>
                </a:rPr>
                <a:t>Power Window Motor</a:t>
              </a:r>
              <a:endParaRPr kumimoji="1" lang="ja-JP" altLang="en-US" sz="1000" dirty="0">
                <a:latin typeface="+mn-ea"/>
              </a:endParaRPr>
            </a:p>
          </p:txBody>
        </p:sp>
        <p:pic>
          <p:nvPicPr>
            <p:cNvPr id="48" name="図 47"/>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169619" y="1169516"/>
              <a:ext cx="1728000" cy="851369"/>
            </a:xfrm>
            <a:prstGeom prst="rect">
              <a:avLst/>
            </a:prstGeom>
          </p:spPr>
        </p:pic>
        <p:pic>
          <p:nvPicPr>
            <p:cNvPr id="49" name="図 48"/>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292466" y="2783254"/>
              <a:ext cx="1482306" cy="1080000"/>
            </a:xfrm>
            <a:prstGeom prst="rect">
              <a:avLst/>
            </a:prstGeom>
          </p:spPr>
        </p:pic>
        <p:pic>
          <p:nvPicPr>
            <p:cNvPr id="50" name="図 49"/>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594647" y="4514173"/>
              <a:ext cx="861415" cy="1080000"/>
            </a:xfrm>
            <a:prstGeom prst="rect">
              <a:avLst/>
            </a:prstGeom>
          </p:spPr>
        </p:pic>
      </p:grpSp>
      <p:sp>
        <p:nvSpPr>
          <p:cNvPr id="3" name="フッター プレースホルダー 2"/>
          <p:cNvSpPr>
            <a:spLocks noGrp="1"/>
          </p:cNvSpPr>
          <p:nvPr>
            <p:ph type="ftr" sz="quarter" idx="3"/>
          </p:nvPr>
        </p:nvSpPr>
        <p:spPr/>
        <p:txBody>
          <a:bodyPr/>
          <a:lstStyle/>
          <a:p>
            <a:r>
              <a:rPr lang="en-US" altLang="ja-JP" smtClean="0">
                <a:ea typeface="Verdana" panose="020B0604030504040204" pitchFamily="34" charset="0"/>
              </a:rPr>
              <a:t>DENSO Corporate Profile (as of May, 2021)</a:t>
            </a:r>
            <a:endParaRPr lang="en-US" dirty="0"/>
          </a:p>
        </p:txBody>
      </p:sp>
    </p:spTree>
    <p:extLst>
      <p:ext uri="{BB962C8B-B14F-4D97-AF65-F5344CB8AC3E}">
        <p14:creationId xmlns:p14="http://schemas.microsoft.com/office/powerpoint/2010/main" val="24349363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id="{FF0AD6C0-88A4-424E-B788-C31D1959E8A7}"/>
              </a:ext>
            </a:extLst>
          </p:cNvPr>
          <p:cNvSpPr>
            <a:spLocks noChangeArrowheads="1"/>
          </p:cNvSpPr>
          <p:nvPr/>
        </p:nvSpPr>
        <p:spPr bwMode="auto">
          <a:xfrm>
            <a:off x="287338" y="229287"/>
            <a:ext cx="7783512" cy="3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lvl="0" eaLnBrk="1" fontAlgn="base" hangingPunct="1">
              <a:lnSpc>
                <a:spcPts val="2600"/>
              </a:lnSpc>
              <a:spcBef>
                <a:spcPct val="0"/>
              </a:spcBef>
              <a:spcAft>
                <a:spcPct val="0"/>
              </a:spcAft>
              <a:tabLst>
                <a:tab pos="1050925" algn="l"/>
                <a:tab pos="1812925" algn="l"/>
              </a:tabLst>
            </a:pPr>
            <a:r>
              <a:rPr lang="en-US" altLang="ja-JP" sz="2400" b="1" dirty="0">
                <a:solidFill>
                  <a:srgbClr val="DC0032"/>
                </a:solidFill>
                <a:latin typeface="+mn-ea"/>
                <a:ea typeface="+mn-ea"/>
              </a:rPr>
              <a:t>Main </a:t>
            </a:r>
            <a:r>
              <a:rPr lang="en-US" altLang="ja-JP" sz="2400" b="1" dirty="0" smtClean="0">
                <a:solidFill>
                  <a:srgbClr val="DC0032"/>
                </a:solidFill>
                <a:latin typeface="+mn-ea"/>
                <a:ea typeface="+mn-ea"/>
              </a:rPr>
              <a:t>products: </a:t>
            </a:r>
            <a:r>
              <a:rPr lang="en-US" altLang="ja-JP" sz="2400" b="1" dirty="0">
                <a:solidFill>
                  <a:schemeClr val="bg2"/>
                </a:solidFill>
                <a:latin typeface="+mn-ea"/>
              </a:rPr>
              <a:t>Mobility </a:t>
            </a:r>
            <a:r>
              <a:rPr lang="en-US" altLang="ja-JP" sz="2400" b="1" dirty="0" smtClean="0">
                <a:solidFill>
                  <a:schemeClr val="bg2"/>
                </a:solidFill>
                <a:latin typeface="+mn-ea"/>
              </a:rPr>
              <a:t>Systems</a:t>
            </a:r>
            <a:endParaRPr lang="ja-JP" altLang="en-US" sz="2400" b="1" dirty="0">
              <a:solidFill>
                <a:srgbClr val="DC0032"/>
              </a:solidFill>
              <a:latin typeface="+mn-ea"/>
              <a:ea typeface="+mn-ea"/>
            </a:endParaRPr>
          </a:p>
        </p:txBody>
      </p:sp>
      <p:sp>
        <p:nvSpPr>
          <p:cNvPr id="31" name="テキスト ボックス 30">
            <a:extLst>
              <a:ext uri="{FF2B5EF4-FFF2-40B4-BE49-F238E27FC236}">
                <a16:creationId xmlns:a16="http://schemas.microsoft.com/office/drawing/2014/main" id="{23AF31F2-1D09-4A71-9232-4C8D9D0270B8}"/>
              </a:ext>
            </a:extLst>
          </p:cNvPr>
          <p:cNvSpPr txBox="1"/>
          <p:nvPr/>
        </p:nvSpPr>
        <p:spPr>
          <a:xfrm>
            <a:off x="1653009" y="2266775"/>
            <a:ext cx="2340000" cy="153888"/>
          </a:xfrm>
          <a:prstGeom prst="rect">
            <a:avLst/>
          </a:prstGeom>
          <a:noFill/>
        </p:spPr>
        <p:txBody>
          <a:bodyPr wrap="square" lIns="0" tIns="0" rIns="0" bIns="0" rtlCol="0">
            <a:spAutoFit/>
          </a:bodyPr>
          <a:lstStyle/>
          <a:p>
            <a:pPr algn="ctr">
              <a:lnSpc>
                <a:spcPts val="1200"/>
              </a:lnSpc>
            </a:pPr>
            <a:r>
              <a:rPr lang="en-US" altLang="ja-JP" sz="1000" dirty="0">
                <a:latin typeface="+mn-ea"/>
              </a:rPr>
              <a:t>Stereo Vision Sensor</a:t>
            </a:r>
            <a:endParaRPr kumimoji="1" lang="ja-JP" altLang="en-US" sz="1000" dirty="0">
              <a:latin typeface="+mn-ea"/>
            </a:endParaRPr>
          </a:p>
        </p:txBody>
      </p:sp>
      <p:sp>
        <p:nvSpPr>
          <p:cNvPr id="32" name="テキスト ボックス 31">
            <a:extLst>
              <a:ext uri="{FF2B5EF4-FFF2-40B4-BE49-F238E27FC236}">
                <a16:creationId xmlns:a16="http://schemas.microsoft.com/office/drawing/2014/main" id="{13FC7948-7D15-4E03-9007-A12D5A73631D}"/>
              </a:ext>
            </a:extLst>
          </p:cNvPr>
          <p:cNvSpPr txBox="1"/>
          <p:nvPr/>
        </p:nvSpPr>
        <p:spPr>
          <a:xfrm>
            <a:off x="1653009" y="3996493"/>
            <a:ext cx="2340000" cy="153888"/>
          </a:xfrm>
          <a:prstGeom prst="rect">
            <a:avLst/>
          </a:prstGeom>
          <a:noFill/>
        </p:spPr>
        <p:txBody>
          <a:bodyPr wrap="square" lIns="0" tIns="0" rIns="0" bIns="0" rtlCol="0">
            <a:spAutoFit/>
          </a:bodyPr>
          <a:lstStyle/>
          <a:p>
            <a:pPr algn="ctr">
              <a:lnSpc>
                <a:spcPts val="1200"/>
              </a:lnSpc>
            </a:pPr>
            <a:r>
              <a:rPr lang="en-US" altLang="ja-JP" sz="1000" dirty="0">
                <a:latin typeface="+mn-ea"/>
              </a:rPr>
              <a:t>Head-Up Display Unit</a:t>
            </a:r>
            <a:endParaRPr kumimoji="1" lang="ja-JP" altLang="en-US" sz="1000" dirty="0">
              <a:latin typeface="+mn-ea"/>
            </a:endParaRPr>
          </a:p>
        </p:txBody>
      </p:sp>
      <p:sp>
        <p:nvSpPr>
          <p:cNvPr id="33" name="テキスト ボックス 32">
            <a:extLst>
              <a:ext uri="{FF2B5EF4-FFF2-40B4-BE49-F238E27FC236}">
                <a16:creationId xmlns:a16="http://schemas.microsoft.com/office/drawing/2014/main" id="{532F776D-DCBB-4C07-BA33-DC0A40897F11}"/>
              </a:ext>
            </a:extLst>
          </p:cNvPr>
          <p:cNvSpPr txBox="1"/>
          <p:nvPr/>
        </p:nvSpPr>
        <p:spPr>
          <a:xfrm>
            <a:off x="1505524" y="5726212"/>
            <a:ext cx="2646146" cy="153888"/>
          </a:xfrm>
          <a:prstGeom prst="rect">
            <a:avLst/>
          </a:prstGeom>
          <a:noFill/>
        </p:spPr>
        <p:txBody>
          <a:bodyPr wrap="square" lIns="0" tIns="0" rIns="0" bIns="0" rtlCol="0">
            <a:spAutoFit/>
          </a:bodyPr>
          <a:lstStyle/>
          <a:p>
            <a:pPr algn="ctr">
              <a:lnSpc>
                <a:spcPts val="1200"/>
              </a:lnSpc>
            </a:pPr>
            <a:r>
              <a:rPr lang="en-US" altLang="ja-JP" sz="1000" dirty="0">
                <a:latin typeface="+mn-ea"/>
              </a:rPr>
              <a:t>ETC and ETC2.0 On-Board Equipment</a:t>
            </a:r>
            <a:endParaRPr lang="ja-JP" altLang="en-US" sz="1000" dirty="0">
              <a:latin typeface="+mn-ea"/>
            </a:endParaRPr>
          </a:p>
        </p:txBody>
      </p:sp>
      <p:pic>
        <p:nvPicPr>
          <p:cNvPr id="34" name="図 3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59009" y="1266870"/>
            <a:ext cx="1728000" cy="661472"/>
          </a:xfrm>
          <a:prstGeom prst="rect">
            <a:avLst/>
          </a:prstGeom>
        </p:spPr>
      </p:pic>
      <p:pic>
        <p:nvPicPr>
          <p:cNvPr id="35" name="図 3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59009" y="2851625"/>
            <a:ext cx="1728000" cy="936163"/>
          </a:xfrm>
          <a:prstGeom prst="rect">
            <a:avLst/>
          </a:prstGeom>
        </p:spPr>
      </p:pic>
      <p:pic>
        <p:nvPicPr>
          <p:cNvPr id="36" name="図 3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9009" y="4620357"/>
            <a:ext cx="1728000" cy="869434"/>
          </a:xfrm>
          <a:prstGeom prst="rect">
            <a:avLst/>
          </a:prstGeom>
        </p:spPr>
      </p:pic>
      <p:sp>
        <p:nvSpPr>
          <p:cNvPr id="38" name="テキスト ボックス 37">
            <a:extLst>
              <a:ext uri="{FF2B5EF4-FFF2-40B4-BE49-F238E27FC236}">
                <a16:creationId xmlns:a16="http://schemas.microsoft.com/office/drawing/2014/main" id="{AA2E2E79-0674-4ACC-8190-C37432B06E3F}"/>
              </a:ext>
            </a:extLst>
          </p:cNvPr>
          <p:cNvSpPr txBox="1"/>
          <p:nvPr/>
        </p:nvSpPr>
        <p:spPr>
          <a:xfrm>
            <a:off x="4934072" y="2266775"/>
            <a:ext cx="2340000" cy="153888"/>
          </a:xfrm>
          <a:prstGeom prst="rect">
            <a:avLst/>
          </a:prstGeom>
          <a:noFill/>
        </p:spPr>
        <p:txBody>
          <a:bodyPr wrap="square" lIns="0" tIns="0" rIns="0" bIns="0" rtlCol="0">
            <a:spAutoFit/>
          </a:bodyPr>
          <a:lstStyle/>
          <a:p>
            <a:pPr algn="ctr">
              <a:lnSpc>
                <a:spcPts val="1200"/>
              </a:lnSpc>
            </a:pPr>
            <a:r>
              <a:rPr lang="en-US" altLang="ja-JP" sz="1000" dirty="0">
                <a:latin typeface="+mn-ea"/>
              </a:rPr>
              <a:t>Millimeter-Wave Radar Sensor</a:t>
            </a:r>
            <a:endParaRPr kumimoji="1" lang="ja-JP" altLang="en-US" sz="1000" dirty="0">
              <a:latin typeface="+mn-ea"/>
            </a:endParaRPr>
          </a:p>
        </p:txBody>
      </p:sp>
      <p:sp>
        <p:nvSpPr>
          <p:cNvPr id="39" name="テキスト ボックス 38">
            <a:extLst>
              <a:ext uri="{FF2B5EF4-FFF2-40B4-BE49-F238E27FC236}">
                <a16:creationId xmlns:a16="http://schemas.microsoft.com/office/drawing/2014/main" id="{600A80BB-D80B-41ED-8284-4F45C4AC24AF}"/>
              </a:ext>
            </a:extLst>
          </p:cNvPr>
          <p:cNvSpPr txBox="1"/>
          <p:nvPr/>
        </p:nvSpPr>
        <p:spPr>
          <a:xfrm>
            <a:off x="4934072" y="3996493"/>
            <a:ext cx="2340000" cy="153888"/>
          </a:xfrm>
          <a:prstGeom prst="rect">
            <a:avLst/>
          </a:prstGeom>
          <a:noFill/>
        </p:spPr>
        <p:txBody>
          <a:bodyPr wrap="square" lIns="0" tIns="0" rIns="0" bIns="0" rtlCol="0">
            <a:spAutoFit/>
          </a:bodyPr>
          <a:lstStyle/>
          <a:p>
            <a:pPr algn="ctr">
              <a:lnSpc>
                <a:spcPts val="1200"/>
              </a:lnSpc>
            </a:pPr>
            <a:r>
              <a:rPr lang="en-US" altLang="ja-JP" sz="1000" dirty="0">
                <a:latin typeface="+mn-ea"/>
              </a:rPr>
              <a:t>Driver Status Monitor</a:t>
            </a:r>
            <a:endParaRPr kumimoji="1" lang="ja-JP" altLang="en-US" sz="1000" dirty="0">
              <a:latin typeface="+mn-ea"/>
            </a:endParaRPr>
          </a:p>
        </p:txBody>
      </p:sp>
      <p:pic>
        <p:nvPicPr>
          <p:cNvPr id="41" name="図 4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455720" y="1057909"/>
            <a:ext cx="1296705" cy="1080000"/>
          </a:xfrm>
          <a:prstGeom prst="rect">
            <a:avLst/>
          </a:prstGeom>
        </p:spPr>
      </p:pic>
      <p:grpSp>
        <p:nvGrpSpPr>
          <p:cNvPr id="42" name="グループ化 41"/>
          <p:cNvGrpSpPr>
            <a:grpSpLocks noChangeAspect="1"/>
          </p:cNvGrpSpPr>
          <p:nvPr/>
        </p:nvGrpSpPr>
        <p:grpSpPr>
          <a:xfrm>
            <a:off x="5240072" y="3024689"/>
            <a:ext cx="1728000" cy="582884"/>
            <a:chOff x="1637686" y="2036609"/>
            <a:chExt cx="7134334" cy="2406535"/>
          </a:xfrm>
        </p:grpSpPr>
        <p:pic>
          <p:nvPicPr>
            <p:cNvPr id="44" name="図 4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390622" y="3036514"/>
              <a:ext cx="3381398" cy="1406630"/>
            </a:xfrm>
            <a:prstGeom prst="rect">
              <a:avLst/>
            </a:prstGeom>
          </p:spPr>
        </p:pic>
        <p:pic>
          <p:nvPicPr>
            <p:cNvPr id="45" name="図 44"/>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637686" y="2036609"/>
              <a:ext cx="3710526" cy="1563359"/>
            </a:xfrm>
            <a:prstGeom prst="rect">
              <a:avLst/>
            </a:prstGeom>
          </p:spPr>
        </p:pic>
      </p:grpSp>
      <p:sp>
        <p:nvSpPr>
          <p:cNvPr id="47" name="テキスト ボックス 46">
            <a:extLst>
              <a:ext uri="{FF2B5EF4-FFF2-40B4-BE49-F238E27FC236}">
                <a16:creationId xmlns:a16="http://schemas.microsoft.com/office/drawing/2014/main" id="{F331C7C4-4E8F-4E01-A416-4B4A6AF6C620}"/>
              </a:ext>
            </a:extLst>
          </p:cNvPr>
          <p:cNvSpPr txBox="1"/>
          <p:nvPr/>
        </p:nvSpPr>
        <p:spPr>
          <a:xfrm>
            <a:off x="8212516" y="2266775"/>
            <a:ext cx="2340000" cy="153888"/>
          </a:xfrm>
          <a:prstGeom prst="rect">
            <a:avLst/>
          </a:prstGeom>
          <a:noFill/>
        </p:spPr>
        <p:txBody>
          <a:bodyPr wrap="square" lIns="0" tIns="0" rIns="0" bIns="0" rtlCol="0">
            <a:spAutoFit/>
          </a:bodyPr>
          <a:lstStyle/>
          <a:p>
            <a:pPr algn="ctr">
              <a:lnSpc>
                <a:spcPts val="1200"/>
              </a:lnSpc>
            </a:pPr>
            <a:r>
              <a:rPr lang="en-US" altLang="ja-JP" sz="1000" dirty="0">
                <a:latin typeface="+mn-ea"/>
              </a:rPr>
              <a:t>Instrument Cluster</a:t>
            </a:r>
            <a:endParaRPr kumimoji="1" lang="ja-JP" altLang="en-US" sz="1000" dirty="0">
              <a:latin typeface="+mn-ea"/>
            </a:endParaRPr>
          </a:p>
        </p:txBody>
      </p:sp>
      <p:sp>
        <p:nvSpPr>
          <p:cNvPr id="48" name="テキスト ボックス 47">
            <a:extLst>
              <a:ext uri="{FF2B5EF4-FFF2-40B4-BE49-F238E27FC236}">
                <a16:creationId xmlns:a16="http://schemas.microsoft.com/office/drawing/2014/main" id="{5A24DA5D-E4AB-4601-BDCD-070FC8832913}"/>
              </a:ext>
            </a:extLst>
          </p:cNvPr>
          <p:cNvSpPr txBox="1"/>
          <p:nvPr/>
        </p:nvSpPr>
        <p:spPr>
          <a:xfrm>
            <a:off x="8212516" y="3996493"/>
            <a:ext cx="2340000" cy="307777"/>
          </a:xfrm>
          <a:prstGeom prst="rect">
            <a:avLst/>
          </a:prstGeom>
          <a:noFill/>
        </p:spPr>
        <p:txBody>
          <a:bodyPr wrap="square" lIns="0" tIns="0" rIns="0" bIns="0" rtlCol="0">
            <a:spAutoFit/>
          </a:bodyPr>
          <a:lstStyle/>
          <a:p>
            <a:pPr algn="ctr">
              <a:spcBef>
                <a:spcPts val="0"/>
              </a:spcBef>
            </a:pPr>
            <a:r>
              <a:rPr lang="en-US" altLang="ja-JP" sz="1000" dirty="0">
                <a:latin typeface="+mn-ea"/>
              </a:rPr>
              <a:t>Telematics Control Unit</a:t>
            </a:r>
          </a:p>
          <a:p>
            <a:pPr algn="ctr">
              <a:spcBef>
                <a:spcPts val="0"/>
              </a:spcBef>
            </a:pPr>
            <a:r>
              <a:rPr lang="en-US" altLang="ja-JP" sz="1000" smtClean="0">
                <a:latin typeface="+mn-ea"/>
              </a:rPr>
              <a:t>DCM(Data </a:t>
            </a:r>
            <a:r>
              <a:rPr lang="en-US" altLang="ja-JP" sz="1000" dirty="0">
                <a:latin typeface="+mn-ea"/>
              </a:rPr>
              <a:t>Communication Module)</a:t>
            </a:r>
          </a:p>
        </p:txBody>
      </p:sp>
      <p:sp>
        <p:nvSpPr>
          <p:cNvPr id="49" name="テキスト ボックス 48">
            <a:extLst>
              <a:ext uri="{FF2B5EF4-FFF2-40B4-BE49-F238E27FC236}">
                <a16:creationId xmlns:a16="http://schemas.microsoft.com/office/drawing/2014/main" id="{9E179377-1ECE-4351-A301-F5AD48F0645F}"/>
              </a:ext>
            </a:extLst>
          </p:cNvPr>
          <p:cNvSpPr txBox="1"/>
          <p:nvPr/>
        </p:nvSpPr>
        <p:spPr>
          <a:xfrm>
            <a:off x="4934072" y="5726212"/>
            <a:ext cx="2340000" cy="153888"/>
          </a:xfrm>
          <a:prstGeom prst="rect">
            <a:avLst/>
          </a:prstGeom>
          <a:noFill/>
        </p:spPr>
        <p:txBody>
          <a:bodyPr wrap="square" lIns="0" tIns="0" rIns="0" bIns="0" rtlCol="0">
            <a:spAutoFit/>
          </a:bodyPr>
          <a:lstStyle/>
          <a:p>
            <a:pPr algn="ctr">
              <a:lnSpc>
                <a:spcPts val="1200"/>
              </a:lnSpc>
            </a:pPr>
            <a:r>
              <a:rPr lang="en-US" altLang="ja-JP" sz="1000" dirty="0">
                <a:latin typeface="+mn-ea"/>
              </a:rPr>
              <a:t>11.6-inch Touch Display</a:t>
            </a:r>
            <a:endParaRPr kumimoji="1" lang="ja-JP" altLang="en-US" sz="1000" dirty="0">
              <a:latin typeface="+mn-ea"/>
            </a:endParaRPr>
          </a:p>
        </p:txBody>
      </p:sp>
      <p:pic>
        <p:nvPicPr>
          <p:cNvPr id="50" name="図 49"/>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594695" y="1054181"/>
            <a:ext cx="1575643" cy="1080000"/>
          </a:xfrm>
          <a:prstGeom prst="rect">
            <a:avLst/>
          </a:prstGeom>
        </p:spPr>
      </p:pic>
      <p:pic>
        <p:nvPicPr>
          <p:cNvPr id="51" name="図 50"/>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518516" y="2938872"/>
            <a:ext cx="1728000" cy="756719"/>
          </a:xfrm>
          <a:prstGeom prst="rect">
            <a:avLst/>
          </a:prstGeom>
        </p:spPr>
      </p:pic>
      <p:pic>
        <p:nvPicPr>
          <p:cNvPr id="52" name="図 51"/>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632979" y="4515074"/>
            <a:ext cx="942187" cy="1080000"/>
          </a:xfrm>
          <a:prstGeom prst="rect">
            <a:avLst/>
          </a:prstGeom>
        </p:spPr>
      </p:pic>
      <p:pic>
        <p:nvPicPr>
          <p:cNvPr id="26" name="図 25"/>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518516" y="4672348"/>
            <a:ext cx="1728000" cy="765453"/>
          </a:xfrm>
          <a:prstGeom prst="rect">
            <a:avLst/>
          </a:prstGeom>
        </p:spPr>
      </p:pic>
      <p:sp>
        <p:nvSpPr>
          <p:cNvPr id="27" name="テキスト ボックス 26">
            <a:extLst>
              <a:ext uri="{FF2B5EF4-FFF2-40B4-BE49-F238E27FC236}">
                <a16:creationId xmlns:a16="http://schemas.microsoft.com/office/drawing/2014/main" id="{9E179377-1ECE-4351-A301-F5AD48F0645F}"/>
              </a:ext>
            </a:extLst>
          </p:cNvPr>
          <p:cNvSpPr txBox="1"/>
          <p:nvPr/>
        </p:nvSpPr>
        <p:spPr>
          <a:xfrm>
            <a:off x="8212516" y="5726212"/>
            <a:ext cx="2340000" cy="165110"/>
          </a:xfrm>
          <a:prstGeom prst="rect">
            <a:avLst/>
          </a:prstGeom>
          <a:noFill/>
        </p:spPr>
        <p:txBody>
          <a:bodyPr wrap="square" lIns="0" tIns="0" rIns="0" bIns="0" rtlCol="0">
            <a:spAutoFit/>
          </a:bodyPr>
          <a:lstStyle/>
          <a:p>
            <a:pPr algn="ctr">
              <a:lnSpc>
                <a:spcPct val="120000"/>
              </a:lnSpc>
              <a:spcBef>
                <a:spcPts val="0"/>
              </a:spcBef>
            </a:pPr>
            <a:r>
              <a:rPr lang="en-US" altLang="ja-JP" sz="1000" dirty="0">
                <a:latin typeface="+mn-ea"/>
              </a:rPr>
              <a:t>Engine ECU</a:t>
            </a:r>
            <a:endParaRPr lang="ja-JP" altLang="en-US" sz="1000" dirty="0">
              <a:latin typeface="+mn-ea"/>
            </a:endParaRPr>
          </a:p>
        </p:txBody>
      </p:sp>
      <p:sp>
        <p:nvSpPr>
          <p:cNvPr id="3" name="フッター プレースホルダー 2"/>
          <p:cNvSpPr>
            <a:spLocks noGrp="1"/>
          </p:cNvSpPr>
          <p:nvPr>
            <p:ph type="ftr" sz="quarter" idx="3"/>
          </p:nvPr>
        </p:nvSpPr>
        <p:spPr/>
        <p:txBody>
          <a:bodyPr/>
          <a:lstStyle/>
          <a:p>
            <a:r>
              <a:rPr lang="en-US" altLang="ja-JP" smtClean="0">
                <a:ea typeface="Verdana" panose="020B0604030504040204" pitchFamily="34" charset="0"/>
              </a:rPr>
              <a:t>DENSO Corporate Profile (as of May, 2021)</a:t>
            </a:r>
            <a:endParaRPr lang="en-US" dirty="0"/>
          </a:p>
        </p:txBody>
      </p:sp>
    </p:spTree>
    <p:extLst>
      <p:ext uri="{BB962C8B-B14F-4D97-AF65-F5344CB8AC3E}">
        <p14:creationId xmlns:p14="http://schemas.microsoft.com/office/powerpoint/2010/main" val="39828159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id="{C968C6E2-4756-4858-8174-838031138E32}"/>
              </a:ext>
            </a:extLst>
          </p:cNvPr>
          <p:cNvSpPr>
            <a:spLocks noChangeArrowheads="1"/>
          </p:cNvSpPr>
          <p:nvPr/>
        </p:nvSpPr>
        <p:spPr bwMode="auto">
          <a:xfrm>
            <a:off x="287337" y="229287"/>
            <a:ext cx="9564585" cy="3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lvl="0" eaLnBrk="1" fontAlgn="base" hangingPunct="1">
              <a:lnSpc>
                <a:spcPts val="2600"/>
              </a:lnSpc>
              <a:spcBef>
                <a:spcPct val="0"/>
              </a:spcBef>
              <a:spcAft>
                <a:spcPct val="0"/>
              </a:spcAft>
              <a:tabLst>
                <a:tab pos="1050925" algn="l"/>
                <a:tab pos="1812925" algn="l"/>
              </a:tabLst>
            </a:pPr>
            <a:r>
              <a:rPr lang="en-US" altLang="ja-JP" sz="2400" b="1" dirty="0">
                <a:solidFill>
                  <a:srgbClr val="DC0032"/>
                </a:solidFill>
                <a:latin typeface="+mn-ea"/>
                <a:ea typeface="+mn-ea"/>
              </a:rPr>
              <a:t>Main </a:t>
            </a:r>
            <a:r>
              <a:rPr lang="en-US" altLang="ja-JP" sz="2400" b="1" dirty="0" smtClean="0">
                <a:solidFill>
                  <a:srgbClr val="DC0032"/>
                </a:solidFill>
                <a:latin typeface="+mn-ea"/>
                <a:ea typeface="+mn-ea"/>
              </a:rPr>
              <a:t>products: </a:t>
            </a:r>
            <a:r>
              <a:rPr lang="en-US" altLang="ja-JP" sz="2400" b="1" dirty="0" smtClean="0">
                <a:solidFill>
                  <a:schemeClr val="bg2"/>
                </a:solidFill>
                <a:latin typeface="+mn-ea"/>
              </a:rPr>
              <a:t>Sensing System, Semiconductor</a:t>
            </a:r>
            <a:endParaRPr lang="ja-JP" altLang="en-US" sz="2400" b="1" dirty="0">
              <a:solidFill>
                <a:srgbClr val="DC0032"/>
              </a:solidFill>
              <a:latin typeface="+mn-ea"/>
              <a:ea typeface="+mn-ea"/>
            </a:endParaRPr>
          </a:p>
        </p:txBody>
      </p:sp>
      <p:pic>
        <p:nvPicPr>
          <p:cNvPr id="28" name="図 2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88323" y="4482285"/>
            <a:ext cx="633103" cy="1080000"/>
          </a:xfrm>
          <a:prstGeom prst="rect">
            <a:avLst/>
          </a:prstGeom>
        </p:spPr>
      </p:pic>
      <p:pic>
        <p:nvPicPr>
          <p:cNvPr id="29" name="図 2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24490" y="1142459"/>
            <a:ext cx="1960768" cy="923386"/>
          </a:xfrm>
          <a:prstGeom prst="rect">
            <a:avLst/>
          </a:prstGeom>
        </p:spPr>
      </p:pic>
      <p:pic>
        <p:nvPicPr>
          <p:cNvPr id="51" name="図 5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677871" y="2812888"/>
            <a:ext cx="854006" cy="1028688"/>
          </a:xfrm>
          <a:prstGeom prst="rect">
            <a:avLst/>
          </a:prstGeom>
        </p:spPr>
      </p:pic>
      <p:pic>
        <p:nvPicPr>
          <p:cNvPr id="25" name="図 2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51196" y="4584524"/>
            <a:ext cx="1361926" cy="875524"/>
          </a:xfrm>
          <a:prstGeom prst="rect">
            <a:avLst/>
          </a:prstGeom>
        </p:spPr>
      </p:pic>
      <p:pic>
        <p:nvPicPr>
          <p:cNvPr id="26" name="図 2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001932" y="2998055"/>
            <a:ext cx="1660454" cy="658354"/>
          </a:xfrm>
          <a:prstGeom prst="rect">
            <a:avLst/>
          </a:prstGeom>
        </p:spPr>
      </p:pic>
      <p:pic>
        <p:nvPicPr>
          <p:cNvPr id="27" name="図 2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flipH="1">
            <a:off x="2480741" y="1049014"/>
            <a:ext cx="702836" cy="1110278"/>
          </a:xfrm>
          <a:prstGeom prst="rect">
            <a:avLst/>
          </a:prstGeom>
        </p:spPr>
      </p:pic>
      <p:sp>
        <p:nvSpPr>
          <p:cNvPr id="55" name="テキスト ボックス 54">
            <a:extLst>
              <a:ext uri="{FF2B5EF4-FFF2-40B4-BE49-F238E27FC236}">
                <a16:creationId xmlns:a16="http://schemas.microsoft.com/office/drawing/2014/main" id="{B8D0FC34-0B9B-49AB-9962-F87A8E46996A}"/>
              </a:ext>
            </a:extLst>
          </p:cNvPr>
          <p:cNvSpPr txBox="1"/>
          <p:nvPr/>
        </p:nvSpPr>
        <p:spPr>
          <a:xfrm>
            <a:off x="1662159" y="2251264"/>
            <a:ext cx="2340000" cy="184666"/>
          </a:xfrm>
          <a:prstGeom prst="rect">
            <a:avLst/>
          </a:prstGeom>
          <a:noFill/>
        </p:spPr>
        <p:txBody>
          <a:bodyPr wrap="square" lIns="0" tIns="0" rIns="0" bIns="0" rtlCol="0">
            <a:spAutoFit/>
          </a:bodyPr>
          <a:lstStyle/>
          <a:p>
            <a:pPr algn="ctr">
              <a:lnSpc>
                <a:spcPct val="120000"/>
              </a:lnSpc>
              <a:spcBef>
                <a:spcPts val="0"/>
              </a:spcBef>
            </a:pPr>
            <a:r>
              <a:rPr lang="en-US" altLang="ja-JP" sz="1000" dirty="0">
                <a:latin typeface="+mn-ea"/>
                <a:ea typeface="+mn-ea"/>
              </a:rPr>
              <a:t>Solar Sensor</a:t>
            </a:r>
            <a:endParaRPr kumimoji="1" lang="ja-JP" altLang="en-US" sz="1000" dirty="0">
              <a:latin typeface="+mn-ea"/>
              <a:ea typeface="+mn-ea"/>
            </a:endParaRPr>
          </a:p>
        </p:txBody>
      </p:sp>
      <p:sp>
        <p:nvSpPr>
          <p:cNvPr id="56" name="テキスト ボックス 55">
            <a:extLst>
              <a:ext uri="{FF2B5EF4-FFF2-40B4-BE49-F238E27FC236}">
                <a16:creationId xmlns:a16="http://schemas.microsoft.com/office/drawing/2014/main" id="{0B0B6A24-4D57-4375-A43F-CA8797C182B9}"/>
              </a:ext>
            </a:extLst>
          </p:cNvPr>
          <p:cNvSpPr txBox="1"/>
          <p:nvPr/>
        </p:nvSpPr>
        <p:spPr>
          <a:xfrm>
            <a:off x="1662159" y="3980982"/>
            <a:ext cx="2340000" cy="184666"/>
          </a:xfrm>
          <a:prstGeom prst="rect">
            <a:avLst/>
          </a:prstGeom>
          <a:noFill/>
        </p:spPr>
        <p:txBody>
          <a:bodyPr wrap="square" lIns="0" tIns="0" rIns="0" bIns="0" rtlCol="0">
            <a:spAutoFit/>
          </a:bodyPr>
          <a:lstStyle/>
          <a:p>
            <a:pPr algn="ctr">
              <a:lnSpc>
                <a:spcPct val="120000"/>
              </a:lnSpc>
              <a:spcBef>
                <a:spcPts val="0"/>
              </a:spcBef>
            </a:pPr>
            <a:r>
              <a:rPr lang="en-US" altLang="ja-JP" sz="1000" dirty="0">
                <a:latin typeface="+mn-ea"/>
                <a:ea typeface="+mn-ea"/>
              </a:rPr>
              <a:t>Engine Oil Level Switch</a:t>
            </a:r>
            <a:endParaRPr kumimoji="1" lang="ja-JP" altLang="en-US" sz="1000" dirty="0">
              <a:latin typeface="+mn-ea"/>
              <a:ea typeface="+mn-ea"/>
            </a:endParaRPr>
          </a:p>
        </p:txBody>
      </p:sp>
      <p:sp>
        <p:nvSpPr>
          <p:cNvPr id="57" name="テキスト ボックス 56">
            <a:extLst>
              <a:ext uri="{FF2B5EF4-FFF2-40B4-BE49-F238E27FC236}">
                <a16:creationId xmlns:a16="http://schemas.microsoft.com/office/drawing/2014/main" id="{9987C18E-5813-47C5-AC81-83CCE82309AA}"/>
              </a:ext>
            </a:extLst>
          </p:cNvPr>
          <p:cNvSpPr txBox="1"/>
          <p:nvPr/>
        </p:nvSpPr>
        <p:spPr>
          <a:xfrm>
            <a:off x="1662159" y="5717186"/>
            <a:ext cx="2340000" cy="153888"/>
          </a:xfrm>
          <a:prstGeom prst="rect">
            <a:avLst/>
          </a:prstGeom>
          <a:noFill/>
        </p:spPr>
        <p:txBody>
          <a:bodyPr wrap="square" lIns="0" tIns="0" rIns="0" bIns="0" rtlCol="0">
            <a:spAutoFit/>
          </a:bodyPr>
          <a:lstStyle/>
          <a:p>
            <a:pPr algn="ctr">
              <a:lnSpc>
                <a:spcPts val="1200"/>
              </a:lnSpc>
            </a:pPr>
            <a:r>
              <a:rPr lang="en-US" altLang="ja-JP" sz="1000" dirty="0">
                <a:latin typeface="+mn-ea"/>
              </a:rPr>
              <a:t>Rain Sensor</a:t>
            </a:r>
            <a:endParaRPr lang="ja-JP" altLang="en-US" sz="1000" dirty="0">
              <a:latin typeface="+mn-ea"/>
            </a:endParaRPr>
          </a:p>
        </p:txBody>
      </p:sp>
      <p:sp>
        <p:nvSpPr>
          <p:cNvPr id="58" name="テキスト ボックス 57">
            <a:extLst>
              <a:ext uri="{FF2B5EF4-FFF2-40B4-BE49-F238E27FC236}">
                <a16:creationId xmlns:a16="http://schemas.microsoft.com/office/drawing/2014/main" id="{25417CFE-0A14-4899-B22F-09C1C64E289F}"/>
              </a:ext>
            </a:extLst>
          </p:cNvPr>
          <p:cNvSpPr txBox="1"/>
          <p:nvPr/>
        </p:nvSpPr>
        <p:spPr>
          <a:xfrm>
            <a:off x="4934874" y="2251264"/>
            <a:ext cx="2340000" cy="153888"/>
          </a:xfrm>
          <a:prstGeom prst="rect">
            <a:avLst/>
          </a:prstGeom>
          <a:noFill/>
        </p:spPr>
        <p:txBody>
          <a:bodyPr wrap="square" lIns="0" tIns="0" rIns="0" bIns="0" rtlCol="0">
            <a:spAutoFit/>
          </a:bodyPr>
          <a:lstStyle/>
          <a:p>
            <a:pPr algn="ctr">
              <a:lnSpc>
                <a:spcPts val="1200"/>
              </a:lnSpc>
            </a:pPr>
            <a:r>
              <a:rPr lang="en-US" altLang="zh-TW" sz="1000" dirty="0">
                <a:latin typeface="+mn-ea"/>
              </a:rPr>
              <a:t>Matrix IR Sensor</a:t>
            </a:r>
            <a:endParaRPr lang="ja-JP" altLang="en-US" sz="1000" dirty="0">
              <a:latin typeface="+mn-ea"/>
            </a:endParaRPr>
          </a:p>
        </p:txBody>
      </p:sp>
      <p:sp>
        <p:nvSpPr>
          <p:cNvPr id="59" name="テキスト ボックス 58">
            <a:extLst>
              <a:ext uri="{FF2B5EF4-FFF2-40B4-BE49-F238E27FC236}">
                <a16:creationId xmlns:a16="http://schemas.microsoft.com/office/drawing/2014/main" id="{FAAC8CD7-7D96-47F0-A920-4BB77C23A415}"/>
              </a:ext>
            </a:extLst>
          </p:cNvPr>
          <p:cNvSpPr txBox="1"/>
          <p:nvPr/>
        </p:nvSpPr>
        <p:spPr>
          <a:xfrm>
            <a:off x="4934874" y="3980982"/>
            <a:ext cx="2340000" cy="153888"/>
          </a:xfrm>
          <a:prstGeom prst="rect">
            <a:avLst/>
          </a:prstGeom>
          <a:noFill/>
        </p:spPr>
        <p:txBody>
          <a:bodyPr wrap="square" lIns="0" tIns="0" rIns="0" bIns="0" rtlCol="0">
            <a:spAutoFit/>
          </a:bodyPr>
          <a:lstStyle/>
          <a:p>
            <a:pPr algn="ctr">
              <a:lnSpc>
                <a:spcPts val="1200"/>
              </a:lnSpc>
            </a:pPr>
            <a:r>
              <a:rPr lang="en-US" altLang="ja-JP" sz="1000" dirty="0">
                <a:latin typeface="+mn-ea"/>
                <a:ea typeface="+mn-ea"/>
              </a:rPr>
              <a:t>Steering Torque Sensor </a:t>
            </a:r>
            <a:endParaRPr kumimoji="1" lang="ja-JP" altLang="en-US" sz="1000" dirty="0">
              <a:latin typeface="+mn-ea"/>
              <a:ea typeface="+mn-ea"/>
            </a:endParaRPr>
          </a:p>
        </p:txBody>
      </p:sp>
      <p:sp>
        <p:nvSpPr>
          <p:cNvPr id="60" name="テキスト ボックス 59">
            <a:extLst>
              <a:ext uri="{FF2B5EF4-FFF2-40B4-BE49-F238E27FC236}">
                <a16:creationId xmlns:a16="http://schemas.microsoft.com/office/drawing/2014/main" id="{04DD0EA6-79C3-428E-B731-D19F143072FF}"/>
              </a:ext>
            </a:extLst>
          </p:cNvPr>
          <p:cNvSpPr txBox="1"/>
          <p:nvPr/>
        </p:nvSpPr>
        <p:spPr>
          <a:xfrm>
            <a:off x="4934874" y="5717186"/>
            <a:ext cx="2340000" cy="153888"/>
          </a:xfrm>
          <a:prstGeom prst="rect">
            <a:avLst/>
          </a:prstGeom>
          <a:noFill/>
        </p:spPr>
        <p:txBody>
          <a:bodyPr wrap="square" lIns="0" tIns="0" rIns="0" bIns="0" rtlCol="0">
            <a:spAutoFit/>
          </a:bodyPr>
          <a:lstStyle/>
          <a:p>
            <a:pPr algn="ctr">
              <a:lnSpc>
                <a:spcPts val="1200"/>
              </a:lnSpc>
            </a:pPr>
            <a:r>
              <a:rPr lang="en-US" altLang="ja-JP" sz="1000" dirty="0" smtClean="0">
                <a:latin typeface="+mn-ea"/>
                <a:ea typeface="+mn-ea"/>
              </a:rPr>
              <a:t>Power </a:t>
            </a:r>
            <a:r>
              <a:rPr lang="en-US" altLang="ja-JP" sz="1000" dirty="0">
                <a:latin typeface="+mn-ea"/>
                <a:ea typeface="+mn-ea"/>
              </a:rPr>
              <a:t>Module for Automobiles</a:t>
            </a:r>
            <a:endParaRPr kumimoji="1" lang="ja-JP" altLang="en-US" sz="1000" dirty="0">
              <a:latin typeface="+mn-ea"/>
              <a:ea typeface="+mn-ea"/>
            </a:endParaRPr>
          </a:p>
        </p:txBody>
      </p:sp>
      <p:pic>
        <p:nvPicPr>
          <p:cNvPr id="52" name="図 51"/>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056958" y="2787232"/>
            <a:ext cx="644025" cy="1080000"/>
          </a:xfrm>
          <a:prstGeom prst="rect">
            <a:avLst/>
          </a:prstGeom>
        </p:spPr>
      </p:pic>
      <p:pic>
        <p:nvPicPr>
          <p:cNvPr id="53" name="図 52"/>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828635" y="4482285"/>
            <a:ext cx="1100670" cy="1080000"/>
          </a:xfrm>
          <a:prstGeom prst="rect">
            <a:avLst/>
          </a:prstGeom>
        </p:spPr>
      </p:pic>
      <p:pic>
        <p:nvPicPr>
          <p:cNvPr id="54" name="図 53"/>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671456" y="1114334"/>
            <a:ext cx="1415028" cy="979636"/>
          </a:xfrm>
          <a:prstGeom prst="rect">
            <a:avLst/>
          </a:prstGeom>
        </p:spPr>
      </p:pic>
      <p:sp>
        <p:nvSpPr>
          <p:cNvPr id="61" name="テキスト ボックス 60">
            <a:extLst>
              <a:ext uri="{FF2B5EF4-FFF2-40B4-BE49-F238E27FC236}">
                <a16:creationId xmlns:a16="http://schemas.microsoft.com/office/drawing/2014/main" id="{C0CC822C-1BC0-4AD7-BC4E-C221D5ECF651}"/>
              </a:ext>
            </a:extLst>
          </p:cNvPr>
          <p:cNvSpPr txBox="1"/>
          <p:nvPr/>
        </p:nvSpPr>
        <p:spPr>
          <a:xfrm>
            <a:off x="8208970" y="2251264"/>
            <a:ext cx="2340000" cy="153888"/>
          </a:xfrm>
          <a:prstGeom prst="rect">
            <a:avLst/>
          </a:prstGeom>
          <a:noFill/>
        </p:spPr>
        <p:txBody>
          <a:bodyPr wrap="square" lIns="0" tIns="0" rIns="0" bIns="0" rtlCol="0">
            <a:spAutoFit/>
          </a:bodyPr>
          <a:lstStyle/>
          <a:p>
            <a:pPr algn="ctr">
              <a:lnSpc>
                <a:spcPts val="1200"/>
              </a:lnSpc>
            </a:pPr>
            <a:r>
              <a:rPr lang="en-US" altLang="ja-JP" sz="1000" dirty="0">
                <a:latin typeface="+mn-ea"/>
                <a:ea typeface="+mn-ea"/>
              </a:rPr>
              <a:t>Intake Air Pressure Sensor</a:t>
            </a:r>
            <a:endParaRPr kumimoji="1" lang="ja-JP" altLang="en-US" sz="1000" dirty="0">
              <a:latin typeface="+mn-ea"/>
              <a:ea typeface="+mn-ea"/>
            </a:endParaRPr>
          </a:p>
        </p:txBody>
      </p:sp>
      <p:sp>
        <p:nvSpPr>
          <p:cNvPr id="62" name="テキスト ボックス 61">
            <a:extLst>
              <a:ext uri="{FF2B5EF4-FFF2-40B4-BE49-F238E27FC236}">
                <a16:creationId xmlns:a16="http://schemas.microsoft.com/office/drawing/2014/main" id="{32CF0985-10BB-4C7A-9BC4-6F76280391C3}"/>
              </a:ext>
            </a:extLst>
          </p:cNvPr>
          <p:cNvSpPr txBox="1"/>
          <p:nvPr/>
        </p:nvSpPr>
        <p:spPr>
          <a:xfrm>
            <a:off x="8208970" y="3980982"/>
            <a:ext cx="2340000" cy="153888"/>
          </a:xfrm>
          <a:prstGeom prst="rect">
            <a:avLst/>
          </a:prstGeom>
          <a:noFill/>
        </p:spPr>
        <p:txBody>
          <a:bodyPr wrap="square" lIns="0" tIns="0" rIns="0" bIns="0" rtlCol="0">
            <a:spAutoFit/>
          </a:bodyPr>
          <a:lstStyle/>
          <a:p>
            <a:pPr algn="ctr">
              <a:lnSpc>
                <a:spcPts val="1200"/>
              </a:lnSpc>
            </a:pPr>
            <a:r>
              <a:rPr lang="en-US" altLang="ja-JP" sz="1000" dirty="0">
                <a:latin typeface="+mn-ea"/>
              </a:rPr>
              <a:t>Wheel Speed Sensor</a:t>
            </a:r>
            <a:endParaRPr lang="ja-JP" altLang="en-US" sz="1000" dirty="0">
              <a:latin typeface="+mn-ea"/>
            </a:endParaRPr>
          </a:p>
        </p:txBody>
      </p:sp>
      <p:sp>
        <p:nvSpPr>
          <p:cNvPr id="63" name="テキスト ボックス 62">
            <a:extLst>
              <a:ext uri="{FF2B5EF4-FFF2-40B4-BE49-F238E27FC236}">
                <a16:creationId xmlns:a16="http://schemas.microsoft.com/office/drawing/2014/main" id="{5BDA7922-B4EA-42F0-BDA1-9B84EA296430}"/>
              </a:ext>
            </a:extLst>
          </p:cNvPr>
          <p:cNvSpPr txBox="1"/>
          <p:nvPr/>
        </p:nvSpPr>
        <p:spPr>
          <a:xfrm>
            <a:off x="8208970" y="5717186"/>
            <a:ext cx="2340000" cy="153888"/>
          </a:xfrm>
          <a:prstGeom prst="rect">
            <a:avLst/>
          </a:prstGeom>
          <a:noFill/>
        </p:spPr>
        <p:txBody>
          <a:bodyPr wrap="square" lIns="0" tIns="0" rIns="0" bIns="0" rtlCol="0">
            <a:spAutoFit/>
          </a:bodyPr>
          <a:lstStyle/>
          <a:p>
            <a:pPr algn="ctr">
              <a:lnSpc>
                <a:spcPts val="1200"/>
              </a:lnSpc>
            </a:pPr>
            <a:r>
              <a:rPr lang="en-US" altLang="ja-JP" sz="1000" dirty="0" smtClean="0">
                <a:latin typeface="+mn-ea"/>
                <a:ea typeface="+mn-ea"/>
              </a:rPr>
              <a:t>SiC </a:t>
            </a:r>
            <a:r>
              <a:rPr lang="en-US" altLang="ja-JP" sz="1000" dirty="0">
                <a:latin typeface="+mn-ea"/>
                <a:ea typeface="+mn-ea"/>
              </a:rPr>
              <a:t>Power Device for Audio</a:t>
            </a:r>
            <a:endParaRPr kumimoji="1" lang="ja-JP" altLang="en-US" sz="1000" dirty="0">
              <a:latin typeface="+mn-ea"/>
              <a:ea typeface="+mn-ea"/>
            </a:endParaRPr>
          </a:p>
        </p:txBody>
      </p:sp>
      <p:sp>
        <p:nvSpPr>
          <p:cNvPr id="3" name="フッター プレースホルダー 2"/>
          <p:cNvSpPr>
            <a:spLocks noGrp="1"/>
          </p:cNvSpPr>
          <p:nvPr>
            <p:ph type="ftr" sz="quarter" idx="3"/>
          </p:nvPr>
        </p:nvSpPr>
        <p:spPr/>
        <p:txBody>
          <a:bodyPr/>
          <a:lstStyle/>
          <a:p>
            <a:r>
              <a:rPr lang="en-US" altLang="ja-JP" smtClean="0">
                <a:ea typeface="Verdana" panose="020B0604030504040204" pitchFamily="34" charset="0"/>
              </a:rPr>
              <a:t>DENSO Corporate Profile (as of May, 2021)</a:t>
            </a:r>
            <a:endParaRPr lang="en-US" dirty="0"/>
          </a:p>
        </p:txBody>
      </p:sp>
    </p:spTree>
    <p:extLst>
      <p:ext uri="{BB962C8B-B14F-4D97-AF65-F5344CB8AC3E}">
        <p14:creationId xmlns:p14="http://schemas.microsoft.com/office/powerpoint/2010/main" val="1955447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81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0" y="0"/>
            <a:ext cx="12203113" cy="3027405"/>
          </a:xfrm>
          <a:prstGeom prst="rect">
            <a:avLst/>
          </a:prstGeom>
        </p:spPr>
      </p:pic>
      <p:sp>
        <p:nvSpPr>
          <p:cNvPr id="12" name="Rectangle 12">
            <a:extLst>
              <a:ext uri="{FF2B5EF4-FFF2-40B4-BE49-F238E27FC236}">
                <a16:creationId xmlns:a16="http://schemas.microsoft.com/office/drawing/2014/main" id="{9B4B2048-26E7-4B4F-B468-8FF029B82159}"/>
              </a:ext>
            </a:extLst>
          </p:cNvPr>
          <p:cNvSpPr>
            <a:spLocks noChangeArrowheads="1"/>
          </p:cNvSpPr>
          <p:nvPr/>
        </p:nvSpPr>
        <p:spPr bwMode="auto">
          <a:xfrm>
            <a:off x="8732747" y="5878281"/>
            <a:ext cx="1279257" cy="9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kumimoji="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defRPr kumimoji="1">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defRPr kumimoji="1">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defRPr kumimoji="1">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defRPr kumimoji="1">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algn="r">
              <a:lnSpc>
                <a:spcPct val="90000"/>
              </a:lnSpc>
              <a:spcBef>
                <a:spcPct val="0"/>
              </a:spcBef>
            </a:pPr>
            <a:r>
              <a:rPr lang="en-US" altLang="ja-JP" sz="700" dirty="0">
                <a:latin typeface="+mn-ea"/>
              </a:rPr>
              <a:t>as of March 31, </a:t>
            </a:r>
            <a:r>
              <a:rPr lang="en-US" altLang="ja-JP" sz="700" dirty="0" smtClean="0">
                <a:latin typeface="+mn-ea"/>
              </a:rPr>
              <a:t>2021</a:t>
            </a:r>
            <a:endParaRPr lang="en-US" altLang="ja-JP" sz="700" dirty="0">
              <a:latin typeface="+mn-ea"/>
            </a:endParaRPr>
          </a:p>
        </p:txBody>
      </p:sp>
      <p:sp>
        <p:nvSpPr>
          <p:cNvPr id="15" name="Text Box 19">
            <a:extLst>
              <a:ext uri="{FF2B5EF4-FFF2-40B4-BE49-F238E27FC236}">
                <a16:creationId xmlns:a16="http://schemas.microsoft.com/office/drawing/2014/main" id="{F1294252-40BC-4740-97FD-3F3C0376B1D7}"/>
              </a:ext>
            </a:extLst>
          </p:cNvPr>
          <p:cNvSpPr txBox="1">
            <a:spLocks noChangeArrowheads="1"/>
          </p:cNvSpPr>
          <p:nvPr/>
        </p:nvSpPr>
        <p:spPr bwMode="auto">
          <a:xfrm>
            <a:off x="2210603" y="5817458"/>
            <a:ext cx="6665693" cy="307777"/>
          </a:xfrm>
          <a:prstGeom prst="rect">
            <a:avLst/>
          </a:prstGeom>
          <a:noFill/>
          <a:ln>
            <a:noFill/>
          </a:ln>
          <a:effectLst/>
          <a:extLst>
            <a:ext uri="{909E8E84-426E-40DD-AFC4-6F175D3DCCD1}">
              <a14:hiddenFill xmlns:a14="http://schemas.microsoft.com/office/drawing/2010/main">
                <a:solidFill>
                  <a:srgbClr val="DDDDDD">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p>
            <a:pPr marL="9525">
              <a:tabLst>
                <a:tab pos="393700" algn="l"/>
              </a:tabLst>
              <a:defRPr/>
            </a:pPr>
            <a:r>
              <a:rPr lang="ja-JP" altLang="en-US" sz="700" dirty="0">
                <a:latin typeface="+mn-ea"/>
              </a:rPr>
              <a:t>*</a:t>
            </a:r>
            <a:r>
              <a:rPr lang="en-US" altLang="ja-JP" sz="700" dirty="0">
                <a:latin typeface="+mn-ea"/>
              </a:rPr>
              <a:t> </a:t>
            </a:r>
            <a:r>
              <a:rPr lang="en-US" altLang="ja-JP" sz="700" dirty="0" err="1" smtClean="0">
                <a:latin typeface="+mn-ea"/>
              </a:rPr>
              <a:t>U.S.dollar</a:t>
            </a:r>
            <a:r>
              <a:rPr lang="en-US" altLang="ja-JP" sz="700" dirty="0" smtClean="0">
                <a:latin typeface="+mn-ea"/>
              </a:rPr>
              <a:t> </a:t>
            </a:r>
            <a:r>
              <a:rPr lang="en-US" altLang="ja-JP" sz="700" dirty="0">
                <a:latin typeface="+mn-ea"/>
              </a:rPr>
              <a:t>amounts have been translated, for convenience only, at the rate of 110.71 yen = US$1,</a:t>
            </a:r>
            <a:br>
              <a:rPr lang="en-US" altLang="ja-JP" sz="700" dirty="0">
                <a:latin typeface="+mn-ea"/>
              </a:rPr>
            </a:br>
            <a:r>
              <a:rPr lang="ja-JP" altLang="en-US" sz="700" dirty="0">
                <a:latin typeface="+mn-ea"/>
              </a:rPr>
              <a:t>　</a:t>
            </a:r>
            <a:r>
              <a:rPr lang="en-US" altLang="ja-JP" sz="700" dirty="0">
                <a:latin typeface="+mn-ea"/>
              </a:rPr>
              <a:t>the approximate exchange rate prevailing on March 31, 2021. Billion is used in the American sense of one thousand million.</a:t>
            </a:r>
          </a:p>
        </p:txBody>
      </p:sp>
      <p:sp>
        <p:nvSpPr>
          <p:cNvPr id="16" name="Rectangle 15">
            <a:extLst>
              <a:ext uri="{FF2B5EF4-FFF2-40B4-BE49-F238E27FC236}">
                <a16:creationId xmlns:a16="http://schemas.microsoft.com/office/drawing/2014/main" id="{EA4AC4AA-0F2B-4122-98BA-A74651A4A6A7}"/>
              </a:ext>
            </a:extLst>
          </p:cNvPr>
          <p:cNvSpPr>
            <a:spLocks noChangeArrowheads="1"/>
          </p:cNvSpPr>
          <p:nvPr/>
        </p:nvSpPr>
        <p:spPr bwMode="auto">
          <a:xfrm>
            <a:off x="709049" y="219988"/>
            <a:ext cx="7783512" cy="3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a:lnSpc>
                <a:spcPts val="2600"/>
              </a:lnSpc>
              <a:spcBef>
                <a:spcPct val="0"/>
              </a:spcBef>
              <a:tabLst>
                <a:tab pos="1050925" algn="l"/>
                <a:tab pos="1812925" algn="l"/>
              </a:tabLst>
            </a:pPr>
            <a:r>
              <a:rPr lang="en-US" altLang="ja-JP" sz="2400" b="1" dirty="0">
                <a:ln>
                  <a:solidFill>
                    <a:schemeClr val="bg1">
                      <a:alpha val="40000"/>
                    </a:schemeClr>
                  </a:solidFill>
                </a:ln>
                <a:solidFill>
                  <a:schemeClr val="bg2"/>
                </a:solidFill>
                <a:latin typeface="+mn-ea"/>
                <a:ea typeface="+mn-ea"/>
              </a:rPr>
              <a:t>Company Profile</a:t>
            </a:r>
          </a:p>
        </p:txBody>
      </p:sp>
      <p:graphicFrame>
        <p:nvGraphicFramePr>
          <p:cNvPr id="8" name="表 7"/>
          <p:cNvGraphicFramePr>
            <a:graphicFrameLocks noGrp="1"/>
          </p:cNvGraphicFramePr>
          <p:nvPr>
            <p:extLst>
              <p:ext uri="{D42A27DB-BD31-4B8C-83A1-F6EECF244321}">
                <p14:modId xmlns:p14="http://schemas.microsoft.com/office/powerpoint/2010/main" val="1419339544"/>
              </p:ext>
            </p:extLst>
          </p:nvPr>
        </p:nvGraphicFramePr>
        <p:xfrm>
          <a:off x="2217298" y="3227498"/>
          <a:ext cx="7784239" cy="2505250"/>
        </p:xfrm>
        <a:graphic>
          <a:graphicData uri="http://schemas.openxmlformats.org/drawingml/2006/table">
            <a:tbl>
              <a:tblPr firstRow="1" bandRow="1">
                <a:tableStyleId>{5C22544A-7EE6-4342-B048-85BDC9FD1C3A}</a:tableStyleId>
              </a:tblPr>
              <a:tblGrid>
                <a:gridCol w="1925457">
                  <a:extLst>
                    <a:ext uri="{9D8B030D-6E8A-4147-A177-3AD203B41FA5}">
                      <a16:colId xmlns:a16="http://schemas.microsoft.com/office/drawing/2014/main" val="1249550791"/>
                    </a:ext>
                  </a:extLst>
                </a:gridCol>
                <a:gridCol w="5858782">
                  <a:extLst>
                    <a:ext uri="{9D8B030D-6E8A-4147-A177-3AD203B41FA5}">
                      <a16:colId xmlns:a16="http://schemas.microsoft.com/office/drawing/2014/main" val="1582587337"/>
                    </a:ext>
                  </a:extLst>
                </a:gridCol>
              </a:tblGrid>
              <a:tr h="303682">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US" altLang="ja-JP" sz="1050" b="0" spc="0" baseline="0" dirty="0" smtClean="0">
                          <a:solidFill>
                            <a:schemeClr val="tx1"/>
                          </a:solidFill>
                          <a:latin typeface="+mj-lt"/>
                          <a:ea typeface="Verdana" panose="020B0604030504040204" pitchFamily="34" charset="0"/>
                        </a:rPr>
                        <a:t>Established</a:t>
                      </a:r>
                      <a:endParaRPr lang="ja-JP" altLang="en-US" sz="1050" b="0" spc="0" baseline="0" dirty="0">
                        <a:solidFill>
                          <a:schemeClr val="tx1"/>
                        </a:solidFill>
                        <a:latin typeface="+mj-lt"/>
                        <a:ea typeface="+mn-ea"/>
                      </a:endParaRPr>
                    </a:p>
                  </a:txBody>
                  <a:tcPr anchor="ctr">
                    <a:lnL w="12700" cmpd="sng">
                      <a:noFill/>
                    </a:lnL>
                    <a:lnR w="12700" cmpd="sng">
                      <a:noFill/>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00000"/>
                        </a:lnSpc>
                      </a:pPr>
                      <a:r>
                        <a:rPr lang="en-US" altLang="ja-JP" sz="1050" b="0" spc="0" baseline="0" dirty="0" smtClean="0">
                          <a:solidFill>
                            <a:schemeClr val="tx1"/>
                          </a:solidFill>
                          <a:latin typeface="+mj-lt"/>
                          <a:ea typeface="Verdana" panose="020B0604030504040204" pitchFamily="34" charset="0"/>
                        </a:rPr>
                        <a:t>December 16, 1949</a:t>
                      </a:r>
                      <a:endParaRPr lang="en-US" altLang="ja-JP" sz="1050" b="0" spc="0" baseline="0" dirty="0">
                        <a:solidFill>
                          <a:schemeClr val="tx1"/>
                        </a:solidFill>
                        <a:latin typeface="+mj-lt"/>
                        <a:ea typeface="Verdana" panose="020B060403050404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0435533"/>
                  </a:ext>
                </a:extLst>
              </a:tr>
              <a:tr h="303682">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US" altLang="ja-JP" sz="1050" b="0" spc="0" baseline="0" dirty="0" smtClean="0">
                          <a:solidFill>
                            <a:schemeClr val="tx1"/>
                          </a:solidFill>
                          <a:latin typeface="+mj-lt"/>
                          <a:ea typeface="Verdana" panose="020B0604030504040204" pitchFamily="34" charset="0"/>
                        </a:rPr>
                        <a:t>Capital</a:t>
                      </a:r>
                      <a:endParaRPr lang="en-US" altLang="ja-JP" sz="1050" b="0" spc="0" baseline="0" dirty="0">
                        <a:solidFill>
                          <a:schemeClr val="tx1"/>
                        </a:solidFill>
                        <a:latin typeface="+mj-lt"/>
                        <a:ea typeface="Verdana" panose="020B0604030504040204" pitchFamily="34" charset="0"/>
                      </a:endParaRPr>
                    </a:p>
                  </a:txBody>
                  <a:tcPr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b="0" spc="100" baseline="0" dirty="0" smtClean="0">
                          <a:solidFill>
                            <a:schemeClr val="tx1"/>
                          </a:solidFill>
                          <a:latin typeface="+mj-lt"/>
                          <a:ea typeface="Verdana" panose="020B0604030504040204" pitchFamily="34" charset="0"/>
                        </a:rPr>
                        <a:t>              </a:t>
                      </a:r>
                      <a:r>
                        <a:rPr lang="en-US" altLang="ja-JP" sz="1050" b="0" spc="300" baseline="0" dirty="0" smtClean="0">
                          <a:solidFill>
                            <a:schemeClr val="tx1"/>
                          </a:solidFill>
                          <a:latin typeface="+mj-lt"/>
                          <a:ea typeface="Verdana" panose="020B0604030504040204" pitchFamily="34" charset="0"/>
                        </a:rPr>
                        <a:t>         </a:t>
                      </a:r>
                      <a:r>
                        <a:rPr lang="en-US" altLang="ja-JP" sz="1050" b="0" spc="340" baseline="0" dirty="0" smtClean="0">
                          <a:solidFill>
                            <a:schemeClr val="tx1"/>
                          </a:solidFill>
                          <a:latin typeface="+mj-lt"/>
                          <a:ea typeface="Verdana" panose="020B0604030504040204" pitchFamily="34" charset="0"/>
                        </a:rPr>
                        <a:t> </a:t>
                      </a:r>
                      <a:r>
                        <a:rPr lang="en-US" altLang="ja-JP" sz="1050" b="0" spc="300" baseline="0" dirty="0" smtClean="0">
                          <a:solidFill>
                            <a:schemeClr val="tx1"/>
                          </a:solidFill>
                          <a:latin typeface="+mj-lt"/>
                          <a:ea typeface="Verdana" panose="020B0604030504040204" pitchFamily="34" charset="0"/>
                        </a:rPr>
                        <a:t>  </a:t>
                      </a:r>
                      <a:r>
                        <a:rPr lang="en-US" altLang="ja-JP" sz="1050" b="0" spc="0" baseline="0" dirty="0" smtClean="0">
                          <a:solidFill>
                            <a:schemeClr val="tx1"/>
                          </a:solidFill>
                          <a:latin typeface="+mj-lt"/>
                          <a:ea typeface="Verdana" panose="020B0604030504040204" pitchFamily="34" charset="0"/>
                        </a:rPr>
                        <a:t>¥187.5 billion</a:t>
                      </a:r>
                      <a:endParaRPr lang="ja-JP" altLang="en-US" sz="1050" b="0" spc="0" baseline="0" dirty="0" smtClean="0">
                        <a:solidFill>
                          <a:schemeClr val="tx1"/>
                        </a:solidFill>
                        <a:latin typeface="+mj-lt"/>
                        <a:ea typeface="+mn-ea"/>
                      </a:endParaRPr>
                    </a:p>
                  </a:txBody>
                  <a:tcPr anchor="ctr">
                    <a:lnL w="12700" cmpd="sng">
                      <a:noFill/>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5489665"/>
                  </a:ext>
                </a:extLst>
              </a:tr>
              <a:tr h="3036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spc="0" baseline="0" dirty="0" smtClean="0">
                          <a:solidFill>
                            <a:schemeClr val="tx1"/>
                          </a:solidFill>
                          <a:latin typeface="+mj-lt"/>
                          <a:ea typeface="Verdana" panose="020B0604030504040204" pitchFamily="34" charset="0"/>
                        </a:rPr>
                        <a:t>Revenue</a:t>
                      </a:r>
                      <a:endParaRPr kumimoji="1" lang="en-US" altLang="ja-JP" sz="1050" b="0" spc="0" baseline="0" dirty="0">
                        <a:solidFill>
                          <a:schemeClr val="tx1"/>
                        </a:solidFill>
                        <a:latin typeface="+mj-lt"/>
                        <a:ea typeface="Verdana" panose="020B0604030504040204" pitchFamily="34" charset="0"/>
                      </a:endParaRPr>
                    </a:p>
                  </a:txBody>
                  <a:tcPr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b="0" spc="0" baseline="0" dirty="0" smtClean="0">
                          <a:solidFill>
                            <a:schemeClr val="tx1"/>
                          </a:solidFill>
                          <a:latin typeface="+mj-lt"/>
                          <a:ea typeface="Verdana" panose="020B0604030504040204" pitchFamily="34" charset="0"/>
                        </a:rPr>
                        <a:t>Consolidated basis</a:t>
                      </a:r>
                      <a:r>
                        <a:rPr lang="ja-JP" altLang="en-US" sz="1050" b="0" spc="-150" baseline="0" dirty="0" smtClean="0">
                          <a:solidFill>
                            <a:schemeClr val="tx1"/>
                          </a:solidFill>
                          <a:latin typeface="+mj-lt"/>
                          <a:ea typeface="+mn-ea"/>
                        </a:rPr>
                        <a:t>                </a:t>
                      </a:r>
                      <a:r>
                        <a:rPr lang="ja-JP" altLang="en-US" sz="1050" b="0" spc="-230" baseline="0" dirty="0" smtClean="0">
                          <a:solidFill>
                            <a:schemeClr val="tx1"/>
                          </a:solidFill>
                          <a:latin typeface="+mj-lt"/>
                          <a:ea typeface="+mn-ea"/>
                        </a:rPr>
                        <a:t>  </a:t>
                      </a:r>
                      <a:r>
                        <a:rPr lang="en-US" altLang="ja-JP" sz="1050" b="0" spc="0" baseline="0" dirty="0" smtClean="0">
                          <a:solidFill>
                            <a:schemeClr val="tx1"/>
                          </a:solidFill>
                          <a:latin typeface="Verdana" panose="020B0604030504040204" pitchFamily="34" charset="0"/>
                          <a:ea typeface="Verdana" panose="020B0604030504040204" pitchFamily="34" charset="0"/>
                        </a:rPr>
                        <a:t>¥</a:t>
                      </a:r>
                      <a:r>
                        <a:rPr lang="en-US" altLang="ja-JP" sz="1050" b="0" spc="0" baseline="0" dirty="0" smtClean="0">
                          <a:solidFill>
                            <a:schemeClr val="tx1"/>
                          </a:solidFill>
                          <a:latin typeface="+mn-ea"/>
                          <a:ea typeface="+mn-ea"/>
                        </a:rPr>
                        <a:t>4,936.7</a:t>
                      </a:r>
                      <a:r>
                        <a:rPr lang="en-US" altLang="ja-JP" sz="1050" b="0" spc="0" baseline="0" dirty="0" smtClean="0">
                          <a:solidFill>
                            <a:schemeClr val="tx1"/>
                          </a:solidFill>
                          <a:latin typeface="Verdana" panose="020B0604030504040204" pitchFamily="34" charset="0"/>
                          <a:ea typeface="Verdana" panose="020B0604030504040204" pitchFamily="34" charset="0"/>
                        </a:rPr>
                        <a:t> </a:t>
                      </a:r>
                      <a:r>
                        <a:rPr lang="en-US" altLang="ja-JP" sz="1050" b="0" spc="0" baseline="0" dirty="0" smtClean="0">
                          <a:solidFill>
                            <a:schemeClr val="tx1"/>
                          </a:solidFill>
                          <a:latin typeface="+mj-lt"/>
                          <a:ea typeface="Verdana" panose="020B0604030504040204" pitchFamily="34" charset="0"/>
                        </a:rPr>
                        <a:t>billion (US$44.6 billion)*</a:t>
                      </a:r>
                      <a:endParaRPr lang="ja-JP" altLang="en-US" sz="1050" b="0" spc="0" baseline="30000" dirty="0">
                        <a:solidFill>
                          <a:schemeClr val="tx1"/>
                        </a:solidFill>
                        <a:latin typeface="+mj-lt"/>
                        <a:ea typeface="+mn-ea"/>
                      </a:endParaRPr>
                    </a:p>
                  </a:txBody>
                  <a:tcPr anchor="ctr">
                    <a:lnL w="12700" cmpd="sng">
                      <a:noFill/>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998576"/>
                  </a:ext>
                </a:extLst>
              </a:tr>
              <a:tr h="3036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spc="0" baseline="0" dirty="0" smtClean="0">
                          <a:solidFill>
                            <a:schemeClr val="tx1"/>
                          </a:solidFill>
                          <a:latin typeface="+mj-lt"/>
                          <a:ea typeface="Verdana" panose="020B0604030504040204" pitchFamily="34" charset="0"/>
                        </a:rPr>
                        <a:t>Operating Profit</a:t>
                      </a:r>
                      <a:endParaRPr kumimoji="1" lang="en-US" altLang="ja-JP" sz="1050" b="0" spc="0" baseline="0" dirty="0">
                        <a:solidFill>
                          <a:schemeClr val="tx1"/>
                        </a:solidFill>
                        <a:latin typeface="+mj-lt"/>
                        <a:ea typeface="Verdana" panose="020B0604030504040204" pitchFamily="34" charset="0"/>
                      </a:endParaRPr>
                    </a:p>
                  </a:txBody>
                  <a:tcPr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eaLnBrk="1" fontAlgn="auto" latinLnBrk="0" hangingPunct="1">
                        <a:lnSpc>
                          <a:spcPct val="90000"/>
                        </a:lnSpc>
                        <a:spcBef>
                          <a:spcPts val="0"/>
                        </a:spcBef>
                        <a:spcAft>
                          <a:spcPts val="0"/>
                        </a:spcAft>
                        <a:buClrTx/>
                        <a:buSzTx/>
                        <a:buFontTx/>
                        <a:buNone/>
                        <a:tabLst/>
                        <a:defRPr/>
                      </a:pPr>
                      <a:r>
                        <a:rPr lang="en-US" altLang="ja-JP" sz="1050" b="0" spc="0" baseline="0" dirty="0" smtClean="0">
                          <a:solidFill>
                            <a:schemeClr val="tx1"/>
                          </a:solidFill>
                          <a:latin typeface="+mj-lt"/>
                          <a:ea typeface="Verdana" panose="020B0604030504040204" pitchFamily="34" charset="0"/>
                        </a:rPr>
                        <a:t>Consolidated basis</a:t>
                      </a:r>
                      <a:r>
                        <a:rPr lang="ja-JP" altLang="en-US" sz="1050" b="0" kern="1200" spc="60" baseline="0" dirty="0" smtClean="0">
                          <a:solidFill>
                            <a:schemeClr val="tx1"/>
                          </a:solidFill>
                          <a:latin typeface="+mj-lt"/>
                          <a:ea typeface="+mn-ea"/>
                        </a:rPr>
                        <a:t>   </a:t>
                      </a:r>
                      <a:r>
                        <a:rPr lang="ja-JP" altLang="en-US" sz="1050" b="0" kern="1200" spc="0" baseline="0" dirty="0" smtClean="0">
                          <a:solidFill>
                            <a:schemeClr val="tx1"/>
                          </a:solidFill>
                          <a:latin typeface="+mj-lt"/>
                          <a:ea typeface="+mn-ea"/>
                        </a:rPr>
                        <a:t>          </a:t>
                      </a:r>
                      <a:r>
                        <a:rPr lang="en-US" altLang="ja-JP" sz="1050" spc="0" baseline="0" dirty="0" smtClean="0">
                          <a:solidFill>
                            <a:schemeClr val="tx1"/>
                          </a:solidFill>
                          <a:latin typeface="Verdana" panose="020B0604030504040204" pitchFamily="34" charset="0"/>
                          <a:ea typeface="Verdana" panose="020B0604030504040204" pitchFamily="34" charset="0"/>
                        </a:rPr>
                        <a:t>¥155.1 </a:t>
                      </a:r>
                      <a:r>
                        <a:rPr lang="en-US" altLang="ja-JP" sz="1050" spc="0" baseline="0" dirty="0" smtClean="0">
                          <a:solidFill>
                            <a:schemeClr val="tx1"/>
                          </a:solidFill>
                          <a:latin typeface="+mj-lt"/>
                          <a:ea typeface="Verdana" panose="020B0604030504040204" pitchFamily="34" charset="0"/>
                        </a:rPr>
                        <a:t>billion (US$1.4 billion)*</a:t>
                      </a:r>
                      <a:endParaRPr lang="en-US" altLang="ja-JP" sz="1050" b="0" spc="0" baseline="30000" dirty="0">
                        <a:solidFill>
                          <a:schemeClr val="tx1"/>
                        </a:solidFill>
                        <a:latin typeface="+mj-lt"/>
                        <a:ea typeface="Verdana" panose="020B0604030504040204" pitchFamily="34" charset="0"/>
                        <a:cs typeface="+mn-cs"/>
                      </a:endParaRPr>
                    </a:p>
                  </a:txBody>
                  <a:tcPr anchor="ctr">
                    <a:lnL w="12700" cmpd="sng">
                      <a:noFill/>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3861262"/>
                  </a:ext>
                </a:extLst>
              </a:tr>
              <a:tr h="303682">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spc="0" baseline="0" dirty="0" smtClean="0">
                          <a:solidFill>
                            <a:schemeClr val="tx1"/>
                          </a:solidFill>
                          <a:latin typeface="+mj-lt"/>
                          <a:ea typeface="Verdana" panose="020B0604030504040204" pitchFamily="34" charset="0"/>
                        </a:rPr>
                        <a:t>Employees</a:t>
                      </a:r>
                      <a:endParaRPr lang="en-US" altLang="ja-JP" sz="1050" spc="0" baseline="0" dirty="0">
                        <a:solidFill>
                          <a:schemeClr val="tx1"/>
                        </a:solidFill>
                        <a:latin typeface="+mj-lt"/>
                        <a:ea typeface="Verdana" panose="020B0604030504040204" pitchFamily="34" charset="0"/>
                      </a:endParaRPr>
                    </a:p>
                  </a:txBody>
                  <a:tcPr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ja-JP" sz="1050" b="0" spc="0" baseline="0" dirty="0" smtClean="0">
                          <a:solidFill>
                            <a:schemeClr val="tx1"/>
                          </a:solidFill>
                          <a:latin typeface="+mj-lt"/>
                          <a:ea typeface="Verdana" panose="020B0604030504040204" pitchFamily="34" charset="0"/>
                        </a:rPr>
                        <a:t>Consolidated basis</a:t>
                      </a:r>
                      <a:r>
                        <a:rPr lang="ja-JP" altLang="en-US" sz="1050" spc="300" baseline="0" dirty="0" smtClean="0">
                          <a:solidFill>
                            <a:schemeClr val="tx1"/>
                          </a:solidFill>
                          <a:latin typeface="+mj-lt"/>
                          <a:ea typeface="+mn-ea"/>
                        </a:rPr>
                        <a:t> </a:t>
                      </a:r>
                      <a:r>
                        <a:rPr lang="ja-JP" altLang="en-US" sz="1050" spc="0" baseline="0" dirty="0" smtClean="0">
                          <a:solidFill>
                            <a:schemeClr val="tx1"/>
                          </a:solidFill>
                          <a:latin typeface="+mj-lt"/>
                          <a:ea typeface="+mn-ea"/>
                        </a:rPr>
                        <a:t>         </a:t>
                      </a:r>
                      <a:r>
                        <a:rPr lang="ja-JP" altLang="en-US" sz="1050" spc="-150" baseline="0" dirty="0" smtClean="0">
                          <a:solidFill>
                            <a:schemeClr val="tx1"/>
                          </a:solidFill>
                          <a:latin typeface="+mj-lt"/>
                          <a:ea typeface="+mn-ea"/>
                        </a:rPr>
                        <a:t> </a:t>
                      </a:r>
                      <a:r>
                        <a:rPr lang="en-US" altLang="ja-JP" sz="1050" spc="0" baseline="0" dirty="0" smtClean="0">
                          <a:solidFill>
                            <a:schemeClr val="tx1"/>
                          </a:solidFill>
                          <a:latin typeface="Verdana" panose="020B0604030504040204" pitchFamily="34" charset="0"/>
                          <a:ea typeface="Verdana" panose="020B0604030504040204" pitchFamily="34" charset="0"/>
                        </a:rPr>
                        <a:t>168,391</a:t>
                      </a:r>
                      <a:r>
                        <a:rPr lang="en-US" altLang="ja-JP" sz="1050" spc="0" baseline="0" dirty="0" smtClean="0">
                          <a:solidFill>
                            <a:schemeClr val="tx1"/>
                          </a:solidFill>
                          <a:latin typeface="+mj-lt"/>
                          <a:ea typeface="Verdana" panose="020B0604030504040204" pitchFamily="34" charset="0"/>
                        </a:rPr>
                        <a:t> </a:t>
                      </a:r>
                      <a:endParaRPr lang="ja-JP" altLang="en-US" sz="1050" spc="0" baseline="0" dirty="0">
                        <a:solidFill>
                          <a:schemeClr val="tx1"/>
                        </a:solidFill>
                        <a:latin typeface="+mj-lt"/>
                        <a:ea typeface="+mn-ea"/>
                      </a:endParaRPr>
                    </a:p>
                  </a:txBody>
                  <a:tcPr anchor="ctr">
                    <a:lnL w="12700" cmpd="sng">
                      <a:noFill/>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0671643"/>
                  </a:ext>
                </a:extLst>
              </a:tr>
              <a:tr h="303682">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spc="0" baseline="0" dirty="0" smtClean="0">
                          <a:solidFill>
                            <a:schemeClr val="tx1"/>
                          </a:solidFill>
                          <a:latin typeface="+mj-lt"/>
                          <a:ea typeface="Verdana" panose="020B0604030504040204" pitchFamily="34" charset="0"/>
                        </a:rPr>
                        <a:t>Non-consolidated basis</a:t>
                      </a:r>
                      <a:r>
                        <a:rPr lang="ja-JP" altLang="en-US" sz="1050" spc="300" baseline="0" dirty="0" smtClean="0">
                          <a:solidFill>
                            <a:schemeClr val="tx1"/>
                          </a:solidFill>
                          <a:latin typeface="+mj-lt"/>
                          <a:ea typeface="+mn-ea"/>
                        </a:rPr>
                        <a:t>  </a:t>
                      </a:r>
                      <a:r>
                        <a:rPr lang="ja-JP" altLang="en-US" sz="1050" spc="0" baseline="0" dirty="0" smtClean="0">
                          <a:solidFill>
                            <a:schemeClr val="tx1"/>
                          </a:solidFill>
                          <a:latin typeface="+mj-lt"/>
                          <a:ea typeface="+mn-ea"/>
                        </a:rPr>
                        <a:t>   </a:t>
                      </a:r>
                      <a:r>
                        <a:rPr lang="ja-JP" altLang="en-US" sz="1050" spc="-300" baseline="0" dirty="0" smtClean="0">
                          <a:solidFill>
                            <a:schemeClr val="tx1"/>
                          </a:solidFill>
                          <a:latin typeface="+mj-lt"/>
                          <a:ea typeface="+mn-ea"/>
                        </a:rPr>
                        <a:t> </a:t>
                      </a:r>
                      <a:r>
                        <a:rPr lang="en-US" altLang="ja-JP" sz="1050" spc="0" baseline="0" dirty="0" smtClean="0">
                          <a:solidFill>
                            <a:schemeClr val="tx1"/>
                          </a:solidFill>
                          <a:latin typeface="Verdana" panose="020B0604030504040204" pitchFamily="34" charset="0"/>
                          <a:ea typeface="Verdana" panose="020B0604030504040204" pitchFamily="34" charset="0"/>
                        </a:rPr>
                        <a:t>46,272</a:t>
                      </a:r>
                      <a:endParaRPr lang="ja-JP" altLang="en-US" sz="1050" spc="0" baseline="0" dirty="0" smtClean="0">
                        <a:solidFill>
                          <a:schemeClr val="tx1"/>
                        </a:solidFill>
                        <a:latin typeface="Verdana" panose="020B0604030504040204" pitchFamily="34" charset="0"/>
                        <a:ea typeface="+mn-ea"/>
                      </a:endParaRPr>
                    </a:p>
                  </a:txBody>
                  <a:tcPr anchor="ctr">
                    <a:lnL w="12700" cmpd="sng">
                      <a:noFill/>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8935662"/>
                  </a:ext>
                </a:extLst>
              </a:tr>
              <a:tr h="303682">
                <a:tc>
                  <a:txBody>
                    <a:bodyPr/>
                    <a:lstStyle/>
                    <a:p>
                      <a:pPr algn="l">
                        <a:lnSpc>
                          <a:spcPct val="90000"/>
                        </a:lnSpc>
                        <a:spcBef>
                          <a:spcPct val="0"/>
                        </a:spcBef>
                      </a:pPr>
                      <a:r>
                        <a:rPr lang="en-US" altLang="ja-JP" sz="1050" spc="0" baseline="0" dirty="0" smtClean="0">
                          <a:solidFill>
                            <a:schemeClr val="tx1"/>
                          </a:solidFill>
                          <a:latin typeface="+mj-lt"/>
                          <a:ea typeface="Verdana" panose="020B0604030504040204" pitchFamily="34" charset="0"/>
                        </a:rPr>
                        <a:t>Consolidated Subsidiaries</a:t>
                      </a:r>
                      <a:endParaRPr lang="en-US" altLang="ja-JP" sz="1050" spc="0" baseline="0" dirty="0">
                        <a:solidFill>
                          <a:schemeClr val="tx1"/>
                        </a:solidFill>
                        <a:latin typeface="+mj-lt"/>
                        <a:ea typeface="Verdana" panose="020B0604030504040204" pitchFamily="34" charset="0"/>
                      </a:endParaRPr>
                    </a:p>
                  </a:txBody>
                  <a:tcPr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eaLnBrk="1" fontAlgn="auto" latinLnBrk="0" hangingPunct="1">
                        <a:lnSpc>
                          <a:spcPct val="90000"/>
                        </a:lnSpc>
                        <a:spcBef>
                          <a:spcPct val="0"/>
                        </a:spcBef>
                        <a:spcAft>
                          <a:spcPts val="0"/>
                        </a:spcAft>
                        <a:buClrTx/>
                        <a:buSzTx/>
                        <a:buFontTx/>
                        <a:buNone/>
                        <a:tabLst/>
                        <a:defRPr/>
                      </a:pPr>
                      <a:r>
                        <a:rPr lang="en-US" altLang="ja-JP" sz="1050" spc="0" baseline="0" dirty="0" smtClean="0">
                          <a:solidFill>
                            <a:schemeClr val="tx1"/>
                          </a:solidFill>
                          <a:latin typeface="+mj-lt"/>
                          <a:ea typeface="Verdana" panose="020B0604030504040204" pitchFamily="34" charset="0"/>
                        </a:rPr>
                        <a:t>200 (Japan 64, North America 23, Europe 32, Asia 74, Others 7)</a:t>
                      </a:r>
                      <a:endParaRPr lang="ja-JP" altLang="en-US" sz="1050" spc="0" baseline="0" dirty="0">
                        <a:solidFill>
                          <a:schemeClr val="tx1"/>
                        </a:solidFill>
                        <a:latin typeface="+mj-lt"/>
                        <a:ea typeface="+mn-ea"/>
                      </a:endParaRPr>
                    </a:p>
                  </a:txBody>
                  <a:tcPr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924252"/>
                  </a:ext>
                </a:extLst>
              </a:tr>
              <a:tr h="303682">
                <a:tc>
                  <a:txBody>
                    <a:bodyPr/>
                    <a:lstStyle/>
                    <a:p>
                      <a:pPr marL="0" marR="0" indent="0" algn="l" defTabSz="914400" eaLnBrk="1" fontAlgn="auto" latinLnBrk="0" hangingPunct="1">
                        <a:lnSpc>
                          <a:spcPct val="90000"/>
                        </a:lnSpc>
                        <a:spcBef>
                          <a:spcPts val="0"/>
                        </a:spcBef>
                        <a:spcAft>
                          <a:spcPts val="0"/>
                        </a:spcAft>
                        <a:buClrTx/>
                        <a:buSzTx/>
                        <a:buFontTx/>
                        <a:buNone/>
                        <a:tabLst/>
                        <a:defRPr/>
                      </a:pPr>
                      <a:r>
                        <a:rPr lang="en" altLang="ja-JP" sz="1050" spc="0" baseline="0" dirty="0" smtClean="0">
                          <a:solidFill>
                            <a:schemeClr val="tx1"/>
                          </a:solidFill>
                          <a:latin typeface="+mj-lt"/>
                          <a:ea typeface="Verdana" panose="020B0604030504040204" pitchFamily="34" charset="0"/>
                        </a:rPr>
                        <a:t>Affiliates </a:t>
                      </a:r>
                      <a:br>
                        <a:rPr lang="en" altLang="ja-JP" sz="1050" spc="0" baseline="0" dirty="0" smtClean="0">
                          <a:solidFill>
                            <a:schemeClr val="tx1"/>
                          </a:solidFill>
                          <a:latin typeface="+mj-lt"/>
                          <a:ea typeface="Verdana" panose="020B0604030504040204" pitchFamily="34" charset="0"/>
                        </a:rPr>
                      </a:br>
                      <a:r>
                        <a:rPr lang="en" altLang="ja-JP" sz="1050" spc="0" baseline="0" dirty="0" smtClean="0">
                          <a:solidFill>
                            <a:schemeClr val="tx1"/>
                          </a:solidFill>
                          <a:latin typeface="+mj-lt"/>
                          <a:ea typeface="Verdana" panose="020B0604030504040204" pitchFamily="34" charset="0"/>
                        </a:rPr>
                        <a:t>under the Equity Method</a:t>
                      </a:r>
                      <a:endParaRPr lang="en" altLang="ja-JP" sz="1050" spc="0" baseline="0" dirty="0">
                        <a:solidFill>
                          <a:schemeClr val="tx1"/>
                        </a:solidFill>
                        <a:latin typeface="+mj-lt"/>
                        <a:ea typeface="Verdana" panose="020B0604030504040204" pitchFamily="34" charset="0"/>
                      </a:endParaRPr>
                    </a:p>
                  </a:txBody>
                  <a:tcPr anchor="ctr">
                    <a:lnL w="12700" cmpd="sng">
                      <a:noFill/>
                    </a:lnL>
                    <a:lnR w="12700" cmpd="sng">
                      <a:noFill/>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88900" algn="l" defTabSz="914400" eaLnBrk="1" fontAlgn="auto" latinLnBrk="0" hangingPunct="1">
                        <a:lnSpc>
                          <a:spcPct val="90000"/>
                        </a:lnSpc>
                        <a:spcBef>
                          <a:spcPct val="0"/>
                        </a:spcBef>
                        <a:spcAft>
                          <a:spcPts val="0"/>
                        </a:spcAft>
                        <a:buClrTx/>
                        <a:buSzTx/>
                        <a:buFontTx/>
                        <a:buNone/>
                        <a:tabLst/>
                        <a:defRPr/>
                      </a:pPr>
                      <a:r>
                        <a:rPr lang="en-US" altLang="ja-JP" sz="1050" spc="0" baseline="0" dirty="0" smtClean="0">
                          <a:solidFill>
                            <a:schemeClr val="tx1"/>
                          </a:solidFill>
                          <a:latin typeface="+mj-lt"/>
                          <a:ea typeface="Verdana" panose="020B0604030504040204" pitchFamily="34" charset="0"/>
                        </a:rPr>
                        <a:t>88 (Japan 24, North America 11, Europe 17, Asia 32, Others 4</a:t>
                      </a:r>
                      <a:r>
                        <a:rPr lang="ja-JP" altLang="en-US" sz="1050" spc="0" baseline="0" dirty="0" smtClean="0">
                          <a:solidFill>
                            <a:schemeClr val="tx1"/>
                          </a:solidFill>
                          <a:latin typeface="+mj-lt"/>
                          <a:ea typeface="Verdana" panose="020B0604030504040204" pitchFamily="34" charset="0"/>
                        </a:rPr>
                        <a:t>）</a:t>
                      </a:r>
                      <a:endParaRPr lang="ja-JP" altLang="en-US" sz="1050" spc="0" baseline="0" dirty="0">
                        <a:solidFill>
                          <a:schemeClr val="tx1"/>
                        </a:solidFill>
                        <a:latin typeface="+mj-lt"/>
                        <a:ea typeface="+mn-ea"/>
                      </a:endParaRPr>
                    </a:p>
                  </a:txBody>
                  <a:tcPr anchor="ctr">
                    <a:lnL w="12700" cmpd="sng">
                      <a:noFill/>
                    </a:lnL>
                    <a:lnR w="12700" cmpd="sng">
                      <a:noFill/>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2071091"/>
                  </a:ext>
                </a:extLst>
              </a:tr>
            </a:tbl>
          </a:graphicData>
        </a:graphic>
      </p:graphicFrame>
      <p:sp>
        <p:nvSpPr>
          <p:cNvPr id="2" name="フッター プレースホルダー 1"/>
          <p:cNvSpPr>
            <a:spLocks noGrp="1"/>
          </p:cNvSpPr>
          <p:nvPr>
            <p:ph type="ftr" sz="quarter" idx="3"/>
          </p:nvPr>
        </p:nvSpPr>
        <p:spPr/>
        <p:txBody>
          <a:bodyPr/>
          <a:lstStyle/>
          <a:p>
            <a:r>
              <a:rPr lang="en-US" altLang="ja-JP" dirty="0" smtClean="0">
                <a:ea typeface="Verdana" panose="020B0604030504040204" pitchFamily="34" charset="0"/>
              </a:rPr>
              <a:t>DENSO Corporate Profile (as of May 2021)</a:t>
            </a:r>
            <a:endParaRPr lang="en-US" dirty="0"/>
          </a:p>
        </p:txBody>
      </p:sp>
    </p:spTree>
    <p:extLst>
      <p:ext uri="{BB962C8B-B14F-4D97-AF65-F5344CB8AC3E}">
        <p14:creationId xmlns:p14="http://schemas.microsoft.com/office/powerpoint/2010/main" val="34413564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46881" y="829621"/>
            <a:ext cx="469668" cy="1263634"/>
          </a:xfrm>
          <a:prstGeom prst="rect">
            <a:avLst/>
          </a:prstGeom>
        </p:spPr>
      </p:pic>
      <p:sp>
        <p:nvSpPr>
          <p:cNvPr id="2" name="Rectangle 15">
            <a:extLst>
              <a:ext uri="{FF2B5EF4-FFF2-40B4-BE49-F238E27FC236}">
                <a16:creationId xmlns:a16="http://schemas.microsoft.com/office/drawing/2014/main" id="{975629A7-53AB-4A81-AF37-8E27C1B8E4EF}"/>
              </a:ext>
            </a:extLst>
          </p:cNvPr>
          <p:cNvSpPr>
            <a:spLocks noChangeArrowheads="1"/>
          </p:cNvSpPr>
          <p:nvPr/>
        </p:nvSpPr>
        <p:spPr bwMode="auto">
          <a:xfrm>
            <a:off x="287338" y="229287"/>
            <a:ext cx="11214100" cy="3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lvl="0" eaLnBrk="1" fontAlgn="base" hangingPunct="1">
              <a:lnSpc>
                <a:spcPts val="2600"/>
              </a:lnSpc>
              <a:spcBef>
                <a:spcPct val="0"/>
              </a:spcBef>
              <a:spcAft>
                <a:spcPct val="0"/>
              </a:spcAft>
              <a:tabLst>
                <a:tab pos="1050925" algn="l"/>
                <a:tab pos="1812925" algn="l"/>
              </a:tabLst>
            </a:pPr>
            <a:r>
              <a:rPr lang="en-US" altLang="ja-JP" sz="2400" b="1" dirty="0">
                <a:solidFill>
                  <a:srgbClr val="DC0032"/>
                </a:solidFill>
                <a:latin typeface="+mn-ea"/>
                <a:ea typeface="+mn-ea"/>
              </a:rPr>
              <a:t>Main </a:t>
            </a:r>
            <a:r>
              <a:rPr lang="en-US" altLang="ja-JP" sz="2400" b="1" dirty="0" smtClean="0">
                <a:solidFill>
                  <a:srgbClr val="DC0032"/>
                </a:solidFill>
                <a:latin typeface="+mn-ea"/>
                <a:ea typeface="+mn-ea"/>
              </a:rPr>
              <a:t>products: </a:t>
            </a:r>
            <a:r>
              <a:rPr lang="en-US" altLang="ja-JP" sz="2400" b="1" dirty="0">
                <a:solidFill>
                  <a:srgbClr val="DC0032"/>
                </a:solidFill>
                <a:latin typeface="+mn-ea"/>
                <a:ea typeface="+mn-ea"/>
              </a:rPr>
              <a:t>Non-automotive business</a:t>
            </a:r>
            <a:r>
              <a:rPr lang="en-US" altLang="ja-JP" sz="1200" dirty="0">
                <a:solidFill>
                  <a:srgbClr val="DC0032"/>
                </a:solidFill>
                <a:latin typeface="+mn-ea"/>
                <a:ea typeface="+mn-ea"/>
              </a:rPr>
              <a:t>  (Factory Automation, Agriculture, Industry/Home)</a:t>
            </a:r>
            <a:endParaRPr lang="ja-JP" altLang="en-US" sz="1200" dirty="0">
              <a:solidFill>
                <a:srgbClr val="DC0032"/>
              </a:solidFill>
              <a:latin typeface="+mn-ea"/>
              <a:ea typeface="+mn-ea"/>
            </a:endParaRPr>
          </a:p>
        </p:txBody>
      </p:sp>
      <p:sp>
        <p:nvSpPr>
          <p:cNvPr id="34" name="テキスト ボックス 33">
            <a:extLst>
              <a:ext uri="{FF2B5EF4-FFF2-40B4-BE49-F238E27FC236}">
                <a16:creationId xmlns:a16="http://schemas.microsoft.com/office/drawing/2014/main" id="{1E5AE538-DEEC-490A-B149-D1F7260B4E41}"/>
              </a:ext>
            </a:extLst>
          </p:cNvPr>
          <p:cNvSpPr txBox="1"/>
          <p:nvPr/>
        </p:nvSpPr>
        <p:spPr>
          <a:xfrm>
            <a:off x="1660069" y="2260290"/>
            <a:ext cx="2340000" cy="153888"/>
          </a:xfrm>
          <a:prstGeom prst="rect">
            <a:avLst/>
          </a:prstGeom>
          <a:noFill/>
        </p:spPr>
        <p:txBody>
          <a:bodyPr wrap="square" lIns="0" tIns="0" rIns="0" bIns="0" rtlCol="0">
            <a:spAutoFit/>
          </a:bodyPr>
          <a:lstStyle/>
          <a:p>
            <a:pPr algn="ctr">
              <a:lnSpc>
                <a:spcPts val="1200"/>
              </a:lnSpc>
            </a:pPr>
            <a:r>
              <a:rPr lang="en-US" altLang="ja-JP" sz="1000" dirty="0">
                <a:latin typeface="+mn-ea"/>
              </a:rPr>
              <a:t>Automated Modules</a:t>
            </a:r>
            <a:endParaRPr kumimoji="1" lang="ja-JP" altLang="en-US" sz="1000" dirty="0">
              <a:latin typeface="+mn-ea"/>
            </a:endParaRPr>
          </a:p>
        </p:txBody>
      </p:sp>
      <p:sp>
        <p:nvSpPr>
          <p:cNvPr id="35" name="テキスト ボックス 34">
            <a:extLst>
              <a:ext uri="{FF2B5EF4-FFF2-40B4-BE49-F238E27FC236}">
                <a16:creationId xmlns:a16="http://schemas.microsoft.com/office/drawing/2014/main" id="{615665E3-D8A4-42FC-A9BF-36CBF52DB173}"/>
              </a:ext>
            </a:extLst>
          </p:cNvPr>
          <p:cNvSpPr txBox="1"/>
          <p:nvPr/>
        </p:nvSpPr>
        <p:spPr>
          <a:xfrm>
            <a:off x="1660069" y="3996493"/>
            <a:ext cx="2340000" cy="153888"/>
          </a:xfrm>
          <a:prstGeom prst="rect">
            <a:avLst/>
          </a:prstGeom>
          <a:noFill/>
        </p:spPr>
        <p:txBody>
          <a:bodyPr wrap="square" lIns="0" tIns="0" rIns="0" bIns="0" rtlCol="0">
            <a:spAutoFit/>
          </a:bodyPr>
          <a:lstStyle/>
          <a:p>
            <a:pPr algn="ctr">
              <a:lnSpc>
                <a:spcPts val="1200"/>
              </a:lnSpc>
            </a:pPr>
            <a:r>
              <a:rPr lang="en-US" altLang="ja-JP" sz="1000" dirty="0">
                <a:latin typeface="+mn-ea"/>
              </a:rPr>
              <a:t>Vertical Articulated Robot</a:t>
            </a:r>
            <a:endParaRPr kumimoji="1" lang="ja-JP" altLang="en-US" sz="1000" dirty="0">
              <a:latin typeface="+mn-ea"/>
            </a:endParaRPr>
          </a:p>
        </p:txBody>
      </p:sp>
      <p:sp>
        <p:nvSpPr>
          <p:cNvPr id="36" name="テキスト ボックス 35">
            <a:extLst>
              <a:ext uri="{FF2B5EF4-FFF2-40B4-BE49-F238E27FC236}">
                <a16:creationId xmlns:a16="http://schemas.microsoft.com/office/drawing/2014/main" id="{9E0658C5-1CA1-47F5-A844-78FA1988F0ED}"/>
              </a:ext>
            </a:extLst>
          </p:cNvPr>
          <p:cNvSpPr txBox="1"/>
          <p:nvPr/>
        </p:nvSpPr>
        <p:spPr>
          <a:xfrm>
            <a:off x="4931641" y="2267011"/>
            <a:ext cx="2340000" cy="153888"/>
          </a:xfrm>
          <a:prstGeom prst="rect">
            <a:avLst/>
          </a:prstGeom>
          <a:noFill/>
        </p:spPr>
        <p:txBody>
          <a:bodyPr wrap="square" lIns="0" tIns="0" rIns="0" bIns="0" rtlCol="0">
            <a:spAutoFit/>
          </a:bodyPr>
          <a:lstStyle/>
          <a:p>
            <a:pPr algn="ctr">
              <a:lnSpc>
                <a:spcPts val="1200"/>
              </a:lnSpc>
            </a:pPr>
            <a:r>
              <a:rPr lang="en-US" altLang="ja-JP" sz="1000" dirty="0">
                <a:latin typeface="+mn-ea"/>
              </a:rPr>
              <a:t>QR Solution Services</a:t>
            </a:r>
            <a:endParaRPr kumimoji="1" lang="ja-JP" altLang="en-US" sz="1000" dirty="0">
              <a:latin typeface="+mn-ea"/>
            </a:endParaRPr>
          </a:p>
        </p:txBody>
      </p:sp>
      <p:grpSp>
        <p:nvGrpSpPr>
          <p:cNvPr id="3" name="グループ化 2"/>
          <p:cNvGrpSpPr/>
          <p:nvPr/>
        </p:nvGrpSpPr>
        <p:grpSpPr>
          <a:xfrm>
            <a:off x="5570014" y="1006134"/>
            <a:ext cx="1063254" cy="1076208"/>
            <a:chOff x="5526637" y="963258"/>
            <a:chExt cx="1152000" cy="1152000"/>
          </a:xfrm>
        </p:grpSpPr>
        <p:pic>
          <p:nvPicPr>
            <p:cNvPr id="40" name="図 39">
              <a:extLst>
                <a:ext uri="{FF2B5EF4-FFF2-40B4-BE49-F238E27FC236}">
                  <a16:creationId xmlns:a16="http://schemas.microsoft.com/office/drawing/2014/main" id="{9FEEB5F7-87A9-4116-9158-9965B2E867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637" y="963258"/>
              <a:ext cx="1152000" cy="1152000"/>
            </a:xfrm>
            <a:prstGeom prst="rect">
              <a:avLst/>
            </a:prstGeom>
          </p:spPr>
        </p:pic>
        <p:pic>
          <p:nvPicPr>
            <p:cNvPr id="41" name="図 40">
              <a:extLst>
                <a:ext uri="{FF2B5EF4-FFF2-40B4-BE49-F238E27FC236}">
                  <a16:creationId xmlns:a16="http://schemas.microsoft.com/office/drawing/2014/main" id="{E8DE28AE-D418-4B9C-A50F-902B0123DCE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35813" y="1226087"/>
              <a:ext cx="724827" cy="704577"/>
            </a:xfrm>
            <a:prstGeom prst="rect">
              <a:avLst/>
            </a:prstGeom>
          </p:spPr>
        </p:pic>
      </p:grpSp>
      <p:pic>
        <p:nvPicPr>
          <p:cNvPr id="38" name="図 3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30069" y="1008157"/>
            <a:ext cx="1800000" cy="1049233"/>
          </a:xfrm>
          <a:prstGeom prst="rect">
            <a:avLst/>
          </a:prstGeom>
        </p:spPr>
      </p:pic>
      <p:pic>
        <p:nvPicPr>
          <p:cNvPr id="39" name="図 3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298026" y="2839158"/>
            <a:ext cx="1064086" cy="1051684"/>
          </a:xfrm>
          <a:prstGeom prst="rect">
            <a:avLst/>
          </a:prstGeom>
        </p:spPr>
      </p:pic>
      <p:sp>
        <p:nvSpPr>
          <p:cNvPr id="48" name="テキスト ボックス 47">
            <a:extLst>
              <a:ext uri="{FF2B5EF4-FFF2-40B4-BE49-F238E27FC236}">
                <a16:creationId xmlns:a16="http://schemas.microsoft.com/office/drawing/2014/main" id="{9581A980-A521-448C-A405-D0181443BE38}"/>
              </a:ext>
            </a:extLst>
          </p:cNvPr>
          <p:cNvSpPr txBox="1"/>
          <p:nvPr/>
        </p:nvSpPr>
        <p:spPr>
          <a:xfrm>
            <a:off x="7916471" y="3996493"/>
            <a:ext cx="2930489" cy="307777"/>
          </a:xfrm>
          <a:prstGeom prst="rect">
            <a:avLst/>
          </a:prstGeom>
          <a:noFill/>
        </p:spPr>
        <p:txBody>
          <a:bodyPr wrap="square" lIns="0" tIns="0" rIns="0" bIns="0" rtlCol="0">
            <a:spAutoFit/>
          </a:bodyPr>
          <a:lstStyle/>
          <a:p>
            <a:pPr algn="ctr">
              <a:lnSpc>
                <a:spcPts val="1200"/>
              </a:lnSpc>
              <a:spcBef>
                <a:spcPts val="0"/>
              </a:spcBef>
            </a:pPr>
            <a:r>
              <a:rPr lang="en-US" altLang="ja-JP" sz="1000" dirty="0">
                <a:latin typeface="+mn-ea"/>
              </a:rPr>
              <a:t>HEMS</a:t>
            </a:r>
          </a:p>
          <a:p>
            <a:pPr algn="ctr">
              <a:lnSpc>
                <a:spcPts val="1200"/>
              </a:lnSpc>
              <a:spcBef>
                <a:spcPts val="0"/>
              </a:spcBef>
            </a:pPr>
            <a:r>
              <a:rPr lang="en-US" altLang="ja-JP" sz="1000" dirty="0">
                <a:latin typeface="+mn-ea"/>
              </a:rPr>
              <a:t>(Home Energy Management System)</a:t>
            </a:r>
            <a:endParaRPr kumimoji="1" lang="ja-JP" altLang="en-US" sz="1000" dirty="0">
              <a:latin typeface="+mn-ea"/>
            </a:endParaRPr>
          </a:p>
        </p:txBody>
      </p:sp>
      <p:sp>
        <p:nvSpPr>
          <p:cNvPr id="49" name="テキスト ボックス 48">
            <a:extLst>
              <a:ext uri="{FF2B5EF4-FFF2-40B4-BE49-F238E27FC236}">
                <a16:creationId xmlns:a16="http://schemas.microsoft.com/office/drawing/2014/main" id="{92A8B01D-74C0-4489-BDF4-9C194EFB4237}"/>
              </a:ext>
            </a:extLst>
          </p:cNvPr>
          <p:cNvSpPr txBox="1"/>
          <p:nvPr/>
        </p:nvSpPr>
        <p:spPr>
          <a:xfrm>
            <a:off x="8211715" y="5721969"/>
            <a:ext cx="2340000" cy="153888"/>
          </a:xfrm>
          <a:prstGeom prst="rect">
            <a:avLst/>
          </a:prstGeom>
          <a:noFill/>
        </p:spPr>
        <p:txBody>
          <a:bodyPr wrap="square" lIns="0" tIns="0" rIns="0" bIns="0" rtlCol="0">
            <a:spAutoFit/>
          </a:bodyPr>
          <a:lstStyle/>
          <a:p>
            <a:pPr algn="ctr">
              <a:lnSpc>
                <a:spcPts val="1200"/>
              </a:lnSpc>
              <a:spcBef>
                <a:spcPts val="0"/>
              </a:spcBef>
            </a:pPr>
            <a:r>
              <a:rPr lang="en-US" altLang="ja-JP" sz="1000" dirty="0">
                <a:latin typeface="+mn-ea"/>
              </a:rPr>
              <a:t>CO</a:t>
            </a:r>
            <a:r>
              <a:rPr lang="en-US" altLang="ja-JP" sz="1000" baseline="-20000" dirty="0">
                <a:latin typeface="+mn-ea"/>
              </a:rPr>
              <a:t>2</a:t>
            </a:r>
            <a:r>
              <a:rPr lang="en-US" altLang="ja-JP" sz="1000" dirty="0">
                <a:latin typeface="+mn-ea"/>
              </a:rPr>
              <a:t> </a:t>
            </a:r>
            <a:r>
              <a:rPr lang="en-US" altLang="ja-JP" sz="1000" dirty="0" smtClean="0">
                <a:latin typeface="+mn-ea"/>
              </a:rPr>
              <a:t>Refrigerant Heat-Pumps</a:t>
            </a:r>
            <a:endParaRPr kumimoji="1" lang="ja-JP" altLang="en-US" sz="1000" dirty="0">
              <a:latin typeface="+mn-ea"/>
            </a:endParaRPr>
          </a:p>
        </p:txBody>
      </p:sp>
      <p:sp>
        <p:nvSpPr>
          <p:cNvPr id="50" name="テキスト ボックス 49">
            <a:extLst>
              <a:ext uri="{FF2B5EF4-FFF2-40B4-BE49-F238E27FC236}">
                <a16:creationId xmlns:a16="http://schemas.microsoft.com/office/drawing/2014/main" id="{1E4DCE0A-A38F-45BF-9F83-36B71DE56C72}"/>
              </a:ext>
            </a:extLst>
          </p:cNvPr>
          <p:cNvSpPr txBox="1"/>
          <p:nvPr/>
        </p:nvSpPr>
        <p:spPr>
          <a:xfrm>
            <a:off x="8211715" y="2260290"/>
            <a:ext cx="2340000" cy="153888"/>
          </a:xfrm>
          <a:prstGeom prst="rect">
            <a:avLst/>
          </a:prstGeom>
          <a:noFill/>
        </p:spPr>
        <p:txBody>
          <a:bodyPr wrap="square" lIns="0" tIns="0" rIns="0" bIns="0" rtlCol="0">
            <a:spAutoFit/>
          </a:bodyPr>
          <a:lstStyle/>
          <a:p>
            <a:pPr algn="ctr">
              <a:lnSpc>
                <a:spcPts val="1200"/>
              </a:lnSpc>
              <a:spcBef>
                <a:spcPts val="0"/>
              </a:spcBef>
            </a:pPr>
            <a:r>
              <a:rPr lang="en-US" altLang="ja-JP" sz="1000" dirty="0">
                <a:latin typeface="+mn-ea"/>
              </a:rPr>
              <a:t>Spot Cooler</a:t>
            </a:r>
            <a:endParaRPr kumimoji="1" lang="ja-JP" altLang="en-US" sz="1000" dirty="0">
              <a:latin typeface="+mn-ea"/>
            </a:endParaRPr>
          </a:p>
        </p:txBody>
      </p:sp>
      <p:pic>
        <p:nvPicPr>
          <p:cNvPr id="52" name="図 5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984336" y="4552519"/>
            <a:ext cx="794758" cy="1060254"/>
          </a:xfrm>
          <a:prstGeom prst="rect">
            <a:avLst/>
          </a:prstGeom>
        </p:spPr>
      </p:pic>
      <p:pic>
        <p:nvPicPr>
          <p:cNvPr id="53" name="図 52"/>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076909" y="2827638"/>
            <a:ext cx="609612" cy="1074724"/>
          </a:xfrm>
          <a:prstGeom prst="rect">
            <a:avLst/>
          </a:prstGeom>
        </p:spPr>
      </p:pic>
      <p:sp>
        <p:nvSpPr>
          <p:cNvPr id="25" name="テキスト ボックス 24">
            <a:extLst>
              <a:ext uri="{FF2B5EF4-FFF2-40B4-BE49-F238E27FC236}">
                <a16:creationId xmlns:a16="http://schemas.microsoft.com/office/drawing/2014/main" id="{DBD9BF4F-A0A0-49B9-B2A3-0C47DDFCAC49}"/>
              </a:ext>
            </a:extLst>
          </p:cNvPr>
          <p:cNvSpPr txBox="1"/>
          <p:nvPr/>
        </p:nvSpPr>
        <p:spPr>
          <a:xfrm>
            <a:off x="4931641" y="5721969"/>
            <a:ext cx="2340000" cy="307777"/>
          </a:xfrm>
          <a:prstGeom prst="rect">
            <a:avLst/>
          </a:prstGeom>
          <a:noFill/>
        </p:spPr>
        <p:txBody>
          <a:bodyPr wrap="square" lIns="0" tIns="0" rIns="0" bIns="0" rtlCol="0">
            <a:spAutoFit/>
          </a:bodyPr>
          <a:lstStyle/>
          <a:p>
            <a:pPr algn="ctr">
              <a:lnSpc>
                <a:spcPts val="1200"/>
              </a:lnSpc>
              <a:spcBef>
                <a:spcPts val="0"/>
              </a:spcBef>
            </a:pPr>
            <a:r>
              <a:rPr lang="en-US" altLang="ja-JP" sz="1000" dirty="0">
                <a:latin typeface="+mn-ea"/>
                <a:ea typeface="+mn-ea"/>
              </a:rPr>
              <a:t>Environmental Control Systems for</a:t>
            </a:r>
          </a:p>
          <a:p>
            <a:pPr algn="ctr">
              <a:lnSpc>
                <a:spcPts val="1200"/>
              </a:lnSpc>
              <a:spcBef>
                <a:spcPts val="0"/>
              </a:spcBef>
            </a:pPr>
            <a:r>
              <a:rPr lang="en-US" altLang="ja-JP" sz="1000" dirty="0">
                <a:latin typeface="+mn-ea"/>
                <a:ea typeface="+mn-ea"/>
              </a:rPr>
              <a:t>Greenhouse Cultivation</a:t>
            </a:r>
            <a:endParaRPr kumimoji="1" lang="ja-JP" altLang="en-US" sz="1000" dirty="0">
              <a:latin typeface="+mn-ea"/>
              <a:ea typeface="+mn-ea"/>
            </a:endParaRPr>
          </a:p>
        </p:txBody>
      </p:sp>
      <p:pic>
        <p:nvPicPr>
          <p:cNvPr id="26" name="図 25"/>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741778" y="4515841"/>
            <a:ext cx="719726" cy="1107670"/>
          </a:xfrm>
          <a:prstGeom prst="rect">
            <a:avLst/>
          </a:prstGeom>
        </p:spPr>
      </p:pic>
      <p:sp>
        <p:nvSpPr>
          <p:cNvPr id="27" name="テキスト ボックス 26">
            <a:extLst>
              <a:ext uri="{FF2B5EF4-FFF2-40B4-BE49-F238E27FC236}">
                <a16:creationId xmlns:a16="http://schemas.microsoft.com/office/drawing/2014/main" id="{1E4DCE0A-A38F-45BF-9F83-36B71DE56C72}"/>
              </a:ext>
            </a:extLst>
          </p:cNvPr>
          <p:cNvSpPr txBox="1"/>
          <p:nvPr/>
        </p:nvSpPr>
        <p:spPr>
          <a:xfrm>
            <a:off x="4931641" y="3989957"/>
            <a:ext cx="2340000" cy="307777"/>
          </a:xfrm>
          <a:prstGeom prst="rect">
            <a:avLst/>
          </a:prstGeom>
          <a:noFill/>
        </p:spPr>
        <p:txBody>
          <a:bodyPr wrap="square" lIns="0" tIns="0" rIns="0" bIns="0" rtlCol="0">
            <a:spAutoFit/>
          </a:bodyPr>
          <a:lstStyle/>
          <a:p>
            <a:pPr algn="ctr">
              <a:lnSpc>
                <a:spcPts val="1200"/>
              </a:lnSpc>
              <a:spcBef>
                <a:spcPts val="0"/>
              </a:spcBef>
            </a:pPr>
            <a:r>
              <a:rPr lang="en-US" altLang="ja-JP" sz="1000" dirty="0">
                <a:latin typeface="+mn-ea"/>
                <a:ea typeface="+mn-ea"/>
              </a:rPr>
              <a:t>Automated </a:t>
            </a:r>
            <a:r>
              <a:rPr lang="en-US" altLang="ja-JP" sz="1000" dirty="0" smtClean="0">
                <a:latin typeface="+mn-ea"/>
                <a:ea typeface="+mn-ea"/>
              </a:rPr>
              <a:t>Harvesting Robot</a:t>
            </a:r>
          </a:p>
          <a:p>
            <a:pPr algn="ctr">
              <a:lnSpc>
                <a:spcPts val="1200"/>
              </a:lnSpc>
            </a:pPr>
            <a:r>
              <a:rPr lang="en-US" altLang="ja-JP" sz="1000" dirty="0">
                <a:latin typeface="+mn-ea"/>
              </a:rPr>
              <a:t>(Under </a:t>
            </a:r>
            <a:r>
              <a:rPr lang="en-US" altLang="ja-JP" sz="1000" dirty="0" smtClean="0">
                <a:latin typeface="+mn-ea"/>
              </a:rPr>
              <a:t>verification testing)</a:t>
            </a:r>
            <a:endParaRPr lang="ja-JP" altLang="en-US" sz="1000" dirty="0">
              <a:latin typeface="+mn-ea"/>
            </a:endParaRPr>
          </a:p>
        </p:txBody>
      </p:sp>
      <p:pic>
        <p:nvPicPr>
          <p:cNvPr id="28" name="図 27"/>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480653" y="2716826"/>
            <a:ext cx="1241976" cy="1254396"/>
          </a:xfrm>
          <a:prstGeom prst="rect">
            <a:avLst/>
          </a:prstGeom>
        </p:spPr>
      </p:pic>
      <p:sp>
        <p:nvSpPr>
          <p:cNvPr id="23" name="テキスト ボックス 22">
            <a:extLst>
              <a:ext uri="{FF2B5EF4-FFF2-40B4-BE49-F238E27FC236}">
                <a16:creationId xmlns:a16="http://schemas.microsoft.com/office/drawing/2014/main" id="{615665E3-D8A4-42FC-A9BF-36CBF52DB173}"/>
              </a:ext>
            </a:extLst>
          </p:cNvPr>
          <p:cNvSpPr txBox="1"/>
          <p:nvPr/>
        </p:nvSpPr>
        <p:spPr>
          <a:xfrm>
            <a:off x="1660069" y="5721969"/>
            <a:ext cx="2340000" cy="153888"/>
          </a:xfrm>
          <a:prstGeom prst="rect">
            <a:avLst/>
          </a:prstGeom>
          <a:noFill/>
        </p:spPr>
        <p:txBody>
          <a:bodyPr wrap="square" lIns="0" tIns="0" rIns="0" bIns="0" rtlCol="0">
            <a:spAutoFit/>
          </a:bodyPr>
          <a:lstStyle/>
          <a:p>
            <a:pPr algn="ctr">
              <a:lnSpc>
                <a:spcPts val="1200"/>
              </a:lnSpc>
              <a:spcBef>
                <a:spcPts val="0"/>
              </a:spcBef>
            </a:pPr>
            <a:r>
              <a:rPr lang="en-US" altLang="ja-JP" sz="1000" dirty="0">
                <a:latin typeface="+mn-ea"/>
                <a:ea typeface="+mn-ea"/>
              </a:rPr>
              <a:t>Collaborative Robots</a:t>
            </a:r>
            <a:endParaRPr lang="ja-JP" altLang="en-US" sz="1000" dirty="0">
              <a:latin typeface="+mn-ea"/>
              <a:ea typeface="+mn-ea"/>
            </a:endParaRPr>
          </a:p>
        </p:txBody>
      </p:sp>
      <p:pic>
        <p:nvPicPr>
          <p:cNvPr id="24" name="図 2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423981" y="4554751"/>
            <a:ext cx="812176" cy="1052924"/>
          </a:xfrm>
          <a:prstGeom prst="rect">
            <a:avLst/>
          </a:prstGeom>
        </p:spPr>
      </p:pic>
      <p:sp>
        <p:nvSpPr>
          <p:cNvPr id="4" name="フッター プレースホルダー 3"/>
          <p:cNvSpPr>
            <a:spLocks noGrp="1"/>
          </p:cNvSpPr>
          <p:nvPr>
            <p:ph type="ftr" sz="quarter" idx="3"/>
          </p:nvPr>
        </p:nvSpPr>
        <p:spPr/>
        <p:txBody>
          <a:bodyPr/>
          <a:lstStyle/>
          <a:p>
            <a:r>
              <a:rPr lang="en-US" altLang="ja-JP" smtClean="0">
                <a:ea typeface="Verdana" panose="020B0604030504040204" pitchFamily="34" charset="0"/>
              </a:rPr>
              <a:t>DENSO Corporate Profile (as of May, 2021)</a:t>
            </a:r>
            <a:endParaRPr lang="en-US" dirty="0"/>
          </a:p>
        </p:txBody>
      </p:sp>
    </p:spTree>
    <p:extLst>
      <p:ext uri="{BB962C8B-B14F-4D97-AF65-F5344CB8AC3E}">
        <p14:creationId xmlns:p14="http://schemas.microsoft.com/office/powerpoint/2010/main" val="33515791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8" name="直線コネクタ 107"/>
          <p:cNvCxnSpPr/>
          <p:nvPr/>
        </p:nvCxnSpPr>
        <p:spPr>
          <a:xfrm>
            <a:off x="7331585" y="976621"/>
            <a:ext cx="0" cy="493537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コンテンツ プレースホルダー 2"/>
          <p:cNvSpPr txBox="1">
            <a:spLocks/>
          </p:cNvSpPr>
          <p:nvPr/>
        </p:nvSpPr>
        <p:spPr>
          <a:xfrm>
            <a:off x="607265" y="849759"/>
            <a:ext cx="9143999" cy="5007455"/>
          </a:xfrm>
          <a:prstGeom prst="rect">
            <a:avLst/>
          </a:prstGeom>
        </p:spPr>
        <p:txBody>
          <a:bodyPr/>
          <a:lstStyle>
            <a:lvl1pPr marL="0" eaLnBrk="1" hangingPunct="1">
              <a:spcAft>
                <a:spcPts val="599"/>
              </a:spcAft>
              <a:defRPr kumimoji="1" sz="1998">
                <a:latin typeface="+mn-lt"/>
                <a:ea typeface="+mn-ea"/>
                <a:cs typeface="+mn-cs"/>
              </a:defRPr>
            </a:lvl1pPr>
            <a:lvl2pPr marL="456789" eaLnBrk="1" hangingPunct="1">
              <a:defRPr kumimoji="1">
                <a:latin typeface="+mn-lt"/>
                <a:ea typeface="+mn-ea"/>
                <a:cs typeface="+mn-cs"/>
              </a:defRPr>
            </a:lvl2pPr>
            <a:lvl3pPr marL="913577" eaLnBrk="1" hangingPunct="1">
              <a:defRPr kumimoji="1">
                <a:latin typeface="+mn-lt"/>
                <a:ea typeface="+mn-ea"/>
                <a:cs typeface="+mn-cs"/>
              </a:defRPr>
            </a:lvl3pPr>
            <a:lvl4pPr marL="1370366" eaLnBrk="1" hangingPunct="1">
              <a:defRPr kumimoji="1">
                <a:latin typeface="+mn-lt"/>
                <a:ea typeface="+mn-ea"/>
                <a:cs typeface="+mn-cs"/>
              </a:defRPr>
            </a:lvl4pPr>
            <a:lvl5pPr marL="1827154" eaLnBrk="1" hangingPunct="1">
              <a:defRPr kumimoji="1">
                <a:latin typeface="+mn-lt"/>
                <a:ea typeface="+mn-ea"/>
                <a:cs typeface="+mn-cs"/>
              </a:defRPr>
            </a:lvl5pPr>
            <a:lvl6pPr marL="2283943" eaLnBrk="1" hangingPunct="1">
              <a:defRPr kumimoji="1">
                <a:latin typeface="+mn-lt"/>
                <a:ea typeface="+mn-ea"/>
                <a:cs typeface="+mn-cs"/>
              </a:defRPr>
            </a:lvl6pPr>
            <a:lvl7pPr marL="2740731" eaLnBrk="1" hangingPunct="1">
              <a:defRPr kumimoji="1">
                <a:latin typeface="+mn-lt"/>
                <a:ea typeface="+mn-ea"/>
                <a:cs typeface="+mn-cs"/>
              </a:defRPr>
            </a:lvl7pPr>
            <a:lvl8pPr marL="3197520" eaLnBrk="1" hangingPunct="1">
              <a:defRPr kumimoji="1">
                <a:latin typeface="+mn-lt"/>
                <a:ea typeface="+mn-ea"/>
                <a:cs typeface="+mn-cs"/>
              </a:defRPr>
            </a:lvl8pPr>
            <a:lvl9pPr marL="3654308" eaLnBrk="1" hangingPunct="1">
              <a:defRPr kumimoji="1">
                <a:latin typeface="+mn-lt"/>
                <a:ea typeface="+mn-ea"/>
                <a:cs typeface="+mn-cs"/>
              </a:defRPr>
            </a:lvl9pPr>
          </a:lstStyle>
          <a:p>
            <a:pPr fontAlgn="auto">
              <a:spcBef>
                <a:spcPts val="0"/>
              </a:spcBef>
            </a:pPr>
            <a:r>
              <a:rPr lang="ja-JP" altLang="en-US" sz="800" kern="0" dirty="0">
                <a:solidFill>
                  <a:sysClr val="windowText" lastClr="000000"/>
                </a:solidFill>
                <a:latin typeface="+mn-ea"/>
              </a:rPr>
              <a:t>　</a:t>
            </a:r>
          </a:p>
        </p:txBody>
      </p:sp>
      <p:sp>
        <p:nvSpPr>
          <p:cNvPr id="110" name="Rectangle 2"/>
          <p:cNvSpPr>
            <a:spLocks noChangeArrowheads="1"/>
          </p:cNvSpPr>
          <p:nvPr/>
        </p:nvSpPr>
        <p:spPr bwMode="auto">
          <a:xfrm>
            <a:off x="1173428" y="862106"/>
            <a:ext cx="854075" cy="301625"/>
          </a:xfrm>
          <a:prstGeom prst="rect">
            <a:avLst/>
          </a:prstGeom>
          <a:noFill/>
          <a:ln>
            <a:noFill/>
          </a:ln>
          <a:effectLst/>
          <a:extLst/>
        </p:spPr>
        <p:txBody>
          <a:bodyPr wrap="none" anchor="ct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eaLnBrk="1" fontAlgn="auto" hangingPunct="1">
              <a:spcBef>
                <a:spcPts val="0"/>
              </a:spcBef>
              <a:spcAft>
                <a:spcPts val="0"/>
              </a:spcAft>
              <a:defRPr/>
            </a:pPr>
            <a:endParaRPr lang="ja-JP" altLang="en-US" sz="800" dirty="0">
              <a:latin typeface="+mn-ea"/>
              <a:ea typeface="+mn-ea"/>
            </a:endParaRPr>
          </a:p>
        </p:txBody>
      </p:sp>
      <p:sp>
        <p:nvSpPr>
          <p:cNvPr id="111" name="Rectangle 18"/>
          <p:cNvSpPr>
            <a:spLocks noChangeArrowheads="1"/>
          </p:cNvSpPr>
          <p:nvPr/>
        </p:nvSpPr>
        <p:spPr bwMode="auto">
          <a:xfrm>
            <a:off x="6570931" y="3265488"/>
            <a:ext cx="854075" cy="301625"/>
          </a:xfrm>
          <a:prstGeom prst="rect">
            <a:avLst/>
          </a:prstGeom>
          <a:noFill/>
          <a:ln>
            <a:noFill/>
          </a:ln>
          <a:effectLst/>
          <a:extLst/>
        </p:spPr>
        <p:txBody>
          <a:bodyPr wrap="none" anchor="ct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eaLnBrk="1" fontAlgn="auto" hangingPunct="1">
              <a:spcBef>
                <a:spcPts val="0"/>
              </a:spcBef>
              <a:spcAft>
                <a:spcPts val="0"/>
              </a:spcAft>
              <a:defRPr/>
            </a:pPr>
            <a:endParaRPr lang="ja-JP" altLang="en-US" sz="800" dirty="0">
              <a:latin typeface="+mn-ea"/>
              <a:ea typeface="+mn-ea"/>
            </a:endParaRPr>
          </a:p>
        </p:txBody>
      </p:sp>
      <p:cxnSp>
        <p:nvCxnSpPr>
          <p:cNvPr id="113" name="直線コネクタ 112"/>
          <p:cNvCxnSpPr/>
          <p:nvPr/>
        </p:nvCxnSpPr>
        <p:spPr>
          <a:xfrm>
            <a:off x="1851891" y="976621"/>
            <a:ext cx="0" cy="493537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 Box 32"/>
          <p:cNvSpPr txBox="1">
            <a:spLocks noChangeArrowheads="1"/>
          </p:cNvSpPr>
          <p:nvPr/>
        </p:nvSpPr>
        <p:spPr bwMode="auto">
          <a:xfrm>
            <a:off x="2027311" y="903170"/>
            <a:ext cx="40750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DDDDDD">
                      <a:alpha val="50000"/>
                    </a:srgbClr>
                  </a:outerShdw>
                </a:effectLst>
              </a14:hiddenEffects>
            </a:ext>
          </a:extLst>
        </p:spPr>
        <p:txBody>
          <a:bodyPr wrap="square" lIns="0" tIns="0" rIns="0" bIns="0" anchor="ctr" anchorCtr="0">
            <a:no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eaLnBrk="1" fontAlgn="ctr" hangingPunct="1">
              <a:spcBef>
                <a:spcPts val="0"/>
              </a:spcBef>
              <a:spcAft>
                <a:spcPts val="0"/>
              </a:spcAft>
              <a:defRPr/>
            </a:pPr>
            <a:r>
              <a:rPr lang="en-US" altLang="ja-JP" sz="1200" dirty="0">
                <a:latin typeface="+mn-ea"/>
                <a:ea typeface="+mn-ea"/>
              </a:rPr>
              <a:t>Establishment of NIPPONDENSO CO., LTD., </a:t>
            </a:r>
            <a:r>
              <a:rPr lang="en-US" altLang="ja-JP" sz="1200" dirty="0" smtClean="0">
                <a:latin typeface="+mn-ea"/>
                <a:ea typeface="+mn-ea"/>
              </a:rPr>
              <a:t>originally </a:t>
            </a:r>
            <a:r>
              <a:rPr lang="en-US" altLang="ja-JP" sz="1200" dirty="0">
                <a:latin typeface="+mn-ea"/>
                <a:ea typeface="+mn-ea"/>
              </a:rPr>
              <a:t>named </a:t>
            </a:r>
            <a:r>
              <a:rPr lang="ja-JP" altLang="en-US" sz="1200" dirty="0" smtClean="0">
                <a:latin typeface="+mn-ea"/>
                <a:ea typeface="+mn-ea"/>
              </a:rPr>
              <a:t>“</a:t>
            </a:r>
            <a:r>
              <a:rPr lang="en-US" altLang="ja-JP" sz="1200" dirty="0" smtClean="0">
                <a:latin typeface="+mn-ea"/>
                <a:ea typeface="+mn-ea"/>
              </a:rPr>
              <a:t>NIPPON</a:t>
            </a:r>
            <a:r>
              <a:rPr lang="ja-JP" altLang="en-US" sz="1200" dirty="0" smtClean="0">
                <a:latin typeface="+mn-ea"/>
                <a:ea typeface="+mn-ea"/>
              </a:rPr>
              <a:t> </a:t>
            </a:r>
            <a:r>
              <a:rPr lang="en-US" altLang="ja-JP" sz="1200" dirty="0" smtClean="0">
                <a:latin typeface="+mn-ea"/>
                <a:ea typeface="+mn-ea"/>
              </a:rPr>
              <a:t>ELECTRICAL</a:t>
            </a:r>
            <a:r>
              <a:rPr lang="ja-JP" altLang="en-US" sz="1200" dirty="0" smtClean="0">
                <a:latin typeface="+mn-ea"/>
                <a:ea typeface="+mn-ea"/>
              </a:rPr>
              <a:t> </a:t>
            </a:r>
            <a:r>
              <a:rPr lang="en-US" altLang="ja-JP" sz="1200" dirty="0" smtClean="0">
                <a:latin typeface="+mn-ea"/>
                <a:ea typeface="+mn-ea"/>
              </a:rPr>
              <a:t>EQUIPMENTS</a:t>
            </a:r>
            <a:r>
              <a:rPr lang="ja-JP" altLang="en-US" sz="1200" dirty="0" smtClean="0">
                <a:latin typeface="+mn-ea"/>
                <a:ea typeface="+mn-ea"/>
              </a:rPr>
              <a:t> </a:t>
            </a:r>
            <a:r>
              <a:rPr lang="en-US" altLang="ja-JP" sz="1200" dirty="0" smtClean="0">
                <a:latin typeface="+mn-ea"/>
                <a:ea typeface="+mn-ea"/>
              </a:rPr>
              <a:t>CO.,</a:t>
            </a:r>
            <a:r>
              <a:rPr lang="ja-JP" altLang="en-US" sz="1200" dirty="0" smtClean="0">
                <a:latin typeface="+mn-ea"/>
                <a:ea typeface="+mn-ea"/>
              </a:rPr>
              <a:t> </a:t>
            </a:r>
            <a:r>
              <a:rPr lang="en-US" altLang="ja-JP" sz="1200" dirty="0" smtClean="0">
                <a:latin typeface="+mn-ea"/>
                <a:ea typeface="+mn-ea"/>
              </a:rPr>
              <a:t>LTD.</a:t>
            </a:r>
            <a:r>
              <a:rPr lang="ja-JP" altLang="en-US" sz="1200" dirty="0" smtClean="0">
                <a:latin typeface="+mn-ea"/>
                <a:ea typeface="+mn-ea"/>
              </a:rPr>
              <a:t>” </a:t>
            </a:r>
            <a:r>
              <a:rPr lang="en-US" altLang="ja-JP" sz="1200" dirty="0">
                <a:latin typeface="+mn-ea"/>
                <a:ea typeface="+mn-ea"/>
              </a:rPr>
              <a:t>(currently DENSO CORPORATION)</a:t>
            </a:r>
            <a:endParaRPr lang="ja-JP" altLang="en-US" sz="800" dirty="0">
              <a:latin typeface="+mn-ea"/>
              <a:ea typeface="+mn-ea"/>
            </a:endParaRPr>
          </a:p>
        </p:txBody>
      </p:sp>
      <p:sp>
        <p:nvSpPr>
          <p:cNvPr id="118" name="Text Box 23"/>
          <p:cNvSpPr txBox="1">
            <a:spLocks noChangeArrowheads="1"/>
          </p:cNvSpPr>
          <p:nvPr/>
        </p:nvSpPr>
        <p:spPr bwMode="auto">
          <a:xfrm>
            <a:off x="1231260" y="810902"/>
            <a:ext cx="4937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eaLnBrk="1" fontAlgn="ctr" hangingPunct="1">
              <a:spcAft>
                <a:spcPts val="0"/>
              </a:spcAft>
              <a:defRPr/>
            </a:pPr>
            <a:r>
              <a:rPr lang="en-US" altLang="ja-JP" sz="1400" dirty="0">
                <a:latin typeface="+mn-ea"/>
                <a:ea typeface="+mn-ea"/>
              </a:rPr>
              <a:t>1949</a:t>
            </a:r>
          </a:p>
        </p:txBody>
      </p:sp>
      <p:sp>
        <p:nvSpPr>
          <p:cNvPr id="116" name="円/楕円 115"/>
          <p:cNvSpPr/>
          <p:nvPr/>
        </p:nvSpPr>
        <p:spPr>
          <a:xfrm>
            <a:off x="1796473" y="958159"/>
            <a:ext cx="110836" cy="11083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grpSp>
        <p:nvGrpSpPr>
          <p:cNvPr id="119" name="グループ化 118"/>
          <p:cNvGrpSpPr/>
          <p:nvPr/>
        </p:nvGrpSpPr>
        <p:grpSpPr>
          <a:xfrm>
            <a:off x="1231260" y="1412522"/>
            <a:ext cx="4823726" cy="378476"/>
            <a:chOff x="707120" y="1270164"/>
            <a:chExt cx="4823726" cy="378476"/>
          </a:xfrm>
        </p:grpSpPr>
        <p:grpSp>
          <p:nvGrpSpPr>
            <p:cNvPr id="120" name="図形グループ 60"/>
            <p:cNvGrpSpPr/>
            <p:nvPr/>
          </p:nvGrpSpPr>
          <p:grpSpPr>
            <a:xfrm>
              <a:off x="707120" y="1270164"/>
              <a:ext cx="4823726" cy="378476"/>
              <a:chOff x="707120" y="843185"/>
              <a:chExt cx="4823726" cy="378476"/>
            </a:xfrm>
          </p:grpSpPr>
          <p:sp>
            <p:nvSpPr>
              <p:cNvPr id="122" name="Text Box 32"/>
              <p:cNvSpPr txBox="1">
                <a:spLocks noChangeArrowheads="1"/>
              </p:cNvSpPr>
              <p:nvPr/>
            </p:nvSpPr>
            <p:spPr bwMode="auto">
              <a:xfrm>
                <a:off x="1503171" y="852329"/>
                <a:ext cx="40276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DDDDDD">
                          <a:alpha val="50000"/>
                        </a:srgbClr>
                      </a:outerShdw>
                    </a:effectLst>
                  </a14:hiddenEffects>
                </a:ext>
              </a:extLst>
            </p:spPr>
            <p:txBody>
              <a:bodyPr wrap="square" lIns="0" tIns="0" rIns="0" bIns="0" anchor="ctr" anchorCtr="0">
                <a:no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eaLnBrk="1" fontAlgn="ctr" hangingPunct="1">
                  <a:spcBef>
                    <a:spcPts val="0"/>
                  </a:spcBef>
                  <a:spcAft>
                    <a:spcPts val="0"/>
                  </a:spcAft>
                  <a:defRPr/>
                </a:pPr>
                <a:r>
                  <a:rPr lang="en-US" altLang="ja-JP" sz="1200" dirty="0">
                    <a:latin typeface="+mn-ea"/>
                    <a:ea typeface="+mn-ea"/>
                  </a:rPr>
                  <a:t>Technical cooperation with Robert Bosch GmbH of Germany is started</a:t>
                </a:r>
                <a:endParaRPr lang="ja-JP" altLang="en-US" sz="1200" dirty="0">
                  <a:latin typeface="+mn-ea"/>
                  <a:ea typeface="+mn-ea"/>
                </a:endParaRPr>
              </a:p>
            </p:txBody>
          </p:sp>
          <p:sp>
            <p:nvSpPr>
              <p:cNvPr id="123" name="Text Box 23"/>
              <p:cNvSpPr txBox="1">
                <a:spLocks noChangeArrowheads="1"/>
              </p:cNvSpPr>
              <p:nvPr/>
            </p:nvSpPr>
            <p:spPr bwMode="auto">
              <a:xfrm>
                <a:off x="707120" y="843185"/>
                <a:ext cx="4937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eaLnBrk="1" fontAlgn="ctr" hangingPunct="1">
                  <a:spcAft>
                    <a:spcPts val="0"/>
                  </a:spcAft>
                  <a:defRPr/>
                </a:pPr>
                <a:r>
                  <a:rPr lang="en-US" altLang="ja-JP" sz="1400" dirty="0">
                    <a:latin typeface="+mn-ea"/>
                    <a:ea typeface="+mn-ea"/>
                  </a:rPr>
                  <a:t>1953</a:t>
                </a:r>
              </a:p>
            </p:txBody>
          </p:sp>
        </p:grpSp>
        <p:sp>
          <p:nvSpPr>
            <p:cNvPr id="121" name="円/楕円 120"/>
            <p:cNvSpPr/>
            <p:nvPr/>
          </p:nvSpPr>
          <p:spPr>
            <a:xfrm>
              <a:off x="1272333" y="1416078"/>
              <a:ext cx="110836" cy="11083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grpSp>
      <p:grpSp>
        <p:nvGrpSpPr>
          <p:cNvPr id="124" name="グループ化 123"/>
          <p:cNvGrpSpPr/>
          <p:nvPr/>
        </p:nvGrpSpPr>
        <p:grpSpPr>
          <a:xfrm>
            <a:off x="1231260" y="1986434"/>
            <a:ext cx="4594045" cy="378476"/>
            <a:chOff x="707120" y="1742863"/>
            <a:chExt cx="4594045" cy="378476"/>
          </a:xfrm>
        </p:grpSpPr>
        <p:grpSp>
          <p:nvGrpSpPr>
            <p:cNvPr id="125" name="図形グループ 63"/>
            <p:cNvGrpSpPr/>
            <p:nvPr/>
          </p:nvGrpSpPr>
          <p:grpSpPr>
            <a:xfrm>
              <a:off x="707120" y="1742863"/>
              <a:ext cx="4594045" cy="378476"/>
              <a:chOff x="707120" y="843185"/>
              <a:chExt cx="4594045" cy="378476"/>
            </a:xfrm>
          </p:grpSpPr>
          <p:sp>
            <p:nvSpPr>
              <p:cNvPr id="127" name="Text Box 32"/>
              <p:cNvSpPr txBox="1">
                <a:spLocks noChangeArrowheads="1"/>
              </p:cNvSpPr>
              <p:nvPr/>
            </p:nvSpPr>
            <p:spPr bwMode="auto">
              <a:xfrm>
                <a:off x="1503172" y="852329"/>
                <a:ext cx="37979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DDDDDD">
                          <a:alpha val="50000"/>
                        </a:srgbClr>
                      </a:outerShdw>
                    </a:effectLst>
                  </a14:hiddenEffects>
                </a:ext>
              </a:extLst>
            </p:spPr>
            <p:txBody>
              <a:bodyPr wrap="square" lIns="0" tIns="0" rIns="0" bIns="0" anchor="ctr" anchorCtr="0">
                <a:no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eaLnBrk="1" fontAlgn="ctr" hangingPunct="1">
                  <a:spcBef>
                    <a:spcPts val="0"/>
                  </a:spcBef>
                  <a:spcAft>
                    <a:spcPts val="0"/>
                  </a:spcAft>
                  <a:defRPr/>
                </a:pPr>
                <a:r>
                  <a:rPr lang="en-US" altLang="ja-JP" sz="1200" dirty="0">
                    <a:latin typeface="+mn-ea"/>
                    <a:ea typeface="+mn-ea"/>
                  </a:rPr>
                  <a:t>Establishment of technician training center</a:t>
                </a:r>
                <a:endParaRPr lang="ja-JP" altLang="en-US" sz="1200" dirty="0">
                  <a:latin typeface="+mn-ea"/>
                  <a:ea typeface="+mn-ea"/>
                </a:endParaRPr>
              </a:p>
            </p:txBody>
          </p:sp>
          <p:sp>
            <p:nvSpPr>
              <p:cNvPr id="128" name="Text Box 23"/>
              <p:cNvSpPr txBox="1">
                <a:spLocks noChangeArrowheads="1"/>
              </p:cNvSpPr>
              <p:nvPr/>
            </p:nvSpPr>
            <p:spPr bwMode="auto">
              <a:xfrm>
                <a:off x="707120" y="843185"/>
                <a:ext cx="4937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eaLnBrk="1" fontAlgn="ctr" hangingPunct="1">
                  <a:spcAft>
                    <a:spcPts val="0"/>
                  </a:spcAft>
                  <a:defRPr/>
                </a:pPr>
                <a:r>
                  <a:rPr lang="en-US" altLang="ja-JP" sz="1400" dirty="0">
                    <a:latin typeface="+mn-ea"/>
                    <a:ea typeface="+mn-ea"/>
                  </a:rPr>
                  <a:t>1954</a:t>
                </a:r>
              </a:p>
            </p:txBody>
          </p:sp>
        </p:grpSp>
        <p:sp>
          <p:nvSpPr>
            <p:cNvPr id="126" name="円/楕円 125"/>
            <p:cNvSpPr/>
            <p:nvPr/>
          </p:nvSpPr>
          <p:spPr>
            <a:xfrm>
              <a:off x="1272333" y="1887434"/>
              <a:ext cx="110836" cy="11083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grpSp>
      <p:grpSp>
        <p:nvGrpSpPr>
          <p:cNvPr id="129" name="グループ化 128"/>
          <p:cNvGrpSpPr/>
          <p:nvPr/>
        </p:nvGrpSpPr>
        <p:grpSpPr>
          <a:xfrm>
            <a:off x="1231260" y="2574200"/>
            <a:ext cx="4975576" cy="378476"/>
            <a:chOff x="707120" y="2215562"/>
            <a:chExt cx="4975576" cy="378476"/>
          </a:xfrm>
        </p:grpSpPr>
        <p:grpSp>
          <p:nvGrpSpPr>
            <p:cNvPr id="130" name="図形グループ 66"/>
            <p:cNvGrpSpPr/>
            <p:nvPr/>
          </p:nvGrpSpPr>
          <p:grpSpPr>
            <a:xfrm>
              <a:off x="707120" y="2215562"/>
              <a:ext cx="4975576" cy="378476"/>
              <a:chOff x="707120" y="843185"/>
              <a:chExt cx="4975576" cy="378476"/>
            </a:xfrm>
          </p:grpSpPr>
          <p:sp>
            <p:nvSpPr>
              <p:cNvPr id="132" name="Text Box 32"/>
              <p:cNvSpPr txBox="1">
                <a:spLocks noChangeArrowheads="1"/>
              </p:cNvSpPr>
              <p:nvPr/>
            </p:nvSpPr>
            <p:spPr bwMode="auto">
              <a:xfrm>
                <a:off x="1503172" y="852329"/>
                <a:ext cx="41795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DDDDDD">
                          <a:alpha val="50000"/>
                        </a:srgbClr>
                      </a:outerShdw>
                    </a:effectLst>
                  </a14:hiddenEffects>
                </a:ext>
              </a:extLst>
            </p:spPr>
            <p:txBody>
              <a:bodyPr wrap="square" lIns="0" tIns="0" rIns="0" bIns="0" anchor="ctr" anchorCtr="0">
                <a:no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eaLnBrk="1" fontAlgn="ctr" hangingPunct="1">
                  <a:spcBef>
                    <a:spcPts val="0"/>
                  </a:spcBef>
                  <a:spcAft>
                    <a:spcPts val="0"/>
                  </a:spcAft>
                  <a:defRPr/>
                </a:pPr>
                <a:r>
                  <a:rPr lang="en-US" altLang="ja-JP" sz="1200" dirty="0">
                    <a:latin typeface="+mn-ea"/>
                    <a:ea typeface="+mn-ea"/>
                  </a:rPr>
                  <a:t>Establish mission statement on which DENSO is founded</a:t>
                </a:r>
                <a:endParaRPr lang="ja-JP" altLang="en-US" sz="1200" dirty="0">
                  <a:latin typeface="+mn-ea"/>
                  <a:ea typeface="+mn-ea"/>
                </a:endParaRPr>
              </a:p>
            </p:txBody>
          </p:sp>
          <p:sp>
            <p:nvSpPr>
              <p:cNvPr id="133" name="Text Box 23"/>
              <p:cNvSpPr txBox="1">
                <a:spLocks noChangeArrowheads="1"/>
              </p:cNvSpPr>
              <p:nvPr/>
            </p:nvSpPr>
            <p:spPr bwMode="auto">
              <a:xfrm>
                <a:off x="707120" y="843185"/>
                <a:ext cx="4937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eaLnBrk="1" fontAlgn="ctr" hangingPunct="1">
                  <a:spcAft>
                    <a:spcPts val="0"/>
                  </a:spcAft>
                  <a:defRPr/>
                </a:pPr>
                <a:r>
                  <a:rPr lang="en-US" altLang="ja-JP" sz="1400" dirty="0">
                    <a:latin typeface="+mn-ea"/>
                    <a:ea typeface="+mn-ea"/>
                  </a:rPr>
                  <a:t>1956</a:t>
                </a:r>
              </a:p>
            </p:txBody>
          </p:sp>
        </p:grpSp>
        <p:sp>
          <p:nvSpPr>
            <p:cNvPr id="131" name="円/楕円 130"/>
            <p:cNvSpPr/>
            <p:nvPr/>
          </p:nvSpPr>
          <p:spPr>
            <a:xfrm>
              <a:off x="1272333" y="2358790"/>
              <a:ext cx="110836" cy="11083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grpSp>
      <p:grpSp>
        <p:nvGrpSpPr>
          <p:cNvPr id="134" name="グループ化 133"/>
          <p:cNvGrpSpPr/>
          <p:nvPr/>
        </p:nvGrpSpPr>
        <p:grpSpPr>
          <a:xfrm>
            <a:off x="1231260" y="3161966"/>
            <a:ext cx="3685557" cy="378476"/>
            <a:chOff x="707120" y="2688261"/>
            <a:chExt cx="3685557" cy="378476"/>
          </a:xfrm>
        </p:grpSpPr>
        <p:grpSp>
          <p:nvGrpSpPr>
            <p:cNvPr id="135" name="図形グループ 69"/>
            <p:cNvGrpSpPr/>
            <p:nvPr/>
          </p:nvGrpSpPr>
          <p:grpSpPr>
            <a:xfrm>
              <a:off x="707120" y="2688261"/>
              <a:ext cx="3685557" cy="378476"/>
              <a:chOff x="707120" y="843185"/>
              <a:chExt cx="3685557" cy="378476"/>
            </a:xfrm>
          </p:grpSpPr>
          <p:sp>
            <p:nvSpPr>
              <p:cNvPr id="137" name="Text Box 32"/>
              <p:cNvSpPr txBox="1">
                <a:spLocks noChangeArrowheads="1"/>
              </p:cNvSpPr>
              <p:nvPr/>
            </p:nvSpPr>
            <p:spPr bwMode="auto">
              <a:xfrm>
                <a:off x="1503172" y="852329"/>
                <a:ext cx="28895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DDDDDD">
                          <a:alpha val="50000"/>
                        </a:srgbClr>
                      </a:outerShdw>
                    </a:effectLst>
                  </a14:hiddenEffects>
                </a:ext>
              </a:extLst>
            </p:spPr>
            <p:txBody>
              <a:bodyPr wrap="square" lIns="0" tIns="0" rIns="0" bIns="0" anchor="ctr" anchorCtr="0">
                <a:no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eaLnBrk="1" fontAlgn="ctr" hangingPunct="1">
                  <a:spcBef>
                    <a:spcPts val="0"/>
                  </a:spcBef>
                  <a:spcAft>
                    <a:spcPts val="0"/>
                  </a:spcAft>
                  <a:defRPr/>
                </a:pPr>
                <a:r>
                  <a:rPr lang="en-US" altLang="ja-JP" sz="1200" dirty="0">
                    <a:latin typeface="+mn-ea"/>
                    <a:ea typeface="+mn-ea"/>
                  </a:rPr>
                  <a:t>Receives the Deming Prize</a:t>
                </a:r>
                <a:endParaRPr lang="ja-JP" altLang="en-US" sz="1200" dirty="0">
                  <a:latin typeface="+mn-ea"/>
                  <a:ea typeface="+mn-ea"/>
                </a:endParaRPr>
              </a:p>
            </p:txBody>
          </p:sp>
          <p:sp>
            <p:nvSpPr>
              <p:cNvPr id="138" name="Text Box 23"/>
              <p:cNvSpPr txBox="1">
                <a:spLocks noChangeArrowheads="1"/>
              </p:cNvSpPr>
              <p:nvPr/>
            </p:nvSpPr>
            <p:spPr bwMode="auto">
              <a:xfrm>
                <a:off x="707120" y="843185"/>
                <a:ext cx="4937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eaLnBrk="1" fontAlgn="ctr" hangingPunct="1">
                  <a:spcAft>
                    <a:spcPts val="0"/>
                  </a:spcAft>
                  <a:defRPr/>
                </a:pPr>
                <a:r>
                  <a:rPr lang="en-US" altLang="ja-JP" sz="1400" dirty="0">
                    <a:latin typeface="+mn-ea"/>
                    <a:ea typeface="+mn-ea"/>
                  </a:rPr>
                  <a:t>1961</a:t>
                </a:r>
              </a:p>
            </p:txBody>
          </p:sp>
        </p:grpSp>
        <p:sp>
          <p:nvSpPr>
            <p:cNvPr id="136" name="円/楕円 135"/>
            <p:cNvSpPr/>
            <p:nvPr/>
          </p:nvSpPr>
          <p:spPr>
            <a:xfrm>
              <a:off x="1272333" y="2830146"/>
              <a:ext cx="110836" cy="11083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grpSp>
      <p:grpSp>
        <p:nvGrpSpPr>
          <p:cNvPr id="139" name="グループ化 138"/>
          <p:cNvGrpSpPr/>
          <p:nvPr/>
        </p:nvGrpSpPr>
        <p:grpSpPr>
          <a:xfrm>
            <a:off x="1231260" y="3749732"/>
            <a:ext cx="4823730" cy="378476"/>
            <a:chOff x="707120" y="3160960"/>
            <a:chExt cx="4823730" cy="378476"/>
          </a:xfrm>
        </p:grpSpPr>
        <p:grpSp>
          <p:nvGrpSpPr>
            <p:cNvPr id="140" name="図形グループ 72"/>
            <p:cNvGrpSpPr/>
            <p:nvPr/>
          </p:nvGrpSpPr>
          <p:grpSpPr>
            <a:xfrm>
              <a:off x="707120" y="3160960"/>
              <a:ext cx="4823730" cy="378476"/>
              <a:chOff x="707120" y="843185"/>
              <a:chExt cx="4823730" cy="378476"/>
            </a:xfrm>
          </p:grpSpPr>
          <p:sp>
            <p:nvSpPr>
              <p:cNvPr id="142" name="Text Box 32"/>
              <p:cNvSpPr txBox="1">
                <a:spLocks noChangeArrowheads="1"/>
              </p:cNvSpPr>
              <p:nvPr/>
            </p:nvSpPr>
            <p:spPr bwMode="auto">
              <a:xfrm>
                <a:off x="1503172" y="852329"/>
                <a:ext cx="40276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DDDDDD">
                          <a:alpha val="50000"/>
                        </a:srgbClr>
                      </a:outerShdw>
                    </a:effectLst>
                  </a14:hiddenEffects>
                </a:ext>
              </a:extLst>
            </p:spPr>
            <p:txBody>
              <a:bodyPr wrap="square" lIns="0" tIns="0" rIns="0" bIns="0" anchor="ctr" anchorCtr="0">
                <a:no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eaLnBrk="1" fontAlgn="ctr" hangingPunct="1">
                  <a:spcBef>
                    <a:spcPts val="0"/>
                  </a:spcBef>
                  <a:spcAft>
                    <a:spcPts val="0"/>
                  </a:spcAft>
                  <a:defRPr/>
                </a:pPr>
                <a:r>
                  <a:rPr lang="en-US" altLang="ja-JP" sz="1200" dirty="0">
                    <a:latin typeface="+mn-ea"/>
                    <a:ea typeface="+mn-ea"/>
                  </a:rPr>
                  <a:t>Establishment of first overseas sales/ service office in Chicago</a:t>
                </a:r>
                <a:endParaRPr lang="ja-JP" altLang="en-US" sz="1200" dirty="0">
                  <a:latin typeface="+mn-ea"/>
                  <a:ea typeface="+mn-ea"/>
                </a:endParaRPr>
              </a:p>
            </p:txBody>
          </p:sp>
          <p:sp>
            <p:nvSpPr>
              <p:cNvPr id="143" name="Text Box 23"/>
              <p:cNvSpPr txBox="1">
                <a:spLocks noChangeArrowheads="1"/>
              </p:cNvSpPr>
              <p:nvPr/>
            </p:nvSpPr>
            <p:spPr bwMode="auto">
              <a:xfrm>
                <a:off x="707120" y="843185"/>
                <a:ext cx="4937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eaLnBrk="1" fontAlgn="ctr" hangingPunct="1">
                  <a:spcAft>
                    <a:spcPts val="0"/>
                  </a:spcAft>
                  <a:defRPr/>
                </a:pPr>
                <a:r>
                  <a:rPr lang="en-US" altLang="ja-JP" sz="1400" dirty="0">
                    <a:latin typeface="+mn-ea"/>
                    <a:ea typeface="+mn-ea"/>
                  </a:rPr>
                  <a:t>1966</a:t>
                </a:r>
              </a:p>
            </p:txBody>
          </p:sp>
        </p:grpSp>
        <p:sp>
          <p:nvSpPr>
            <p:cNvPr id="141" name="円/楕円 140"/>
            <p:cNvSpPr/>
            <p:nvPr/>
          </p:nvSpPr>
          <p:spPr>
            <a:xfrm>
              <a:off x="1272333" y="3301502"/>
              <a:ext cx="110836" cy="11083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grpSp>
      <p:grpSp>
        <p:nvGrpSpPr>
          <p:cNvPr id="144" name="グループ化 143"/>
          <p:cNvGrpSpPr/>
          <p:nvPr/>
        </p:nvGrpSpPr>
        <p:grpSpPr>
          <a:xfrm>
            <a:off x="1231260" y="4337498"/>
            <a:ext cx="3685557" cy="378476"/>
            <a:chOff x="707120" y="3633659"/>
            <a:chExt cx="3685557" cy="378476"/>
          </a:xfrm>
        </p:grpSpPr>
        <p:grpSp>
          <p:nvGrpSpPr>
            <p:cNvPr id="145" name="図形グループ 75"/>
            <p:cNvGrpSpPr/>
            <p:nvPr/>
          </p:nvGrpSpPr>
          <p:grpSpPr>
            <a:xfrm>
              <a:off x="707120" y="3633659"/>
              <a:ext cx="3685557" cy="378476"/>
              <a:chOff x="707120" y="843185"/>
              <a:chExt cx="3685557" cy="378476"/>
            </a:xfrm>
          </p:grpSpPr>
          <p:sp>
            <p:nvSpPr>
              <p:cNvPr id="147" name="Text Box 32"/>
              <p:cNvSpPr txBox="1">
                <a:spLocks noChangeArrowheads="1"/>
              </p:cNvSpPr>
              <p:nvPr/>
            </p:nvSpPr>
            <p:spPr bwMode="auto">
              <a:xfrm>
                <a:off x="1503172" y="852329"/>
                <a:ext cx="28895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DDDDDD">
                          <a:alpha val="50000"/>
                        </a:srgbClr>
                      </a:outerShdw>
                    </a:effectLst>
                  </a14:hiddenEffects>
                </a:ext>
              </a:extLst>
            </p:spPr>
            <p:txBody>
              <a:bodyPr wrap="square" lIns="0" tIns="0" rIns="0" bIns="0" anchor="ctr" anchorCtr="0">
                <a:no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eaLnBrk="1" fontAlgn="ctr" hangingPunct="1">
                  <a:spcBef>
                    <a:spcPts val="0"/>
                  </a:spcBef>
                  <a:spcAft>
                    <a:spcPts val="0"/>
                  </a:spcAft>
                  <a:defRPr/>
                </a:pPr>
                <a:r>
                  <a:rPr lang="en-US" altLang="ja-JP" sz="1200" dirty="0">
                    <a:latin typeface="+mn-ea"/>
                    <a:ea typeface="+mn-ea"/>
                  </a:rPr>
                  <a:t>Establishment of IC Research Center</a:t>
                </a:r>
                <a:endParaRPr lang="ja-JP" altLang="en-US" sz="1200" dirty="0">
                  <a:latin typeface="+mn-ea"/>
                  <a:ea typeface="+mn-ea"/>
                </a:endParaRPr>
              </a:p>
            </p:txBody>
          </p:sp>
          <p:sp>
            <p:nvSpPr>
              <p:cNvPr id="148" name="Text Box 23"/>
              <p:cNvSpPr txBox="1">
                <a:spLocks noChangeArrowheads="1"/>
              </p:cNvSpPr>
              <p:nvPr/>
            </p:nvSpPr>
            <p:spPr bwMode="auto">
              <a:xfrm>
                <a:off x="707120" y="843185"/>
                <a:ext cx="4937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eaLnBrk="1" fontAlgn="ctr" hangingPunct="1">
                  <a:spcAft>
                    <a:spcPts val="0"/>
                  </a:spcAft>
                  <a:defRPr/>
                </a:pPr>
                <a:r>
                  <a:rPr lang="en-US" altLang="ja-JP" sz="1400" dirty="0">
                    <a:latin typeface="+mn-ea"/>
                    <a:ea typeface="+mn-ea"/>
                  </a:rPr>
                  <a:t>1968</a:t>
                </a:r>
              </a:p>
            </p:txBody>
          </p:sp>
        </p:grpSp>
        <p:sp>
          <p:nvSpPr>
            <p:cNvPr id="146" name="円/楕円 145"/>
            <p:cNvSpPr/>
            <p:nvPr/>
          </p:nvSpPr>
          <p:spPr>
            <a:xfrm>
              <a:off x="1272333" y="3772858"/>
              <a:ext cx="110836" cy="11083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grpSp>
      <p:grpSp>
        <p:nvGrpSpPr>
          <p:cNvPr id="149" name="グループ化 148"/>
          <p:cNvGrpSpPr/>
          <p:nvPr/>
        </p:nvGrpSpPr>
        <p:grpSpPr>
          <a:xfrm>
            <a:off x="1231253" y="4925264"/>
            <a:ext cx="5462470" cy="378476"/>
            <a:chOff x="707120" y="4106358"/>
            <a:chExt cx="5462470" cy="378476"/>
          </a:xfrm>
        </p:grpSpPr>
        <p:grpSp>
          <p:nvGrpSpPr>
            <p:cNvPr id="150" name="図形グループ 78"/>
            <p:cNvGrpSpPr/>
            <p:nvPr/>
          </p:nvGrpSpPr>
          <p:grpSpPr>
            <a:xfrm>
              <a:off x="707120" y="4106358"/>
              <a:ext cx="5462470" cy="378476"/>
              <a:chOff x="707120" y="843185"/>
              <a:chExt cx="5462470" cy="378476"/>
            </a:xfrm>
          </p:grpSpPr>
          <p:sp>
            <p:nvSpPr>
              <p:cNvPr id="152" name="Text Box 32"/>
              <p:cNvSpPr txBox="1">
                <a:spLocks noChangeArrowheads="1"/>
              </p:cNvSpPr>
              <p:nvPr/>
            </p:nvSpPr>
            <p:spPr bwMode="auto">
              <a:xfrm>
                <a:off x="1503171" y="852329"/>
                <a:ext cx="46664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DDDDDD">
                          <a:alpha val="50000"/>
                        </a:srgbClr>
                      </a:outerShdw>
                    </a:effectLst>
                  </a14:hiddenEffects>
                </a:ext>
              </a:extLst>
            </p:spPr>
            <p:txBody>
              <a:bodyPr wrap="square" lIns="0" tIns="0" rIns="0" bIns="0" anchor="ctr" anchorCtr="0">
                <a:no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eaLnBrk="1" fontAlgn="ctr" hangingPunct="1">
                  <a:spcBef>
                    <a:spcPts val="0"/>
                  </a:spcBef>
                  <a:spcAft>
                    <a:spcPts val="0"/>
                  </a:spcAft>
                  <a:defRPr/>
                </a:pPr>
                <a:r>
                  <a:rPr lang="en-US" altLang="ja-JP" sz="1200" dirty="0">
                    <a:latin typeface="+mn-ea"/>
                    <a:ea typeface="+mn-ea"/>
                  </a:rPr>
                  <a:t>Establishment of first overseas subsidiary </a:t>
                </a:r>
                <a:br>
                  <a:rPr lang="en-US" altLang="ja-JP" sz="1200" dirty="0">
                    <a:latin typeface="+mn-ea"/>
                    <a:ea typeface="+mn-ea"/>
                  </a:rPr>
                </a:br>
                <a:r>
                  <a:rPr lang="en-US" altLang="ja-JP" sz="1200" dirty="0">
                    <a:latin typeface="+mn-ea"/>
                    <a:ea typeface="+mn-ea"/>
                  </a:rPr>
                  <a:t>company near Los Angeles </a:t>
                </a:r>
                <a:br>
                  <a:rPr lang="en-US" altLang="ja-JP" sz="1200" dirty="0">
                    <a:latin typeface="+mn-ea"/>
                    <a:ea typeface="+mn-ea"/>
                  </a:rPr>
                </a:br>
                <a:r>
                  <a:rPr lang="en-US" altLang="ja-JP" sz="1200" dirty="0">
                    <a:latin typeface="+mn-ea"/>
                    <a:ea typeface="+mn-ea"/>
                  </a:rPr>
                  <a:t>Begins shipment of products to </a:t>
                </a:r>
                <a:br>
                  <a:rPr lang="en-US" altLang="ja-JP" sz="1200" dirty="0">
                    <a:latin typeface="+mn-ea"/>
                    <a:ea typeface="+mn-ea"/>
                  </a:rPr>
                </a:br>
                <a:r>
                  <a:rPr lang="en-US" altLang="ja-JP" sz="1200" dirty="0">
                    <a:latin typeface="+mn-ea"/>
                    <a:ea typeface="+mn-ea"/>
                  </a:rPr>
                  <a:t>European automotive manufacturers</a:t>
                </a:r>
                <a:endParaRPr lang="ja-JP" altLang="en-US" sz="1200" dirty="0">
                  <a:latin typeface="+mn-ea"/>
                  <a:ea typeface="+mn-ea"/>
                </a:endParaRPr>
              </a:p>
            </p:txBody>
          </p:sp>
          <p:sp>
            <p:nvSpPr>
              <p:cNvPr id="153" name="Text Box 23"/>
              <p:cNvSpPr txBox="1">
                <a:spLocks noChangeArrowheads="1"/>
              </p:cNvSpPr>
              <p:nvPr/>
            </p:nvSpPr>
            <p:spPr bwMode="auto">
              <a:xfrm>
                <a:off x="707120" y="843185"/>
                <a:ext cx="4937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eaLnBrk="1" fontAlgn="ctr" hangingPunct="1">
                  <a:spcAft>
                    <a:spcPts val="0"/>
                  </a:spcAft>
                  <a:defRPr/>
                </a:pPr>
                <a:r>
                  <a:rPr lang="en-US" altLang="ja-JP" sz="1400" dirty="0">
                    <a:latin typeface="+mn-ea"/>
                    <a:ea typeface="+mn-ea"/>
                  </a:rPr>
                  <a:t>1971</a:t>
                </a:r>
              </a:p>
            </p:txBody>
          </p:sp>
        </p:grpSp>
        <p:sp>
          <p:nvSpPr>
            <p:cNvPr id="151" name="円/楕円 150"/>
            <p:cNvSpPr/>
            <p:nvPr/>
          </p:nvSpPr>
          <p:spPr>
            <a:xfrm>
              <a:off x="1272333" y="4244214"/>
              <a:ext cx="110836" cy="11083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grpSp>
      <p:grpSp>
        <p:nvGrpSpPr>
          <p:cNvPr id="154" name="グループ化 153"/>
          <p:cNvGrpSpPr/>
          <p:nvPr/>
        </p:nvGrpSpPr>
        <p:grpSpPr>
          <a:xfrm>
            <a:off x="1231260" y="5513028"/>
            <a:ext cx="5180198" cy="378476"/>
            <a:chOff x="707120" y="4579057"/>
            <a:chExt cx="5180198" cy="378476"/>
          </a:xfrm>
        </p:grpSpPr>
        <p:grpSp>
          <p:nvGrpSpPr>
            <p:cNvPr id="155" name="図形グループ 81"/>
            <p:cNvGrpSpPr/>
            <p:nvPr/>
          </p:nvGrpSpPr>
          <p:grpSpPr>
            <a:xfrm>
              <a:off x="707120" y="4579057"/>
              <a:ext cx="5180198" cy="378476"/>
              <a:chOff x="707120" y="843185"/>
              <a:chExt cx="5180198" cy="378476"/>
            </a:xfrm>
          </p:grpSpPr>
          <p:sp>
            <p:nvSpPr>
              <p:cNvPr id="157" name="Text Box 32"/>
              <p:cNvSpPr txBox="1">
                <a:spLocks noChangeArrowheads="1"/>
              </p:cNvSpPr>
              <p:nvPr/>
            </p:nvSpPr>
            <p:spPr bwMode="auto">
              <a:xfrm>
                <a:off x="1503171" y="852329"/>
                <a:ext cx="43841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DDDDDD">
                          <a:alpha val="50000"/>
                        </a:srgbClr>
                      </a:outerShdw>
                    </a:effectLst>
                  </a14:hiddenEffects>
                </a:ext>
              </a:extLst>
            </p:spPr>
            <p:txBody>
              <a:bodyPr wrap="square" lIns="0" tIns="0" rIns="0" bIns="0" anchor="ctr" anchorCtr="0">
                <a:no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eaLnBrk="1" fontAlgn="ctr" hangingPunct="1">
                  <a:spcBef>
                    <a:spcPts val="0"/>
                  </a:spcBef>
                  <a:spcAft>
                    <a:spcPts val="0"/>
                  </a:spcAft>
                  <a:defRPr/>
                </a:pPr>
                <a:r>
                  <a:rPr lang="en-US" altLang="ja-JP" sz="1200" dirty="0">
                    <a:latin typeface="+mn-ea"/>
                    <a:ea typeface="+mn-ea"/>
                  </a:rPr>
                  <a:t>Establishment of first overseas manufacturing companies in Australia and Thailand</a:t>
                </a:r>
                <a:endParaRPr lang="ja-JP" altLang="en-US" sz="1200" dirty="0">
                  <a:latin typeface="+mn-ea"/>
                  <a:ea typeface="+mn-ea"/>
                </a:endParaRPr>
              </a:p>
            </p:txBody>
          </p:sp>
          <p:sp>
            <p:nvSpPr>
              <p:cNvPr id="158" name="Text Box 23"/>
              <p:cNvSpPr txBox="1">
                <a:spLocks noChangeArrowheads="1"/>
              </p:cNvSpPr>
              <p:nvPr/>
            </p:nvSpPr>
            <p:spPr bwMode="auto">
              <a:xfrm>
                <a:off x="707120" y="843185"/>
                <a:ext cx="4937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eaLnBrk="1" fontAlgn="ctr" hangingPunct="1">
                  <a:spcAft>
                    <a:spcPts val="0"/>
                  </a:spcAft>
                  <a:defRPr/>
                </a:pPr>
                <a:r>
                  <a:rPr lang="en-US" altLang="ja-JP" sz="1400" dirty="0">
                    <a:latin typeface="+mn-ea"/>
                    <a:ea typeface="+mn-ea"/>
                  </a:rPr>
                  <a:t>1972</a:t>
                </a:r>
              </a:p>
            </p:txBody>
          </p:sp>
        </p:grpSp>
        <p:sp>
          <p:nvSpPr>
            <p:cNvPr id="156" name="円/楕円 155"/>
            <p:cNvSpPr/>
            <p:nvPr/>
          </p:nvSpPr>
          <p:spPr>
            <a:xfrm>
              <a:off x="1272333" y="4715570"/>
              <a:ext cx="110836" cy="11083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grpSp>
      <p:grpSp>
        <p:nvGrpSpPr>
          <p:cNvPr id="159" name="グループ化 158"/>
          <p:cNvGrpSpPr/>
          <p:nvPr/>
        </p:nvGrpSpPr>
        <p:grpSpPr>
          <a:xfrm>
            <a:off x="6710954" y="790121"/>
            <a:ext cx="4463465" cy="378476"/>
            <a:chOff x="4681861" y="1336443"/>
            <a:chExt cx="4463464" cy="378476"/>
          </a:xfrm>
        </p:grpSpPr>
        <p:grpSp>
          <p:nvGrpSpPr>
            <p:cNvPr id="160" name="図形グループ 87"/>
            <p:cNvGrpSpPr/>
            <p:nvPr/>
          </p:nvGrpSpPr>
          <p:grpSpPr>
            <a:xfrm>
              <a:off x="4681861" y="1336443"/>
              <a:ext cx="4463464" cy="378476"/>
              <a:chOff x="707120" y="843185"/>
              <a:chExt cx="4463464" cy="378476"/>
            </a:xfrm>
          </p:grpSpPr>
          <p:sp>
            <p:nvSpPr>
              <p:cNvPr id="162" name="Text Box 23"/>
              <p:cNvSpPr txBox="1">
                <a:spLocks noChangeArrowheads="1"/>
              </p:cNvSpPr>
              <p:nvPr/>
            </p:nvSpPr>
            <p:spPr bwMode="auto">
              <a:xfrm>
                <a:off x="707120" y="843185"/>
                <a:ext cx="4937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eaLnBrk="1" fontAlgn="ctr" hangingPunct="1">
                  <a:spcAft>
                    <a:spcPts val="0"/>
                  </a:spcAft>
                  <a:defRPr/>
                </a:pPr>
                <a:r>
                  <a:rPr lang="en-US" altLang="ja-JP" sz="1400" dirty="0">
                    <a:latin typeface="+mn-ea"/>
                    <a:ea typeface="+mn-ea"/>
                  </a:rPr>
                  <a:t>1977</a:t>
                </a:r>
              </a:p>
            </p:txBody>
          </p:sp>
          <p:sp>
            <p:nvSpPr>
              <p:cNvPr id="163" name="Text Box 32"/>
              <p:cNvSpPr txBox="1">
                <a:spLocks noChangeArrowheads="1"/>
              </p:cNvSpPr>
              <p:nvPr/>
            </p:nvSpPr>
            <p:spPr bwMode="auto">
              <a:xfrm>
                <a:off x="1503172" y="852329"/>
                <a:ext cx="36674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DDDDDD">
                          <a:alpha val="50000"/>
                        </a:srgbClr>
                      </a:outerShdw>
                    </a:effectLst>
                  </a14:hiddenEffects>
                </a:ext>
              </a:extLst>
            </p:spPr>
            <p:txBody>
              <a:bodyPr wrap="square" lIns="0" tIns="0" rIns="0" bIns="0" anchor="ctr" anchorCtr="0">
                <a:no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eaLnBrk="1" fontAlgn="ctr" hangingPunct="1">
                  <a:spcBef>
                    <a:spcPts val="0"/>
                  </a:spcBef>
                  <a:spcAft>
                    <a:spcPts val="0"/>
                  </a:spcAft>
                  <a:defRPr/>
                </a:pPr>
                <a:r>
                  <a:rPr lang="en-US" altLang="ja-JP" sz="1200" dirty="0">
                    <a:latin typeface="+mn-ea"/>
                    <a:ea typeface="+mn-ea"/>
                  </a:rPr>
                  <a:t>DENSO employee wins the Gold Medal in the</a:t>
                </a:r>
              </a:p>
              <a:p>
                <a:pPr eaLnBrk="1" fontAlgn="ctr" hangingPunct="1">
                  <a:spcBef>
                    <a:spcPts val="0"/>
                  </a:spcBef>
                  <a:spcAft>
                    <a:spcPts val="0"/>
                  </a:spcAft>
                  <a:defRPr/>
                </a:pPr>
                <a:r>
                  <a:rPr lang="en-US" altLang="ja-JP" sz="1200" dirty="0">
                    <a:latin typeface="+mn-ea"/>
                    <a:ea typeface="+mn-ea"/>
                  </a:rPr>
                  <a:t>WorldSkills Competition for the first time</a:t>
                </a:r>
                <a:endParaRPr lang="ja-JP" altLang="en-US" sz="1200" dirty="0">
                  <a:latin typeface="+mn-ea"/>
                  <a:ea typeface="+mn-ea"/>
                </a:endParaRPr>
              </a:p>
            </p:txBody>
          </p:sp>
        </p:grpSp>
        <p:sp>
          <p:nvSpPr>
            <p:cNvPr id="161" name="円/楕円 160"/>
            <p:cNvSpPr/>
            <p:nvPr/>
          </p:nvSpPr>
          <p:spPr>
            <a:xfrm>
              <a:off x="5247074" y="1470263"/>
              <a:ext cx="110836" cy="11083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grpSp>
      <p:grpSp>
        <p:nvGrpSpPr>
          <p:cNvPr id="164" name="グループ化 163"/>
          <p:cNvGrpSpPr/>
          <p:nvPr/>
        </p:nvGrpSpPr>
        <p:grpSpPr>
          <a:xfrm>
            <a:off x="6720925" y="1414808"/>
            <a:ext cx="3675586" cy="369332"/>
            <a:chOff x="4691832" y="1813604"/>
            <a:chExt cx="3675586" cy="369332"/>
          </a:xfrm>
        </p:grpSpPr>
        <p:sp>
          <p:nvSpPr>
            <p:cNvPr id="165" name="Text Box 32"/>
            <p:cNvSpPr txBox="1">
              <a:spLocks noChangeArrowheads="1"/>
            </p:cNvSpPr>
            <p:nvPr/>
          </p:nvSpPr>
          <p:spPr bwMode="auto">
            <a:xfrm>
              <a:off x="5477913" y="1813604"/>
              <a:ext cx="28895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DDDDDD">
                        <a:alpha val="50000"/>
                      </a:srgbClr>
                    </a:outerShdw>
                  </a:effectLst>
                </a14:hiddenEffects>
              </a:ext>
            </a:extLst>
          </p:spPr>
          <p:txBody>
            <a:bodyPr wrap="square" lIns="0" tIns="0" rIns="0" bIns="0" anchor="ctr" anchorCtr="0">
              <a:no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eaLnBrk="1" fontAlgn="ctr" hangingPunct="1">
                <a:spcBef>
                  <a:spcPts val="0"/>
                </a:spcBef>
                <a:spcAft>
                  <a:spcPts val="0"/>
                </a:spcAft>
                <a:defRPr/>
              </a:pPr>
              <a:r>
                <a:rPr lang="en-US" altLang="ja-JP" sz="1200" dirty="0">
                  <a:latin typeface="+mn-ea"/>
                  <a:ea typeface="+mn-ea"/>
                </a:rPr>
                <a:t>Opens Nukata Proving Ground</a:t>
              </a:r>
              <a:endParaRPr lang="ja-JP" altLang="en-US" sz="1200" dirty="0">
                <a:latin typeface="+mn-ea"/>
                <a:ea typeface="+mn-ea"/>
              </a:endParaRPr>
            </a:p>
          </p:txBody>
        </p:sp>
        <p:sp>
          <p:nvSpPr>
            <p:cNvPr id="166" name="Text Box 23"/>
            <p:cNvSpPr txBox="1">
              <a:spLocks noChangeArrowheads="1"/>
            </p:cNvSpPr>
            <p:nvPr/>
          </p:nvSpPr>
          <p:spPr bwMode="auto">
            <a:xfrm>
              <a:off x="4691832" y="1813604"/>
              <a:ext cx="4937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eaLnBrk="1" fontAlgn="ctr" hangingPunct="1">
                <a:spcAft>
                  <a:spcPts val="0"/>
                </a:spcAft>
                <a:defRPr/>
              </a:pPr>
              <a:r>
                <a:rPr lang="en-US" altLang="ja-JP" sz="1400" dirty="0">
                  <a:latin typeface="+mn-ea"/>
                  <a:ea typeface="+mn-ea"/>
                </a:rPr>
                <a:t>1984</a:t>
              </a:r>
            </a:p>
          </p:txBody>
        </p:sp>
        <p:sp>
          <p:nvSpPr>
            <p:cNvPr id="167" name="円/楕円 166"/>
            <p:cNvSpPr/>
            <p:nvPr/>
          </p:nvSpPr>
          <p:spPr>
            <a:xfrm>
              <a:off x="5247074" y="1942852"/>
              <a:ext cx="110836" cy="11083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grpSp>
      <p:grpSp>
        <p:nvGrpSpPr>
          <p:cNvPr id="168" name="グループ化 167"/>
          <p:cNvGrpSpPr/>
          <p:nvPr/>
        </p:nvGrpSpPr>
        <p:grpSpPr>
          <a:xfrm>
            <a:off x="6710954" y="1981862"/>
            <a:ext cx="5371952" cy="378476"/>
            <a:chOff x="4681861" y="2223214"/>
            <a:chExt cx="5371952" cy="378476"/>
          </a:xfrm>
        </p:grpSpPr>
        <p:grpSp>
          <p:nvGrpSpPr>
            <p:cNvPr id="169" name="図形グループ 192"/>
            <p:cNvGrpSpPr/>
            <p:nvPr/>
          </p:nvGrpSpPr>
          <p:grpSpPr>
            <a:xfrm>
              <a:off x="4681861" y="2223214"/>
              <a:ext cx="5371952" cy="378476"/>
              <a:chOff x="707120" y="843185"/>
              <a:chExt cx="5371952" cy="378476"/>
            </a:xfrm>
          </p:grpSpPr>
          <p:sp>
            <p:nvSpPr>
              <p:cNvPr id="171" name="Text Box 32"/>
              <p:cNvSpPr txBox="1">
                <a:spLocks noChangeArrowheads="1"/>
              </p:cNvSpPr>
              <p:nvPr/>
            </p:nvSpPr>
            <p:spPr bwMode="auto">
              <a:xfrm>
                <a:off x="1503171" y="852329"/>
                <a:ext cx="45759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DDDDDD">
                          <a:alpha val="50000"/>
                        </a:srgbClr>
                      </a:outerShdw>
                    </a:effectLst>
                  </a14:hiddenEffects>
                </a:ext>
              </a:extLst>
            </p:spPr>
            <p:txBody>
              <a:bodyPr wrap="square" lIns="0" tIns="0" rIns="0" bIns="0" anchor="ctr" anchorCtr="0">
                <a:no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eaLnBrk="1" fontAlgn="ctr" hangingPunct="1">
                  <a:spcBef>
                    <a:spcPts val="0"/>
                  </a:spcBef>
                  <a:spcAft>
                    <a:spcPts val="0"/>
                  </a:spcAft>
                  <a:defRPr/>
                </a:pPr>
                <a:r>
                  <a:rPr lang="en-US" altLang="ja-JP" sz="1200" dirty="0">
                    <a:latin typeface="+mn-ea"/>
                    <a:ea typeface="+mn-ea"/>
                  </a:rPr>
                  <a:t>Establishment of NIPPONDENSO AMERICA, INC</a:t>
                </a:r>
                <a:r>
                  <a:rPr lang="en-US" altLang="ja-JP" sz="1200" dirty="0" smtClean="0">
                    <a:latin typeface="+mn-ea"/>
                    <a:ea typeface="+mn-ea"/>
                  </a:rPr>
                  <a:t>.</a:t>
                </a:r>
              </a:p>
              <a:p>
                <a:pPr eaLnBrk="1" fontAlgn="ctr" hangingPunct="1">
                  <a:spcBef>
                    <a:spcPts val="0"/>
                  </a:spcBef>
                  <a:spcAft>
                    <a:spcPts val="0"/>
                  </a:spcAft>
                  <a:defRPr/>
                </a:pPr>
                <a:r>
                  <a:rPr lang="en-US" altLang="ja-JP" sz="1200" dirty="0" smtClean="0">
                    <a:latin typeface="+mn-ea"/>
                    <a:ea typeface="+mn-ea"/>
                  </a:rPr>
                  <a:t> </a:t>
                </a:r>
                <a:r>
                  <a:rPr lang="en-US" altLang="ja-JP" sz="1200" dirty="0">
                    <a:latin typeface="+mn-ea"/>
                    <a:ea typeface="+mn-ea"/>
                  </a:rPr>
                  <a:t>(currently DENSO INTERNATIONAL AMERICA, INC.)</a:t>
                </a:r>
              </a:p>
              <a:p>
                <a:pPr eaLnBrk="1" fontAlgn="ctr" hangingPunct="1">
                  <a:spcBef>
                    <a:spcPts val="0"/>
                  </a:spcBef>
                  <a:spcAft>
                    <a:spcPts val="0"/>
                  </a:spcAft>
                  <a:defRPr/>
                </a:pPr>
                <a:r>
                  <a:rPr lang="en-US" altLang="ja-JP" sz="1200" dirty="0">
                    <a:latin typeface="+mn-ea"/>
                    <a:ea typeface="+mn-ea"/>
                  </a:rPr>
                  <a:t>and the first overseas technical center near Detroit</a:t>
                </a:r>
                <a:endParaRPr lang="ja-JP" altLang="en-US" sz="1200" dirty="0">
                  <a:latin typeface="+mn-ea"/>
                  <a:ea typeface="+mn-ea"/>
                </a:endParaRPr>
              </a:p>
            </p:txBody>
          </p:sp>
          <p:sp>
            <p:nvSpPr>
              <p:cNvPr id="172" name="Text Box 23"/>
              <p:cNvSpPr txBox="1">
                <a:spLocks noChangeArrowheads="1"/>
              </p:cNvSpPr>
              <p:nvPr/>
            </p:nvSpPr>
            <p:spPr bwMode="auto">
              <a:xfrm>
                <a:off x="707120" y="843185"/>
                <a:ext cx="4937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eaLnBrk="1" fontAlgn="ctr" hangingPunct="1">
                  <a:spcAft>
                    <a:spcPts val="0"/>
                  </a:spcAft>
                  <a:defRPr/>
                </a:pPr>
                <a:r>
                  <a:rPr lang="en-US" altLang="ja-JP" sz="1400" dirty="0">
                    <a:latin typeface="+mn-ea"/>
                    <a:ea typeface="+mn-ea"/>
                  </a:rPr>
                  <a:t>1985</a:t>
                </a:r>
              </a:p>
            </p:txBody>
          </p:sp>
        </p:grpSp>
        <p:sp>
          <p:nvSpPr>
            <p:cNvPr id="170" name="円/楕円 169"/>
            <p:cNvSpPr/>
            <p:nvPr/>
          </p:nvSpPr>
          <p:spPr>
            <a:xfrm>
              <a:off x="5247074" y="2369128"/>
              <a:ext cx="110836" cy="11083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grpSp>
      <p:grpSp>
        <p:nvGrpSpPr>
          <p:cNvPr id="183" name="グループ化 182"/>
          <p:cNvGrpSpPr/>
          <p:nvPr/>
        </p:nvGrpSpPr>
        <p:grpSpPr>
          <a:xfrm>
            <a:off x="6710954" y="3752018"/>
            <a:ext cx="4725570" cy="378476"/>
            <a:chOff x="4681861" y="3633659"/>
            <a:chExt cx="4725570" cy="378476"/>
          </a:xfrm>
        </p:grpSpPr>
        <p:grpSp>
          <p:nvGrpSpPr>
            <p:cNvPr id="184" name="図形グループ 207"/>
            <p:cNvGrpSpPr/>
            <p:nvPr/>
          </p:nvGrpSpPr>
          <p:grpSpPr>
            <a:xfrm>
              <a:off x="4681861" y="3633659"/>
              <a:ext cx="4725570" cy="378476"/>
              <a:chOff x="707120" y="843185"/>
              <a:chExt cx="4725570" cy="378476"/>
            </a:xfrm>
          </p:grpSpPr>
          <p:sp>
            <p:nvSpPr>
              <p:cNvPr id="186" name="Text Box 32"/>
              <p:cNvSpPr txBox="1">
                <a:spLocks noChangeArrowheads="1"/>
              </p:cNvSpPr>
              <p:nvPr/>
            </p:nvSpPr>
            <p:spPr bwMode="auto">
              <a:xfrm>
                <a:off x="1503172" y="852329"/>
                <a:ext cx="39295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DDDDDD">
                          <a:alpha val="50000"/>
                        </a:srgbClr>
                      </a:outerShdw>
                    </a:effectLst>
                  </a14:hiddenEffects>
                </a:ext>
              </a:extLst>
            </p:spPr>
            <p:txBody>
              <a:bodyPr wrap="square" lIns="0" tIns="0" rIns="0" bIns="0" anchor="ctr" anchorCtr="0">
                <a:no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eaLnBrk="1" fontAlgn="ctr" hangingPunct="1">
                  <a:spcBef>
                    <a:spcPts val="0"/>
                  </a:spcBef>
                  <a:spcAft>
                    <a:spcPts val="0"/>
                  </a:spcAft>
                  <a:defRPr/>
                </a:pPr>
                <a:r>
                  <a:rPr lang="en-US" altLang="ja-JP" sz="1200" dirty="0">
                    <a:latin typeface="+mn-ea"/>
                    <a:ea typeface="+mn-ea"/>
                  </a:rPr>
                  <a:t>Renames company DENSO CORPORATION</a:t>
                </a:r>
                <a:endParaRPr lang="ja-JP" altLang="en-US" sz="1200" dirty="0">
                  <a:latin typeface="+mn-ea"/>
                  <a:ea typeface="+mn-ea"/>
                </a:endParaRPr>
              </a:p>
            </p:txBody>
          </p:sp>
          <p:sp>
            <p:nvSpPr>
              <p:cNvPr id="187" name="Text Box 23"/>
              <p:cNvSpPr txBox="1">
                <a:spLocks noChangeArrowheads="1"/>
              </p:cNvSpPr>
              <p:nvPr/>
            </p:nvSpPr>
            <p:spPr bwMode="auto">
              <a:xfrm>
                <a:off x="707120" y="843185"/>
                <a:ext cx="4937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eaLnBrk="1" fontAlgn="ctr" hangingPunct="1">
                  <a:spcAft>
                    <a:spcPts val="0"/>
                  </a:spcAft>
                  <a:defRPr/>
                </a:pPr>
                <a:r>
                  <a:rPr lang="en-US" altLang="ja-JP" sz="1400" dirty="0">
                    <a:latin typeface="+mn-ea"/>
                    <a:ea typeface="+mn-ea"/>
                  </a:rPr>
                  <a:t>1996</a:t>
                </a:r>
              </a:p>
            </p:txBody>
          </p:sp>
        </p:grpSp>
        <p:sp>
          <p:nvSpPr>
            <p:cNvPr id="185" name="円/楕円 184"/>
            <p:cNvSpPr/>
            <p:nvPr/>
          </p:nvSpPr>
          <p:spPr>
            <a:xfrm>
              <a:off x="5247074" y="3772858"/>
              <a:ext cx="110836" cy="11083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grpSp>
      <p:grpSp>
        <p:nvGrpSpPr>
          <p:cNvPr id="188" name="グループ化 187"/>
          <p:cNvGrpSpPr/>
          <p:nvPr/>
        </p:nvGrpSpPr>
        <p:grpSpPr>
          <a:xfrm>
            <a:off x="6710954" y="4342070"/>
            <a:ext cx="4751322" cy="378476"/>
            <a:chOff x="4681861" y="4106358"/>
            <a:chExt cx="4751322" cy="378476"/>
          </a:xfrm>
        </p:grpSpPr>
        <p:grpSp>
          <p:nvGrpSpPr>
            <p:cNvPr id="189" name="図形グループ 210"/>
            <p:cNvGrpSpPr/>
            <p:nvPr/>
          </p:nvGrpSpPr>
          <p:grpSpPr>
            <a:xfrm>
              <a:off x="4681861" y="4106358"/>
              <a:ext cx="4751322" cy="378476"/>
              <a:chOff x="707120" y="843185"/>
              <a:chExt cx="4751322" cy="378476"/>
            </a:xfrm>
          </p:grpSpPr>
          <p:sp>
            <p:nvSpPr>
              <p:cNvPr id="191" name="Text Box 32"/>
              <p:cNvSpPr txBox="1">
                <a:spLocks noChangeArrowheads="1"/>
              </p:cNvSpPr>
              <p:nvPr/>
            </p:nvSpPr>
            <p:spPr bwMode="auto">
              <a:xfrm>
                <a:off x="1503172" y="852329"/>
                <a:ext cx="39552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DDDDDD">
                          <a:alpha val="50000"/>
                        </a:srgbClr>
                      </a:outerShdw>
                    </a:effectLst>
                  </a14:hiddenEffects>
                </a:ext>
              </a:extLst>
            </p:spPr>
            <p:txBody>
              <a:bodyPr wrap="square" lIns="0" tIns="0" rIns="0" bIns="0" anchor="ctr" anchorCtr="0">
                <a:no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eaLnBrk="1" fontAlgn="ctr" hangingPunct="1">
                  <a:spcBef>
                    <a:spcPts val="0"/>
                  </a:spcBef>
                  <a:spcAft>
                    <a:spcPts val="0"/>
                  </a:spcAft>
                  <a:defRPr/>
                </a:pPr>
                <a:r>
                  <a:rPr lang="en-US" altLang="ja-JP" sz="1200" dirty="0">
                    <a:latin typeface="+mn-ea"/>
                    <a:ea typeface="+mn-ea"/>
                  </a:rPr>
                  <a:t>Establishment of first overseas regional training center in Thailand</a:t>
                </a:r>
                <a:endParaRPr lang="ja-JP" altLang="en-US" sz="1200" dirty="0">
                  <a:latin typeface="+mn-ea"/>
                  <a:ea typeface="+mn-ea"/>
                </a:endParaRPr>
              </a:p>
            </p:txBody>
          </p:sp>
          <p:sp>
            <p:nvSpPr>
              <p:cNvPr id="192" name="Text Box 23"/>
              <p:cNvSpPr txBox="1">
                <a:spLocks noChangeArrowheads="1"/>
              </p:cNvSpPr>
              <p:nvPr/>
            </p:nvSpPr>
            <p:spPr bwMode="auto">
              <a:xfrm>
                <a:off x="707120" y="843185"/>
                <a:ext cx="4937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eaLnBrk="1" fontAlgn="ctr" hangingPunct="1">
                  <a:spcAft>
                    <a:spcPts val="0"/>
                  </a:spcAft>
                  <a:defRPr/>
                </a:pPr>
                <a:r>
                  <a:rPr lang="en-US" altLang="ja-JP" sz="1400" dirty="0">
                    <a:latin typeface="+mn-ea"/>
                    <a:ea typeface="+mn-ea"/>
                  </a:rPr>
                  <a:t>2005</a:t>
                </a:r>
              </a:p>
            </p:txBody>
          </p:sp>
        </p:grpSp>
        <p:sp>
          <p:nvSpPr>
            <p:cNvPr id="190" name="円/楕円 189"/>
            <p:cNvSpPr/>
            <p:nvPr/>
          </p:nvSpPr>
          <p:spPr>
            <a:xfrm>
              <a:off x="5247074" y="4244214"/>
              <a:ext cx="110836" cy="11083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grpSp>
      <p:grpSp>
        <p:nvGrpSpPr>
          <p:cNvPr id="193" name="グループ化 192"/>
          <p:cNvGrpSpPr/>
          <p:nvPr/>
        </p:nvGrpSpPr>
        <p:grpSpPr>
          <a:xfrm>
            <a:off x="6710954" y="4932122"/>
            <a:ext cx="3685557" cy="378476"/>
            <a:chOff x="4681861" y="5051756"/>
            <a:chExt cx="3685557" cy="378476"/>
          </a:xfrm>
        </p:grpSpPr>
        <p:grpSp>
          <p:nvGrpSpPr>
            <p:cNvPr id="194" name="図形グループ 216"/>
            <p:cNvGrpSpPr/>
            <p:nvPr/>
          </p:nvGrpSpPr>
          <p:grpSpPr>
            <a:xfrm>
              <a:off x="4681861" y="5051756"/>
              <a:ext cx="3685557" cy="378476"/>
              <a:chOff x="707120" y="843185"/>
              <a:chExt cx="3685557" cy="378476"/>
            </a:xfrm>
          </p:grpSpPr>
          <p:sp>
            <p:nvSpPr>
              <p:cNvPr id="196" name="Text Box 32"/>
              <p:cNvSpPr txBox="1">
                <a:spLocks noChangeArrowheads="1"/>
              </p:cNvSpPr>
              <p:nvPr/>
            </p:nvSpPr>
            <p:spPr bwMode="auto">
              <a:xfrm>
                <a:off x="1503172" y="852329"/>
                <a:ext cx="28895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DDDDDD">
                          <a:alpha val="50000"/>
                        </a:srgbClr>
                      </a:outerShdw>
                    </a:effectLst>
                  </a14:hiddenEffects>
                </a:ext>
              </a:extLst>
            </p:spPr>
            <p:txBody>
              <a:bodyPr wrap="square" lIns="0" tIns="0" rIns="0" bIns="0" anchor="ctr" anchorCtr="0">
                <a:no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eaLnBrk="1" fontAlgn="ctr" hangingPunct="1">
                  <a:spcBef>
                    <a:spcPts val="0"/>
                  </a:spcBef>
                  <a:spcAft>
                    <a:spcPts val="0"/>
                  </a:spcAft>
                  <a:defRPr/>
                </a:pPr>
                <a:r>
                  <a:rPr lang="en-US" altLang="ja-JP" sz="1200" dirty="0">
                    <a:latin typeface="+mn-ea"/>
                    <a:ea typeface="+mn-ea"/>
                  </a:rPr>
                  <a:t>DENSO ECO VISION 2025</a:t>
                </a:r>
                <a:endParaRPr lang="ja-JP" altLang="en-US" sz="1200" dirty="0">
                  <a:latin typeface="+mn-ea"/>
                  <a:ea typeface="+mn-ea"/>
                </a:endParaRPr>
              </a:p>
            </p:txBody>
          </p:sp>
          <p:sp>
            <p:nvSpPr>
              <p:cNvPr id="197" name="Text Box 23"/>
              <p:cNvSpPr txBox="1">
                <a:spLocks noChangeArrowheads="1"/>
              </p:cNvSpPr>
              <p:nvPr/>
            </p:nvSpPr>
            <p:spPr bwMode="auto">
              <a:xfrm>
                <a:off x="707120" y="843185"/>
                <a:ext cx="4937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eaLnBrk="1" fontAlgn="ctr" hangingPunct="1">
                  <a:spcAft>
                    <a:spcPts val="0"/>
                  </a:spcAft>
                  <a:defRPr/>
                </a:pPr>
                <a:r>
                  <a:rPr lang="en-US" altLang="ja-JP" sz="1400" dirty="0">
                    <a:latin typeface="+mn-ea"/>
                    <a:ea typeface="+mn-ea"/>
                  </a:rPr>
                  <a:t>2016</a:t>
                </a:r>
              </a:p>
            </p:txBody>
          </p:sp>
        </p:grpSp>
        <p:sp>
          <p:nvSpPr>
            <p:cNvPr id="195" name="円/楕円 194"/>
            <p:cNvSpPr/>
            <p:nvPr/>
          </p:nvSpPr>
          <p:spPr>
            <a:xfrm>
              <a:off x="5247074" y="5186926"/>
              <a:ext cx="110836" cy="11083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grpSp>
      <p:grpSp>
        <p:nvGrpSpPr>
          <p:cNvPr id="198" name="グループ化 197"/>
          <p:cNvGrpSpPr/>
          <p:nvPr/>
        </p:nvGrpSpPr>
        <p:grpSpPr>
          <a:xfrm>
            <a:off x="6710954" y="5522172"/>
            <a:ext cx="4725569" cy="378476"/>
            <a:chOff x="4681861" y="5524458"/>
            <a:chExt cx="4725569" cy="378476"/>
          </a:xfrm>
        </p:grpSpPr>
        <p:grpSp>
          <p:nvGrpSpPr>
            <p:cNvPr id="199" name="図形グループ 219"/>
            <p:cNvGrpSpPr/>
            <p:nvPr/>
          </p:nvGrpSpPr>
          <p:grpSpPr>
            <a:xfrm>
              <a:off x="4681861" y="5524458"/>
              <a:ext cx="4725569" cy="378476"/>
              <a:chOff x="707120" y="843185"/>
              <a:chExt cx="4725569" cy="378476"/>
            </a:xfrm>
          </p:grpSpPr>
          <p:sp>
            <p:nvSpPr>
              <p:cNvPr id="201" name="Text Box 32"/>
              <p:cNvSpPr txBox="1">
                <a:spLocks noChangeArrowheads="1"/>
              </p:cNvSpPr>
              <p:nvPr/>
            </p:nvSpPr>
            <p:spPr bwMode="auto">
              <a:xfrm>
                <a:off x="1503172" y="852329"/>
                <a:ext cx="39295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DDDDDD">
                          <a:alpha val="50000"/>
                        </a:srgbClr>
                      </a:outerShdw>
                    </a:effectLst>
                  </a14:hiddenEffects>
                </a:ext>
              </a:extLst>
            </p:spPr>
            <p:txBody>
              <a:bodyPr wrap="square" lIns="0" tIns="0" rIns="0" bIns="0" anchor="ctr" anchorCtr="0">
                <a:no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eaLnBrk="1" fontAlgn="ctr" hangingPunct="1">
                  <a:spcBef>
                    <a:spcPts val="0"/>
                  </a:spcBef>
                  <a:spcAft>
                    <a:spcPts val="0"/>
                  </a:spcAft>
                  <a:defRPr/>
                </a:pPr>
                <a:r>
                  <a:rPr lang="en-US" altLang="ja-JP" sz="1200" dirty="0">
                    <a:latin typeface="+mn-ea"/>
                    <a:ea typeface="+mn-ea"/>
                  </a:rPr>
                  <a:t>Development of DENSOʼs Long-term Policy 2030</a:t>
                </a:r>
                <a:endParaRPr lang="ja-JP" altLang="en-US" sz="1200" dirty="0">
                  <a:latin typeface="+mn-ea"/>
                  <a:ea typeface="+mn-ea"/>
                </a:endParaRPr>
              </a:p>
            </p:txBody>
          </p:sp>
          <p:sp>
            <p:nvSpPr>
              <p:cNvPr id="202" name="Text Box 23"/>
              <p:cNvSpPr txBox="1">
                <a:spLocks noChangeArrowheads="1"/>
              </p:cNvSpPr>
              <p:nvPr/>
            </p:nvSpPr>
            <p:spPr bwMode="auto">
              <a:xfrm>
                <a:off x="707120" y="843185"/>
                <a:ext cx="4937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eaLnBrk="1" fontAlgn="ctr" hangingPunct="1">
                  <a:spcAft>
                    <a:spcPts val="0"/>
                  </a:spcAft>
                  <a:defRPr/>
                </a:pPr>
                <a:r>
                  <a:rPr lang="en-US" altLang="ja-JP" sz="1400" dirty="0">
                    <a:latin typeface="+mn-ea"/>
                    <a:ea typeface="+mn-ea"/>
                  </a:rPr>
                  <a:t>2017</a:t>
                </a:r>
              </a:p>
            </p:txBody>
          </p:sp>
        </p:grpSp>
        <p:sp>
          <p:nvSpPr>
            <p:cNvPr id="200" name="円/楕円 199"/>
            <p:cNvSpPr/>
            <p:nvPr/>
          </p:nvSpPr>
          <p:spPr>
            <a:xfrm>
              <a:off x="5247074" y="5658278"/>
              <a:ext cx="110836" cy="11083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grpSp>
      <p:sp>
        <p:nvSpPr>
          <p:cNvPr id="99" name="Rectangle 15"/>
          <p:cNvSpPr>
            <a:spLocks noChangeArrowheads="1"/>
          </p:cNvSpPr>
          <p:nvPr/>
        </p:nvSpPr>
        <p:spPr bwMode="auto">
          <a:xfrm>
            <a:off x="287338" y="215432"/>
            <a:ext cx="7783512" cy="3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a:lnSpc>
                <a:spcPts val="2600"/>
              </a:lnSpc>
              <a:spcBef>
                <a:spcPct val="0"/>
              </a:spcBef>
              <a:tabLst>
                <a:tab pos="1050925" algn="l"/>
                <a:tab pos="1812925" algn="l"/>
              </a:tabLst>
            </a:pPr>
            <a:r>
              <a:rPr lang="en-US" altLang="ja-JP" sz="2400" b="1" dirty="0">
                <a:solidFill>
                  <a:schemeClr val="bg2"/>
                </a:solidFill>
                <a:latin typeface="+mn-ea"/>
                <a:ea typeface="+mn-ea"/>
              </a:rPr>
              <a:t>History of DENSO</a:t>
            </a:r>
          </a:p>
        </p:txBody>
      </p:sp>
      <p:grpSp>
        <p:nvGrpSpPr>
          <p:cNvPr id="2" name="グループ化 1"/>
          <p:cNvGrpSpPr/>
          <p:nvPr/>
        </p:nvGrpSpPr>
        <p:grpSpPr>
          <a:xfrm>
            <a:off x="6710954" y="3083965"/>
            <a:ext cx="4165059" cy="635442"/>
            <a:chOff x="6710954" y="3083965"/>
            <a:chExt cx="4165059" cy="635442"/>
          </a:xfrm>
        </p:grpSpPr>
        <p:sp>
          <p:nvSpPr>
            <p:cNvPr id="100" name="Text Box 32"/>
            <p:cNvSpPr txBox="1">
              <a:spLocks noChangeArrowheads="1"/>
            </p:cNvSpPr>
            <p:nvPr/>
          </p:nvSpPr>
          <p:spPr bwMode="auto">
            <a:xfrm>
              <a:off x="7507006" y="3083965"/>
              <a:ext cx="336900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DDDDDD">
                        <a:alpha val="50000"/>
                      </a:srgbClr>
                    </a:outerShdw>
                  </a:effectLst>
                </a14:hiddenEffects>
              </a:ext>
            </a:extLst>
          </p:spPr>
          <p:txBody>
            <a:bodyPr wrap="square" lIns="0" tIns="0" rIns="0" bIns="0" anchor="ctr" anchorCtr="0">
              <a:no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eaLnBrk="1" fontAlgn="ctr" hangingPunct="1">
                <a:spcBef>
                  <a:spcPts val="0"/>
                </a:spcBef>
                <a:spcAft>
                  <a:spcPts val="0"/>
                </a:spcAft>
                <a:defRPr/>
              </a:pPr>
              <a:r>
                <a:rPr lang="en-US" altLang="ja-JP" sz="1200" dirty="0">
                  <a:latin typeface="+mn-ea"/>
                  <a:ea typeface="+mn-ea"/>
                </a:rPr>
                <a:t>Establishment of the DENSO Philosophy</a:t>
              </a:r>
              <a:endParaRPr lang="ja-JP" altLang="en-US" sz="1200" dirty="0">
                <a:latin typeface="+mn-ea"/>
                <a:ea typeface="+mn-ea"/>
              </a:endParaRPr>
            </a:p>
          </p:txBody>
        </p:sp>
        <p:sp>
          <p:nvSpPr>
            <p:cNvPr id="101" name="Text Box 32"/>
            <p:cNvSpPr txBox="1">
              <a:spLocks noChangeArrowheads="1"/>
            </p:cNvSpPr>
            <p:nvPr/>
          </p:nvSpPr>
          <p:spPr bwMode="auto">
            <a:xfrm>
              <a:off x="7507006" y="3350075"/>
              <a:ext cx="28895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DDDDDD">
                        <a:alpha val="50000"/>
                      </a:srgbClr>
                    </a:outerShdw>
                  </a:effectLst>
                </a14:hiddenEffects>
              </a:ext>
            </a:extLst>
          </p:spPr>
          <p:txBody>
            <a:bodyPr wrap="square" lIns="0" tIns="0" rIns="0" bIns="0" anchor="ctr" anchorCtr="0">
              <a:no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eaLnBrk="1" fontAlgn="ctr" hangingPunct="1">
                <a:spcBef>
                  <a:spcPts val="0"/>
                </a:spcBef>
                <a:spcAft>
                  <a:spcPts val="0"/>
                </a:spcAft>
                <a:defRPr/>
              </a:pPr>
              <a:r>
                <a:rPr lang="en-US" altLang="ja-JP" sz="1200" dirty="0">
                  <a:latin typeface="+mn-ea"/>
                  <a:ea typeface="+mn-ea"/>
                </a:rPr>
                <a:t>Develop QR code technology</a:t>
              </a:r>
              <a:endParaRPr lang="ja-JP" altLang="en-US" sz="1200" dirty="0">
                <a:latin typeface="+mn-ea"/>
                <a:ea typeface="+mn-ea"/>
              </a:endParaRPr>
            </a:p>
          </p:txBody>
        </p:sp>
        <p:sp>
          <p:nvSpPr>
            <p:cNvPr id="97" name="Text Box 23"/>
            <p:cNvSpPr txBox="1">
              <a:spLocks noChangeArrowheads="1"/>
            </p:cNvSpPr>
            <p:nvPr/>
          </p:nvSpPr>
          <p:spPr bwMode="auto">
            <a:xfrm>
              <a:off x="6710954" y="3161966"/>
              <a:ext cx="4937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eaLnBrk="1" fontAlgn="ctr" hangingPunct="1">
                <a:spcAft>
                  <a:spcPts val="0"/>
                </a:spcAft>
                <a:defRPr/>
              </a:pPr>
              <a:r>
                <a:rPr lang="en-US" altLang="ja-JP" sz="1400" dirty="0">
                  <a:latin typeface="+mn-ea"/>
                  <a:ea typeface="+mn-ea"/>
                </a:rPr>
                <a:t>1994</a:t>
              </a:r>
            </a:p>
          </p:txBody>
        </p:sp>
        <p:sp>
          <p:nvSpPr>
            <p:cNvPr id="98" name="円/楕円 229"/>
            <p:cNvSpPr/>
            <p:nvPr/>
          </p:nvSpPr>
          <p:spPr>
            <a:xfrm>
              <a:off x="7276167" y="3302508"/>
              <a:ext cx="110836" cy="11083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grpSp>
      <p:grpSp>
        <p:nvGrpSpPr>
          <p:cNvPr id="3" name="グループ化 2"/>
          <p:cNvGrpSpPr/>
          <p:nvPr/>
        </p:nvGrpSpPr>
        <p:grpSpPr>
          <a:xfrm>
            <a:off x="6710954" y="2574798"/>
            <a:ext cx="3960437" cy="369332"/>
            <a:chOff x="6710954" y="2574798"/>
            <a:chExt cx="3960437" cy="369332"/>
          </a:xfrm>
        </p:grpSpPr>
        <p:sp>
          <p:nvSpPr>
            <p:cNvPr id="103" name="Text Box 23"/>
            <p:cNvSpPr txBox="1">
              <a:spLocks noChangeArrowheads="1"/>
            </p:cNvSpPr>
            <p:nvPr/>
          </p:nvSpPr>
          <p:spPr bwMode="auto">
            <a:xfrm>
              <a:off x="6710954" y="2574798"/>
              <a:ext cx="4937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eaLnBrk="1" fontAlgn="ctr" hangingPunct="1">
                <a:spcAft>
                  <a:spcPts val="0"/>
                </a:spcAft>
                <a:defRPr/>
              </a:pPr>
              <a:r>
                <a:rPr lang="en-US" altLang="ja-JP" sz="1400" dirty="0" smtClean="0">
                  <a:latin typeface="+mn-ea"/>
                  <a:ea typeface="+mn-ea"/>
                </a:rPr>
                <a:t>1991</a:t>
              </a:r>
              <a:endParaRPr lang="en-US" altLang="ja-JP" sz="1400" dirty="0">
                <a:latin typeface="+mn-ea"/>
                <a:ea typeface="+mn-ea"/>
              </a:endParaRPr>
            </a:p>
          </p:txBody>
        </p:sp>
        <p:sp>
          <p:nvSpPr>
            <p:cNvPr id="104" name="円/楕円 228"/>
            <p:cNvSpPr/>
            <p:nvPr/>
          </p:nvSpPr>
          <p:spPr>
            <a:xfrm>
              <a:off x="7276167" y="2704046"/>
              <a:ext cx="110836" cy="11083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05" name="Text Box 32"/>
            <p:cNvSpPr txBox="1">
              <a:spLocks noChangeArrowheads="1"/>
            </p:cNvSpPr>
            <p:nvPr/>
          </p:nvSpPr>
          <p:spPr bwMode="auto">
            <a:xfrm>
              <a:off x="7507006" y="2574798"/>
              <a:ext cx="31643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DDDDDD">
                        <a:alpha val="50000"/>
                      </a:srgbClr>
                    </a:outerShdw>
                  </a:effectLst>
                </a14:hiddenEffects>
              </a:ext>
            </a:extLst>
          </p:spPr>
          <p:txBody>
            <a:bodyPr wrap="square" lIns="0" tIns="0" rIns="0" bIns="0" anchor="ctr" anchorCtr="0">
              <a:no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eaLnBrk="1" fontAlgn="ctr" hangingPunct="1">
                <a:spcBef>
                  <a:spcPts val="0"/>
                </a:spcBef>
                <a:spcAft>
                  <a:spcPts val="0"/>
                </a:spcAft>
                <a:defRPr/>
              </a:pPr>
              <a:r>
                <a:rPr lang="en-US" altLang="ja-JP" sz="1200" dirty="0">
                  <a:latin typeface="+mn-ea"/>
                  <a:ea typeface="+mn-ea"/>
                </a:rPr>
                <a:t>Opened DENSO Research Laboratories</a:t>
              </a:r>
              <a:endParaRPr lang="ja-JP" altLang="en-US" sz="1200" dirty="0">
                <a:latin typeface="+mn-ea"/>
                <a:ea typeface="+mn-ea"/>
              </a:endParaRPr>
            </a:p>
          </p:txBody>
        </p:sp>
      </p:grpSp>
      <p:sp>
        <p:nvSpPr>
          <p:cNvPr id="4" name="フッター プレースホルダー 3"/>
          <p:cNvSpPr>
            <a:spLocks noGrp="1"/>
          </p:cNvSpPr>
          <p:nvPr>
            <p:ph type="ftr" sz="quarter" idx="3"/>
          </p:nvPr>
        </p:nvSpPr>
        <p:spPr/>
        <p:txBody>
          <a:bodyPr/>
          <a:lstStyle/>
          <a:p>
            <a:r>
              <a:rPr lang="en-US" altLang="ja-JP" smtClean="0">
                <a:ea typeface="Verdana" panose="020B0604030504040204" pitchFamily="34" charset="0"/>
              </a:rPr>
              <a:t>DENSO Corporate Profile (as of May, 2021)</a:t>
            </a:r>
            <a:endParaRPr lang="en-US" dirty="0"/>
          </a:p>
        </p:txBody>
      </p:sp>
    </p:spTree>
    <p:extLst>
      <p:ext uri="{BB962C8B-B14F-4D97-AF65-F5344CB8AC3E}">
        <p14:creationId xmlns:p14="http://schemas.microsoft.com/office/powerpoint/2010/main" val="36841817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19367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8623" y="634593"/>
            <a:ext cx="7168616" cy="5170805"/>
          </a:xfrm>
          <a:prstGeom prst="rect">
            <a:avLst/>
          </a:prstGeom>
        </p:spPr>
      </p:pic>
      <p:sp>
        <p:nvSpPr>
          <p:cNvPr id="3" name="テキスト ボックス 2"/>
          <p:cNvSpPr txBox="1"/>
          <p:nvPr/>
        </p:nvSpPr>
        <p:spPr>
          <a:xfrm>
            <a:off x="10029266" y="5992907"/>
            <a:ext cx="1576073" cy="261610"/>
          </a:xfrm>
          <a:prstGeom prst="rect">
            <a:avLst/>
          </a:prstGeom>
          <a:noFill/>
        </p:spPr>
        <p:txBody>
          <a:bodyPr wrap="none" rtlCol="0">
            <a:spAutoFit/>
          </a:bodyPr>
          <a:lstStyle/>
          <a:p>
            <a:pPr algn="r"/>
            <a:r>
              <a:rPr lang="en-US" sz="1100" dirty="0" smtClean="0">
                <a:latin typeface="+mn-ea"/>
                <a:ea typeface="+mn-ea"/>
              </a:rPr>
              <a:t>Established in 1956</a:t>
            </a:r>
            <a:endParaRPr lang="en-US" sz="1100" dirty="0">
              <a:latin typeface="+mn-ea"/>
              <a:ea typeface="+mn-ea"/>
            </a:endParaRPr>
          </a:p>
        </p:txBody>
      </p:sp>
      <p:sp>
        <p:nvSpPr>
          <p:cNvPr id="4" name="フッター プレースホルダー 3"/>
          <p:cNvSpPr>
            <a:spLocks noGrp="1"/>
          </p:cNvSpPr>
          <p:nvPr>
            <p:ph type="ftr" sz="quarter" idx="3"/>
          </p:nvPr>
        </p:nvSpPr>
        <p:spPr/>
        <p:txBody>
          <a:bodyPr/>
          <a:lstStyle/>
          <a:p>
            <a:r>
              <a:rPr lang="en-US" altLang="ja-JP" smtClean="0">
                <a:ea typeface="Verdana" panose="020B0604030504040204" pitchFamily="34" charset="0"/>
              </a:rPr>
              <a:t>DENSO Corporate Profile (as of May, 2021)</a:t>
            </a:r>
            <a:endParaRPr lang="en-US" dirty="0"/>
          </a:p>
        </p:txBody>
      </p:sp>
    </p:spTree>
    <p:extLst>
      <p:ext uri="{BB962C8B-B14F-4D97-AF65-F5344CB8AC3E}">
        <p14:creationId xmlns:p14="http://schemas.microsoft.com/office/powerpoint/2010/main" val="28078422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8056" y="379413"/>
            <a:ext cx="10058400" cy="5846411"/>
          </a:xfrm>
          <a:prstGeom prst="rect">
            <a:avLst/>
          </a:prstGeom>
        </p:spPr>
      </p:pic>
      <p:sp>
        <p:nvSpPr>
          <p:cNvPr id="3" name="テキスト ボックス 2"/>
          <p:cNvSpPr txBox="1"/>
          <p:nvPr/>
        </p:nvSpPr>
        <p:spPr>
          <a:xfrm>
            <a:off x="10029266" y="5992907"/>
            <a:ext cx="1576073" cy="261610"/>
          </a:xfrm>
          <a:prstGeom prst="rect">
            <a:avLst/>
          </a:prstGeom>
          <a:noFill/>
        </p:spPr>
        <p:txBody>
          <a:bodyPr wrap="none" rtlCol="0">
            <a:spAutoFit/>
          </a:bodyPr>
          <a:lstStyle/>
          <a:p>
            <a:pPr algn="r"/>
            <a:r>
              <a:rPr lang="en-US" sz="1100" dirty="0" smtClean="0">
                <a:latin typeface="+mn-ea"/>
                <a:ea typeface="+mn-ea"/>
              </a:rPr>
              <a:t>Established in 2004</a:t>
            </a:r>
            <a:endParaRPr lang="en-US" sz="1100" dirty="0">
              <a:latin typeface="+mn-ea"/>
              <a:ea typeface="+mn-ea"/>
            </a:endParaRPr>
          </a:p>
        </p:txBody>
      </p:sp>
      <p:sp>
        <p:nvSpPr>
          <p:cNvPr id="5" name="Rectangle 15"/>
          <p:cNvSpPr>
            <a:spLocks noChangeArrowheads="1"/>
          </p:cNvSpPr>
          <p:nvPr/>
        </p:nvSpPr>
        <p:spPr bwMode="auto">
          <a:xfrm>
            <a:off x="287338" y="229287"/>
            <a:ext cx="7783512" cy="3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a:lnSpc>
                <a:spcPts val="2600"/>
              </a:lnSpc>
              <a:spcBef>
                <a:spcPct val="0"/>
              </a:spcBef>
              <a:tabLst>
                <a:tab pos="1050925" algn="l"/>
                <a:tab pos="1812925" algn="l"/>
              </a:tabLst>
            </a:pPr>
            <a:r>
              <a:rPr lang="en-US" altLang="ja-JP" sz="2400" b="1" dirty="0" smtClean="0">
                <a:solidFill>
                  <a:schemeClr val="bg2"/>
                </a:solidFill>
                <a:latin typeface="+mn-ea"/>
                <a:ea typeface="+mn-ea"/>
              </a:rPr>
              <a:t>DENSO Spirit</a:t>
            </a:r>
            <a:endParaRPr lang="en-US" altLang="ja-JP" sz="2400" b="1" dirty="0">
              <a:solidFill>
                <a:schemeClr val="bg2"/>
              </a:solidFill>
              <a:latin typeface="+mn-ea"/>
              <a:ea typeface="+mn-ea"/>
            </a:endParaRPr>
          </a:p>
        </p:txBody>
      </p:sp>
      <p:sp>
        <p:nvSpPr>
          <p:cNvPr id="2" name="フッター プレースホルダー 1"/>
          <p:cNvSpPr>
            <a:spLocks noGrp="1"/>
          </p:cNvSpPr>
          <p:nvPr>
            <p:ph type="ftr" sz="quarter" idx="3"/>
          </p:nvPr>
        </p:nvSpPr>
        <p:spPr/>
        <p:txBody>
          <a:bodyPr/>
          <a:lstStyle/>
          <a:p>
            <a:r>
              <a:rPr lang="en-US" altLang="ja-JP" smtClean="0">
                <a:ea typeface="Verdana" panose="020B0604030504040204" pitchFamily="34" charset="0"/>
              </a:rPr>
              <a:t>DENSO Corporate Profile (as of May, 2021)</a:t>
            </a:r>
            <a:endParaRPr lang="en-US" dirty="0"/>
          </a:p>
        </p:txBody>
      </p:sp>
    </p:spTree>
    <p:extLst>
      <p:ext uri="{BB962C8B-B14F-4D97-AF65-F5344CB8AC3E}">
        <p14:creationId xmlns:p14="http://schemas.microsoft.com/office/powerpoint/2010/main" val="18487356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id="{85E11EC7-F84B-4A30-8C9F-A96DDE0B693B}"/>
              </a:ext>
            </a:extLst>
          </p:cNvPr>
          <p:cNvSpPr>
            <a:spLocks noChangeArrowheads="1"/>
          </p:cNvSpPr>
          <p:nvPr/>
        </p:nvSpPr>
        <p:spPr bwMode="auto">
          <a:xfrm>
            <a:off x="287337" y="229287"/>
            <a:ext cx="11915776" cy="3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lvl="0" eaLnBrk="1" fontAlgn="base" hangingPunct="1">
              <a:lnSpc>
                <a:spcPts val="2600"/>
              </a:lnSpc>
              <a:spcBef>
                <a:spcPct val="0"/>
              </a:spcBef>
              <a:spcAft>
                <a:spcPct val="0"/>
              </a:spcAft>
              <a:tabLst>
                <a:tab pos="1050925" algn="l"/>
                <a:tab pos="1812925" algn="l"/>
              </a:tabLst>
            </a:pPr>
            <a:r>
              <a:rPr lang="en-US" altLang="ja-JP" sz="2400" b="1" dirty="0">
                <a:solidFill>
                  <a:srgbClr val="DC0032"/>
                </a:solidFill>
                <a:latin typeface="Verdana"/>
                <a:ea typeface="Verdana"/>
              </a:rPr>
              <a:t>Bringing hope for the future for our planet, society and all people</a:t>
            </a:r>
            <a:endParaRPr lang="ja-JP" altLang="en-US" sz="1800" dirty="0">
              <a:solidFill>
                <a:srgbClr val="DC0032"/>
              </a:solidFill>
              <a:latin typeface="Verdana"/>
              <a:ea typeface="+mn-ea"/>
            </a:endParaRPr>
          </a:p>
        </p:txBody>
      </p:sp>
      <p:sp>
        <p:nvSpPr>
          <p:cNvPr id="3" name="フッター プレースホルダー 2"/>
          <p:cNvSpPr>
            <a:spLocks noGrp="1"/>
          </p:cNvSpPr>
          <p:nvPr>
            <p:ph type="ftr" sz="quarter" idx="3"/>
          </p:nvPr>
        </p:nvSpPr>
        <p:spPr/>
        <p:txBody>
          <a:bodyPr/>
          <a:lstStyle/>
          <a:p>
            <a:r>
              <a:rPr lang="en-US" altLang="ja-JP" smtClean="0">
                <a:ea typeface="Verdana" panose="020B0604030504040204" pitchFamily="34" charset="0"/>
              </a:rPr>
              <a:t>DENSO Corporate Profile (as of May, 2021)</a:t>
            </a:r>
            <a:endParaRPr lang="en-US" dirty="0"/>
          </a:p>
        </p:txBody>
      </p:sp>
    </p:spTree>
    <p:extLst>
      <p:ext uri="{BB962C8B-B14F-4D97-AF65-F5344CB8AC3E}">
        <p14:creationId xmlns:p14="http://schemas.microsoft.com/office/powerpoint/2010/main" val="21352067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id="{247E36DF-65D6-4231-8A46-3A84807D3C66}"/>
              </a:ext>
            </a:extLst>
          </p:cNvPr>
          <p:cNvSpPr>
            <a:spLocks noChangeArrowheads="1"/>
          </p:cNvSpPr>
          <p:nvPr/>
        </p:nvSpPr>
        <p:spPr bwMode="auto">
          <a:xfrm>
            <a:off x="287337" y="229287"/>
            <a:ext cx="9795125" cy="3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lvl="0" eaLnBrk="1" fontAlgn="base" hangingPunct="1">
              <a:lnSpc>
                <a:spcPts val="2600"/>
              </a:lnSpc>
              <a:spcBef>
                <a:spcPct val="0"/>
              </a:spcBef>
              <a:spcAft>
                <a:spcPct val="0"/>
              </a:spcAft>
              <a:tabLst>
                <a:tab pos="1050925" algn="l"/>
                <a:tab pos="1812925" algn="l"/>
              </a:tabLst>
            </a:pPr>
            <a:r>
              <a:rPr lang="en-US" altLang="ja-JP" sz="2400" b="1" dirty="0">
                <a:solidFill>
                  <a:srgbClr val="DC0032"/>
                </a:solidFill>
                <a:latin typeface="Verdana"/>
                <a:ea typeface="Verdana"/>
              </a:rPr>
              <a:t>Principles  </a:t>
            </a:r>
            <a:r>
              <a:rPr lang="en-US" altLang="ja-JP" sz="1500" b="1" dirty="0">
                <a:solidFill>
                  <a:srgbClr val="5A5A5A"/>
                </a:solidFill>
                <a:latin typeface="Verdana"/>
                <a:ea typeface="Verdana"/>
              </a:rPr>
              <a:t>Approach and attitude for achievement of goals</a:t>
            </a:r>
            <a:endParaRPr lang="ja-JP" altLang="en-US" sz="1500" dirty="0">
              <a:solidFill>
                <a:srgbClr val="5A5A5A"/>
              </a:solidFill>
              <a:latin typeface="Verdana"/>
              <a:ea typeface="+mn-ea"/>
            </a:endParaRPr>
          </a:p>
        </p:txBody>
      </p:sp>
      <p:sp>
        <p:nvSpPr>
          <p:cNvPr id="3" name="フッター プレースホルダー 2"/>
          <p:cNvSpPr>
            <a:spLocks noGrp="1"/>
          </p:cNvSpPr>
          <p:nvPr>
            <p:ph type="ftr" sz="quarter" idx="3"/>
          </p:nvPr>
        </p:nvSpPr>
        <p:spPr/>
        <p:txBody>
          <a:bodyPr/>
          <a:lstStyle/>
          <a:p>
            <a:r>
              <a:rPr lang="en-US" altLang="ja-JP" smtClean="0">
                <a:ea typeface="Verdana" panose="020B0604030504040204" pitchFamily="34" charset="0"/>
              </a:rPr>
              <a:t>DENSO Corporate Profile (as of May, 2021)</a:t>
            </a:r>
            <a:endParaRPr lang="en-US" dirty="0"/>
          </a:p>
        </p:txBody>
      </p:sp>
    </p:spTree>
    <p:extLst>
      <p:ext uri="{BB962C8B-B14F-4D97-AF65-F5344CB8AC3E}">
        <p14:creationId xmlns:p14="http://schemas.microsoft.com/office/powerpoint/2010/main" val="19688621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id="{9FE86F88-DB77-450D-B6D5-5E252C188522}"/>
              </a:ext>
            </a:extLst>
          </p:cNvPr>
          <p:cNvSpPr>
            <a:spLocks noChangeArrowheads="1"/>
          </p:cNvSpPr>
          <p:nvPr/>
        </p:nvSpPr>
        <p:spPr bwMode="auto">
          <a:xfrm>
            <a:off x="287337" y="229287"/>
            <a:ext cx="9795125" cy="3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lvl="0" eaLnBrk="1" fontAlgn="base" hangingPunct="1">
              <a:lnSpc>
                <a:spcPts val="2600"/>
              </a:lnSpc>
              <a:spcBef>
                <a:spcPct val="0"/>
              </a:spcBef>
              <a:spcAft>
                <a:spcPct val="0"/>
              </a:spcAft>
              <a:tabLst>
                <a:tab pos="1050925" algn="l"/>
                <a:tab pos="1812925" algn="l"/>
              </a:tabLst>
            </a:pPr>
            <a:r>
              <a:rPr lang="en-US" altLang="ja-JP" sz="2400" b="1" dirty="0">
                <a:solidFill>
                  <a:srgbClr val="DC0032"/>
                </a:solidFill>
                <a:latin typeface="Verdana"/>
                <a:ea typeface="Verdana"/>
              </a:rPr>
              <a:t>Business Environment</a:t>
            </a:r>
            <a:endParaRPr lang="ja-JP" altLang="en-US" sz="1800" dirty="0">
              <a:solidFill>
                <a:srgbClr val="DC0032"/>
              </a:solidFill>
              <a:latin typeface="Verdana"/>
              <a:ea typeface="+mn-ea"/>
            </a:endParaRPr>
          </a:p>
        </p:txBody>
      </p:sp>
      <p:sp>
        <p:nvSpPr>
          <p:cNvPr id="3" name="フッター プレースホルダー 2"/>
          <p:cNvSpPr>
            <a:spLocks noGrp="1"/>
          </p:cNvSpPr>
          <p:nvPr>
            <p:ph type="ftr" sz="quarter" idx="3"/>
          </p:nvPr>
        </p:nvSpPr>
        <p:spPr/>
        <p:txBody>
          <a:bodyPr/>
          <a:lstStyle/>
          <a:p>
            <a:r>
              <a:rPr lang="en-US" altLang="ja-JP" smtClean="0">
                <a:ea typeface="Verdana" panose="020B0604030504040204" pitchFamily="34" charset="0"/>
              </a:rPr>
              <a:t>DENSO Corporate Profile (as of May, 2021)</a:t>
            </a:r>
            <a:endParaRPr lang="en-US" dirty="0"/>
          </a:p>
        </p:txBody>
      </p:sp>
    </p:spTree>
    <p:extLst>
      <p:ext uri="{BB962C8B-B14F-4D97-AF65-F5344CB8AC3E}">
        <p14:creationId xmlns:p14="http://schemas.microsoft.com/office/powerpoint/2010/main" val="913947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15">
            <a:extLst>
              <a:ext uri="{FF2B5EF4-FFF2-40B4-BE49-F238E27FC236}">
                <a16:creationId xmlns:a16="http://schemas.microsoft.com/office/drawing/2014/main" id="{495B9B56-1ED1-4743-AE48-EF489D325488}"/>
              </a:ext>
            </a:extLst>
          </p:cNvPr>
          <p:cNvSpPr>
            <a:spLocks noChangeArrowheads="1"/>
          </p:cNvSpPr>
          <p:nvPr/>
        </p:nvSpPr>
        <p:spPr bwMode="auto">
          <a:xfrm>
            <a:off x="287337" y="229287"/>
            <a:ext cx="11915775" cy="3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lvl="0" eaLnBrk="1" fontAlgn="base" hangingPunct="1">
              <a:lnSpc>
                <a:spcPts val="2600"/>
              </a:lnSpc>
              <a:spcBef>
                <a:spcPct val="0"/>
              </a:spcBef>
              <a:spcAft>
                <a:spcPct val="0"/>
              </a:spcAft>
              <a:tabLst>
                <a:tab pos="1050925" algn="l"/>
                <a:tab pos="1812925" algn="l"/>
              </a:tabLst>
            </a:pPr>
            <a:r>
              <a:rPr lang="en-US" altLang="ja-JP" sz="2400" b="1" dirty="0">
                <a:solidFill>
                  <a:srgbClr val="DC0032"/>
                </a:solidFill>
                <a:latin typeface="+mn-ea"/>
                <a:ea typeface="+mn-ea"/>
              </a:rPr>
              <a:t>Revenue Growth/Operating Profit Growth [Consolidated basis]</a:t>
            </a:r>
          </a:p>
        </p:txBody>
      </p:sp>
      <p:grpSp>
        <p:nvGrpSpPr>
          <p:cNvPr id="19" name="グループ化 18">
            <a:extLst>
              <a:ext uri="{FF2B5EF4-FFF2-40B4-BE49-F238E27FC236}">
                <a16:creationId xmlns:a16="http://schemas.microsoft.com/office/drawing/2014/main" id="{5C6434F9-86FD-4A7C-9B46-F6F733B884E9}"/>
              </a:ext>
            </a:extLst>
          </p:cNvPr>
          <p:cNvGrpSpPr/>
          <p:nvPr/>
        </p:nvGrpSpPr>
        <p:grpSpPr>
          <a:xfrm>
            <a:off x="1762457" y="1419430"/>
            <a:ext cx="4121585" cy="4430532"/>
            <a:chOff x="340545" y="1466320"/>
            <a:chExt cx="4121585" cy="4430532"/>
          </a:xfrm>
        </p:grpSpPr>
        <p:sp>
          <p:nvSpPr>
            <p:cNvPr id="20" name="object 3"/>
            <p:cNvSpPr txBox="1"/>
            <p:nvPr/>
          </p:nvSpPr>
          <p:spPr>
            <a:xfrm>
              <a:off x="681038" y="1466320"/>
              <a:ext cx="2692400" cy="330200"/>
            </a:xfrm>
            <a:prstGeom prst="rect">
              <a:avLst/>
            </a:prstGeom>
          </p:spPr>
          <p:txBody>
            <a:bodyPr vert="horz" wrap="square" lIns="0" tIns="12700" rIns="0" bIns="0" rtlCol="0">
              <a:spAutoFit/>
            </a:bodyPr>
            <a:lstStyle/>
            <a:p>
              <a:pPr marL="12700" fontAlgn="auto">
                <a:spcBef>
                  <a:spcPts val="100"/>
                </a:spcBef>
                <a:spcAft>
                  <a:spcPts val="0"/>
                </a:spcAft>
              </a:pPr>
              <a:r>
                <a:rPr lang="en-US" altLang="ja-JP" sz="2000" dirty="0">
                  <a:latin typeface="+mn-ea"/>
                  <a:cs typeface="Meiryo UI"/>
                </a:rPr>
                <a:t>Revenue Growth </a:t>
              </a:r>
            </a:p>
          </p:txBody>
        </p:sp>
        <p:sp>
          <p:nvSpPr>
            <p:cNvPr id="21" name="object 4"/>
            <p:cNvSpPr txBox="1"/>
            <p:nvPr/>
          </p:nvSpPr>
          <p:spPr>
            <a:xfrm>
              <a:off x="340545" y="2071503"/>
              <a:ext cx="769884" cy="135141"/>
            </a:xfrm>
            <a:prstGeom prst="rect">
              <a:avLst/>
            </a:prstGeom>
          </p:spPr>
          <p:txBody>
            <a:bodyPr vert="horz" wrap="square" lIns="0" tIns="12700" rIns="0" bIns="0" rtlCol="0">
              <a:spAutoFit/>
            </a:bodyPr>
            <a:lstStyle/>
            <a:p>
              <a:pPr marL="12700" algn="r">
                <a:lnSpc>
                  <a:spcPct val="100000"/>
                </a:lnSpc>
                <a:spcBef>
                  <a:spcPts val="100"/>
                </a:spcBef>
              </a:pPr>
              <a:r>
                <a:rPr lang="en-US" altLang="ja-JP" sz="800" dirty="0">
                  <a:latin typeface="+mn-ea"/>
                  <a:cs typeface="Meiryo UI"/>
                </a:rPr>
                <a:t>(billion yen)</a:t>
              </a:r>
            </a:p>
          </p:txBody>
        </p:sp>
        <p:sp>
          <p:nvSpPr>
            <p:cNvPr id="22" name="object 4">
              <a:extLst>
                <a:ext uri="{FF2B5EF4-FFF2-40B4-BE49-F238E27FC236}">
                  <a16:creationId xmlns:a16="http://schemas.microsoft.com/office/drawing/2014/main" id="{404FD2D1-BBDB-B743-8630-51D6E8167CC8}"/>
                </a:ext>
              </a:extLst>
            </p:cNvPr>
            <p:cNvSpPr txBox="1"/>
            <p:nvPr/>
          </p:nvSpPr>
          <p:spPr>
            <a:xfrm>
              <a:off x="3620027" y="5760917"/>
              <a:ext cx="751301" cy="135935"/>
            </a:xfrm>
            <a:prstGeom prst="rect">
              <a:avLst/>
            </a:prstGeom>
          </p:spPr>
          <p:txBody>
            <a:bodyPr vert="horz" wrap="square" lIns="0" tIns="12700" rIns="0" bIns="0" rtlCol="0">
              <a:spAutoFit/>
            </a:bodyPr>
            <a:lstStyle/>
            <a:p>
              <a:pPr marL="12700" algn="r">
                <a:lnSpc>
                  <a:spcPct val="100000"/>
                </a:lnSpc>
                <a:spcBef>
                  <a:spcPts val="100"/>
                </a:spcBef>
              </a:pPr>
              <a:r>
                <a:rPr lang="en-US" altLang="ja-JP" sz="800" dirty="0">
                  <a:latin typeface="+mn-ea"/>
                  <a:cs typeface="Meiryo UI"/>
                </a:rPr>
                <a:t>(fiscal year)</a:t>
              </a:r>
            </a:p>
          </p:txBody>
        </p:sp>
        <p:grpSp>
          <p:nvGrpSpPr>
            <p:cNvPr id="23" name="グループ化 22">
              <a:extLst>
                <a:ext uri="{FF2B5EF4-FFF2-40B4-BE49-F238E27FC236}">
                  <a16:creationId xmlns:a16="http://schemas.microsoft.com/office/drawing/2014/main" id="{20A62708-6C7B-43C1-B41B-6AACC2F5BE3A}"/>
                </a:ext>
              </a:extLst>
            </p:cNvPr>
            <p:cNvGrpSpPr/>
            <p:nvPr/>
          </p:nvGrpSpPr>
          <p:grpSpPr>
            <a:xfrm>
              <a:off x="594255" y="2206644"/>
              <a:ext cx="3867875" cy="3554551"/>
              <a:chOff x="594255" y="1718130"/>
              <a:chExt cx="3867875" cy="3554551"/>
            </a:xfrm>
          </p:grpSpPr>
          <p:graphicFrame>
            <p:nvGraphicFramePr>
              <p:cNvPr id="30" name="グラフ 29">
                <a:extLst>
                  <a:ext uri="{FF2B5EF4-FFF2-40B4-BE49-F238E27FC236}">
                    <a16:creationId xmlns:a16="http://schemas.microsoft.com/office/drawing/2014/main" id="{F1669E9B-C75A-4F4F-9799-D58AF532E3EA}"/>
                  </a:ext>
                </a:extLst>
              </p:cNvPr>
              <p:cNvGraphicFramePr/>
              <p:nvPr>
                <p:extLst>
                  <p:ext uri="{D42A27DB-BD31-4B8C-83A1-F6EECF244321}">
                    <p14:modId xmlns:p14="http://schemas.microsoft.com/office/powerpoint/2010/main" val="810531412"/>
                  </p:ext>
                </p:extLst>
              </p:nvPr>
            </p:nvGraphicFramePr>
            <p:xfrm>
              <a:off x="594255" y="1718130"/>
              <a:ext cx="3867875" cy="3554551"/>
            </p:xfrm>
            <a:graphic>
              <a:graphicData uri="http://schemas.openxmlformats.org/drawingml/2006/chart">
                <c:chart xmlns:c="http://schemas.openxmlformats.org/drawingml/2006/chart" xmlns:r="http://schemas.openxmlformats.org/officeDocument/2006/relationships" r:id="rId2"/>
              </a:graphicData>
            </a:graphic>
          </p:graphicFrame>
          <p:sp>
            <p:nvSpPr>
              <p:cNvPr id="39" name="object 158">
                <a:extLst>
                  <a:ext uri="{FF2B5EF4-FFF2-40B4-BE49-F238E27FC236}">
                    <a16:creationId xmlns:a16="http://schemas.microsoft.com/office/drawing/2014/main" id="{B954A217-75F6-4109-98E4-AE2F53E930D3}"/>
                  </a:ext>
                </a:extLst>
              </p:cNvPr>
              <p:cNvSpPr/>
              <p:nvPr/>
            </p:nvSpPr>
            <p:spPr>
              <a:xfrm>
                <a:off x="1229857" y="1883221"/>
                <a:ext cx="3067200" cy="3083316"/>
              </a:xfrm>
              <a:custGeom>
                <a:avLst/>
                <a:gdLst/>
                <a:ahLst/>
                <a:cxnLst/>
                <a:rect l="l" t="t" r="r" b="b"/>
                <a:pathLst>
                  <a:path w="3187065" h="3061335">
                    <a:moveTo>
                      <a:pt x="3186887" y="3061144"/>
                    </a:moveTo>
                    <a:lnTo>
                      <a:pt x="0" y="3061144"/>
                    </a:lnTo>
                    <a:lnTo>
                      <a:pt x="0" y="0"/>
                    </a:lnTo>
                  </a:path>
                </a:pathLst>
              </a:custGeom>
              <a:ln w="19050">
                <a:solidFill>
                  <a:srgbClr val="000000"/>
                </a:solidFill>
              </a:ln>
            </p:spPr>
            <p:txBody>
              <a:bodyPr wrap="square" lIns="0" tIns="0" rIns="0" bIns="0" rtlCol="0"/>
              <a:lstStyle/>
              <a:p>
                <a:r>
                  <a:rPr lang="ja-JP" altLang="en-US" dirty="0">
                    <a:latin typeface="+mn-ea"/>
                  </a:rPr>
                  <a:t>　</a:t>
                </a:r>
                <a:endParaRPr dirty="0">
                  <a:latin typeface="+mn-ea"/>
                </a:endParaRPr>
              </a:p>
            </p:txBody>
          </p:sp>
          <p:sp>
            <p:nvSpPr>
              <p:cNvPr id="40" name="object 159">
                <a:extLst>
                  <a:ext uri="{FF2B5EF4-FFF2-40B4-BE49-F238E27FC236}">
                    <a16:creationId xmlns:a16="http://schemas.microsoft.com/office/drawing/2014/main" id="{4D5E05C6-958E-4913-9B33-0D66251302BA}"/>
                  </a:ext>
                </a:extLst>
              </p:cNvPr>
              <p:cNvSpPr/>
              <p:nvPr/>
            </p:nvSpPr>
            <p:spPr>
              <a:xfrm>
                <a:off x="4294409" y="1886467"/>
                <a:ext cx="0" cy="3085200"/>
              </a:xfrm>
              <a:custGeom>
                <a:avLst/>
                <a:gdLst/>
                <a:ahLst/>
                <a:cxnLst/>
                <a:rect l="l" t="t" r="r" b="b"/>
                <a:pathLst>
                  <a:path h="3061335">
                    <a:moveTo>
                      <a:pt x="0" y="3061144"/>
                    </a:moveTo>
                    <a:lnTo>
                      <a:pt x="0" y="0"/>
                    </a:lnTo>
                  </a:path>
                </a:pathLst>
              </a:custGeom>
              <a:ln w="3810">
                <a:solidFill>
                  <a:srgbClr val="000000"/>
                </a:solidFill>
              </a:ln>
            </p:spPr>
            <p:txBody>
              <a:bodyPr wrap="square" lIns="0" tIns="0" rIns="0" bIns="0" rtlCol="0"/>
              <a:lstStyle/>
              <a:p>
                <a:r>
                  <a:rPr lang="ja-JP" altLang="en-US" dirty="0">
                    <a:latin typeface="+mn-ea"/>
                  </a:rPr>
                  <a:t>　</a:t>
                </a:r>
                <a:endParaRPr dirty="0">
                  <a:latin typeface="+mn-ea"/>
                </a:endParaRPr>
              </a:p>
            </p:txBody>
          </p:sp>
        </p:grpSp>
      </p:grpSp>
      <p:sp>
        <p:nvSpPr>
          <p:cNvPr id="43" name="object 3"/>
          <p:cNvSpPr txBox="1"/>
          <p:nvPr/>
        </p:nvSpPr>
        <p:spPr>
          <a:xfrm>
            <a:off x="6686080" y="1419430"/>
            <a:ext cx="3862267" cy="320601"/>
          </a:xfrm>
          <a:prstGeom prst="rect">
            <a:avLst/>
          </a:prstGeom>
        </p:spPr>
        <p:txBody>
          <a:bodyPr vert="horz" wrap="square" lIns="0" tIns="12700" rIns="0" bIns="0" rtlCol="0">
            <a:spAutoFit/>
          </a:bodyPr>
          <a:lstStyle/>
          <a:p>
            <a:pPr marL="12700" fontAlgn="auto">
              <a:spcBef>
                <a:spcPts val="100"/>
              </a:spcBef>
              <a:spcAft>
                <a:spcPts val="0"/>
              </a:spcAft>
            </a:pPr>
            <a:r>
              <a:rPr lang="en-US" altLang="ja-JP" sz="2000" dirty="0">
                <a:latin typeface="+mn-ea"/>
                <a:cs typeface="Meiryo UI"/>
              </a:rPr>
              <a:t>Operating Profit Growth </a:t>
            </a:r>
          </a:p>
        </p:txBody>
      </p:sp>
      <p:sp>
        <p:nvSpPr>
          <p:cNvPr id="44" name="object 6"/>
          <p:cNvSpPr txBox="1"/>
          <p:nvPr/>
        </p:nvSpPr>
        <p:spPr>
          <a:xfrm>
            <a:off x="6426765" y="2024613"/>
            <a:ext cx="658282" cy="135141"/>
          </a:xfrm>
          <a:prstGeom prst="rect">
            <a:avLst/>
          </a:prstGeom>
        </p:spPr>
        <p:txBody>
          <a:bodyPr vert="horz" wrap="square" lIns="0" tIns="12700" rIns="0" bIns="0" rtlCol="0">
            <a:spAutoFit/>
          </a:bodyPr>
          <a:lstStyle/>
          <a:p>
            <a:pPr marL="12700" algn="r">
              <a:lnSpc>
                <a:spcPct val="100000"/>
              </a:lnSpc>
              <a:spcBef>
                <a:spcPts val="100"/>
              </a:spcBef>
            </a:pPr>
            <a:r>
              <a:rPr lang="en-US" altLang="ja-JP" sz="800" dirty="0">
                <a:latin typeface="+mn-ea"/>
                <a:cs typeface="Meiryo UI"/>
              </a:rPr>
              <a:t>(billion yen)</a:t>
            </a:r>
          </a:p>
        </p:txBody>
      </p:sp>
      <p:sp>
        <p:nvSpPr>
          <p:cNvPr id="45" name="object 4">
            <a:extLst>
              <a:ext uri="{FF2B5EF4-FFF2-40B4-BE49-F238E27FC236}">
                <a16:creationId xmlns:a16="http://schemas.microsoft.com/office/drawing/2014/main" id="{7C66420C-47EB-E846-9707-1B7DE5C456C6}"/>
              </a:ext>
            </a:extLst>
          </p:cNvPr>
          <p:cNvSpPr txBox="1"/>
          <p:nvPr/>
        </p:nvSpPr>
        <p:spPr>
          <a:xfrm>
            <a:off x="9496162" y="5714027"/>
            <a:ext cx="860514" cy="135935"/>
          </a:xfrm>
          <a:prstGeom prst="rect">
            <a:avLst/>
          </a:prstGeom>
        </p:spPr>
        <p:txBody>
          <a:bodyPr vert="horz" wrap="square" lIns="0" tIns="12700" rIns="0" bIns="0" rtlCol="0">
            <a:spAutoFit/>
          </a:bodyPr>
          <a:lstStyle/>
          <a:p>
            <a:pPr marL="12700" algn="r">
              <a:lnSpc>
                <a:spcPct val="100000"/>
              </a:lnSpc>
              <a:spcBef>
                <a:spcPts val="100"/>
              </a:spcBef>
            </a:pPr>
            <a:r>
              <a:rPr lang="en-US" altLang="ja-JP" sz="800" dirty="0">
                <a:latin typeface="+mn-ea"/>
                <a:cs typeface="Meiryo UI"/>
              </a:rPr>
              <a:t>(fiscal year)</a:t>
            </a:r>
          </a:p>
        </p:txBody>
      </p:sp>
      <p:graphicFrame>
        <p:nvGraphicFramePr>
          <p:cNvPr id="46" name="グラフ 45"/>
          <p:cNvGraphicFramePr/>
          <p:nvPr>
            <p:extLst>
              <p:ext uri="{D42A27DB-BD31-4B8C-83A1-F6EECF244321}">
                <p14:modId xmlns:p14="http://schemas.microsoft.com/office/powerpoint/2010/main" val="4173837254"/>
              </p:ext>
            </p:extLst>
          </p:nvPr>
        </p:nvGraphicFramePr>
        <p:xfrm>
          <a:off x="6572781" y="2159754"/>
          <a:ext cx="3867875" cy="3554551"/>
        </p:xfrm>
        <a:graphic>
          <a:graphicData uri="http://schemas.openxmlformats.org/drawingml/2006/chart">
            <c:chart xmlns:c="http://schemas.openxmlformats.org/drawingml/2006/chart" xmlns:r="http://schemas.openxmlformats.org/officeDocument/2006/relationships" r:id="rId3"/>
          </a:graphicData>
        </a:graphic>
      </p:graphicFrame>
      <p:sp>
        <p:nvSpPr>
          <p:cNvPr id="47" name="object 158"/>
          <p:cNvSpPr/>
          <p:nvPr/>
        </p:nvSpPr>
        <p:spPr>
          <a:xfrm>
            <a:off x="7208383" y="2328751"/>
            <a:ext cx="3078000" cy="3078000"/>
          </a:xfrm>
          <a:custGeom>
            <a:avLst/>
            <a:gdLst/>
            <a:ahLst/>
            <a:cxnLst/>
            <a:rect l="l" t="t" r="r" b="b"/>
            <a:pathLst>
              <a:path w="3187065" h="3061335">
                <a:moveTo>
                  <a:pt x="3186887" y="3061144"/>
                </a:moveTo>
                <a:lnTo>
                  <a:pt x="0" y="3061144"/>
                </a:lnTo>
                <a:lnTo>
                  <a:pt x="0" y="0"/>
                </a:lnTo>
              </a:path>
            </a:pathLst>
          </a:custGeom>
          <a:ln w="19050">
            <a:solidFill>
              <a:srgbClr val="000000"/>
            </a:solidFill>
          </a:ln>
        </p:spPr>
        <p:txBody>
          <a:bodyPr wrap="square" lIns="0" tIns="0" rIns="0" bIns="0" rtlCol="0"/>
          <a:lstStyle/>
          <a:p>
            <a:r>
              <a:rPr lang="ja-JP" altLang="en-US" dirty="0">
                <a:latin typeface="+mn-ea"/>
              </a:rPr>
              <a:t>　</a:t>
            </a:r>
            <a:endParaRPr dirty="0">
              <a:latin typeface="+mn-ea"/>
            </a:endParaRPr>
          </a:p>
        </p:txBody>
      </p:sp>
      <p:sp>
        <p:nvSpPr>
          <p:cNvPr id="48" name="object 159"/>
          <p:cNvSpPr/>
          <p:nvPr/>
        </p:nvSpPr>
        <p:spPr>
          <a:xfrm>
            <a:off x="10280651" y="2328751"/>
            <a:ext cx="0" cy="3078000"/>
          </a:xfrm>
          <a:custGeom>
            <a:avLst/>
            <a:gdLst/>
            <a:ahLst/>
            <a:cxnLst/>
            <a:rect l="l" t="t" r="r" b="b"/>
            <a:pathLst>
              <a:path h="3061335">
                <a:moveTo>
                  <a:pt x="0" y="3061144"/>
                </a:moveTo>
                <a:lnTo>
                  <a:pt x="0" y="0"/>
                </a:lnTo>
              </a:path>
            </a:pathLst>
          </a:custGeom>
          <a:ln w="3810">
            <a:solidFill>
              <a:srgbClr val="000000"/>
            </a:solidFill>
          </a:ln>
        </p:spPr>
        <p:txBody>
          <a:bodyPr wrap="square" lIns="0" tIns="0" rIns="0" bIns="0" rtlCol="0"/>
          <a:lstStyle/>
          <a:p>
            <a:r>
              <a:rPr lang="ja-JP" altLang="en-US" dirty="0">
                <a:latin typeface="+mn-ea"/>
              </a:rPr>
              <a:t>　</a:t>
            </a:r>
            <a:endParaRPr dirty="0">
              <a:latin typeface="+mn-ea"/>
            </a:endParaRPr>
          </a:p>
        </p:txBody>
      </p:sp>
      <p:sp>
        <p:nvSpPr>
          <p:cNvPr id="2" name="フッター プレースホルダー 1"/>
          <p:cNvSpPr>
            <a:spLocks noGrp="1"/>
          </p:cNvSpPr>
          <p:nvPr>
            <p:ph type="ftr" sz="quarter" idx="3"/>
          </p:nvPr>
        </p:nvSpPr>
        <p:spPr/>
        <p:txBody>
          <a:bodyPr/>
          <a:lstStyle/>
          <a:p>
            <a:r>
              <a:rPr lang="en-US" altLang="ja-JP" smtClean="0">
                <a:ea typeface="Verdana" panose="020B0604030504040204" pitchFamily="34" charset="0"/>
              </a:rPr>
              <a:t>DENSO Corporate Profile (as of May, 2021)</a:t>
            </a:r>
            <a:endParaRPr lang="en-US" dirty="0"/>
          </a:p>
        </p:txBody>
      </p:sp>
    </p:spTree>
    <p:extLst>
      <p:ext uri="{BB962C8B-B14F-4D97-AF65-F5344CB8AC3E}">
        <p14:creationId xmlns:p14="http://schemas.microsoft.com/office/powerpoint/2010/main" val="11656719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5">
            <a:extLst>
              <a:ext uri="{FF2B5EF4-FFF2-40B4-BE49-F238E27FC236}">
                <a16:creationId xmlns:a16="http://schemas.microsoft.com/office/drawing/2014/main" id="{4C6D5F2A-CBB8-4992-B199-570C3CD1B415}"/>
              </a:ext>
            </a:extLst>
          </p:cNvPr>
          <p:cNvSpPr>
            <a:spLocks noChangeArrowheads="1"/>
          </p:cNvSpPr>
          <p:nvPr/>
        </p:nvSpPr>
        <p:spPr bwMode="auto">
          <a:xfrm>
            <a:off x="287338" y="229287"/>
            <a:ext cx="11573736" cy="3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lvl="0" eaLnBrk="1" fontAlgn="base" hangingPunct="1">
              <a:lnSpc>
                <a:spcPts val="2600"/>
              </a:lnSpc>
              <a:spcBef>
                <a:spcPct val="0"/>
              </a:spcBef>
              <a:spcAft>
                <a:spcPct val="0"/>
              </a:spcAft>
              <a:tabLst>
                <a:tab pos="1050925" algn="l"/>
                <a:tab pos="1812925" algn="l"/>
              </a:tabLst>
            </a:pPr>
            <a:r>
              <a:rPr lang="en-US" altLang="ja-JP" sz="2400" b="1" dirty="0">
                <a:solidFill>
                  <a:srgbClr val="DC0032"/>
                </a:solidFill>
                <a:latin typeface="+mn-ea"/>
                <a:ea typeface="+mn-ea"/>
              </a:rPr>
              <a:t>Consolidated Revenue by Business Group [Consolidated basis]</a:t>
            </a:r>
          </a:p>
        </p:txBody>
      </p:sp>
      <p:sp>
        <p:nvSpPr>
          <p:cNvPr id="2" name="フッター プレースホルダー 1"/>
          <p:cNvSpPr>
            <a:spLocks noGrp="1"/>
          </p:cNvSpPr>
          <p:nvPr>
            <p:ph type="ftr" sz="quarter" idx="3"/>
          </p:nvPr>
        </p:nvSpPr>
        <p:spPr/>
        <p:txBody>
          <a:bodyPr/>
          <a:lstStyle/>
          <a:p>
            <a:r>
              <a:rPr lang="en-US" altLang="ja-JP" smtClean="0">
                <a:ea typeface="Verdana" panose="020B0604030504040204" pitchFamily="34" charset="0"/>
              </a:rPr>
              <a:t>DENSO Corporate Profile (as of May, 2021)</a:t>
            </a:r>
            <a:endParaRPr lang="en-US" dirty="0"/>
          </a:p>
        </p:txBody>
      </p:sp>
      <p:graphicFrame>
        <p:nvGraphicFramePr>
          <p:cNvPr id="20" name="グラフ 19"/>
          <p:cNvGraphicFramePr/>
          <p:nvPr>
            <p:extLst>
              <p:ext uri="{D42A27DB-BD31-4B8C-83A1-F6EECF244321}">
                <p14:modId xmlns:p14="http://schemas.microsoft.com/office/powerpoint/2010/main" val="3661119120"/>
              </p:ext>
            </p:extLst>
          </p:nvPr>
        </p:nvGraphicFramePr>
        <p:xfrm>
          <a:off x="2949977" y="1665533"/>
          <a:ext cx="6333594" cy="42223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グラフ 25"/>
          <p:cNvGraphicFramePr/>
          <p:nvPr>
            <p:extLst>
              <p:ext uri="{D42A27DB-BD31-4B8C-83A1-F6EECF244321}">
                <p14:modId xmlns:p14="http://schemas.microsoft.com/office/powerpoint/2010/main" val="1559288506"/>
              </p:ext>
            </p:extLst>
          </p:nvPr>
        </p:nvGraphicFramePr>
        <p:xfrm>
          <a:off x="2949977" y="1670291"/>
          <a:ext cx="6333594" cy="4222395"/>
        </p:xfrm>
        <a:graphic>
          <a:graphicData uri="http://schemas.openxmlformats.org/drawingml/2006/chart">
            <c:chart xmlns:c="http://schemas.openxmlformats.org/drawingml/2006/chart" xmlns:r="http://schemas.openxmlformats.org/officeDocument/2006/relationships" r:id="rId3"/>
          </a:graphicData>
        </a:graphic>
      </p:graphicFrame>
      <p:sp>
        <p:nvSpPr>
          <p:cNvPr id="37" name="正方形/長方形 9"/>
          <p:cNvSpPr/>
          <p:nvPr/>
        </p:nvSpPr>
        <p:spPr>
          <a:xfrm>
            <a:off x="2225616" y="1337016"/>
            <a:ext cx="3546818" cy="636293"/>
          </a:xfrm>
          <a:custGeom>
            <a:avLst/>
            <a:gdLst>
              <a:gd name="connsiteX0" fmla="*/ 0 w 641023"/>
              <a:gd name="connsiteY0" fmla="*/ 0 h 641023"/>
              <a:gd name="connsiteX1" fmla="*/ 641023 w 641023"/>
              <a:gd name="connsiteY1" fmla="*/ 0 h 641023"/>
              <a:gd name="connsiteX2" fmla="*/ 641023 w 641023"/>
              <a:gd name="connsiteY2" fmla="*/ 641023 h 641023"/>
              <a:gd name="connsiteX3" fmla="*/ 0 w 641023"/>
              <a:gd name="connsiteY3" fmla="*/ 641023 h 641023"/>
              <a:gd name="connsiteX4" fmla="*/ 0 w 641023"/>
              <a:gd name="connsiteY4" fmla="*/ 0 h 641023"/>
              <a:gd name="connsiteX0" fmla="*/ 339365 w 980388"/>
              <a:gd name="connsiteY0" fmla="*/ 0 h 735291"/>
              <a:gd name="connsiteX1" fmla="*/ 980388 w 980388"/>
              <a:gd name="connsiteY1" fmla="*/ 0 h 735291"/>
              <a:gd name="connsiteX2" fmla="*/ 980388 w 980388"/>
              <a:gd name="connsiteY2" fmla="*/ 641023 h 735291"/>
              <a:gd name="connsiteX3" fmla="*/ 0 w 980388"/>
              <a:gd name="connsiteY3" fmla="*/ 735291 h 735291"/>
              <a:gd name="connsiteX4" fmla="*/ 339365 w 980388"/>
              <a:gd name="connsiteY4" fmla="*/ 0 h 735291"/>
              <a:gd name="connsiteX0" fmla="*/ 381039 w 1022062"/>
              <a:gd name="connsiteY0" fmla="*/ 0 h 735291"/>
              <a:gd name="connsiteX1" fmla="*/ 1022062 w 1022062"/>
              <a:gd name="connsiteY1" fmla="*/ 0 h 735291"/>
              <a:gd name="connsiteX2" fmla="*/ 1022062 w 1022062"/>
              <a:gd name="connsiteY2" fmla="*/ 641023 h 735291"/>
              <a:gd name="connsiteX3" fmla="*/ 41674 w 1022062"/>
              <a:gd name="connsiteY3" fmla="*/ 735291 h 735291"/>
              <a:gd name="connsiteX4" fmla="*/ 381039 w 1022062"/>
              <a:gd name="connsiteY4" fmla="*/ 0 h 735291"/>
              <a:gd name="connsiteX0" fmla="*/ 346525 w 987548"/>
              <a:gd name="connsiteY0" fmla="*/ 0 h 659877"/>
              <a:gd name="connsiteX1" fmla="*/ 987548 w 987548"/>
              <a:gd name="connsiteY1" fmla="*/ 0 h 659877"/>
              <a:gd name="connsiteX2" fmla="*/ 987548 w 987548"/>
              <a:gd name="connsiteY2" fmla="*/ 641023 h 659877"/>
              <a:gd name="connsiteX3" fmla="*/ 44867 w 987548"/>
              <a:gd name="connsiteY3" fmla="*/ 659877 h 659877"/>
              <a:gd name="connsiteX4" fmla="*/ 346525 w 987548"/>
              <a:gd name="connsiteY4" fmla="*/ 0 h 659877"/>
              <a:gd name="connsiteX0" fmla="*/ 372368 w 1013391"/>
              <a:gd name="connsiteY0" fmla="*/ 0 h 707011"/>
              <a:gd name="connsiteX1" fmla="*/ 1013391 w 1013391"/>
              <a:gd name="connsiteY1" fmla="*/ 0 h 707011"/>
              <a:gd name="connsiteX2" fmla="*/ 1013391 w 1013391"/>
              <a:gd name="connsiteY2" fmla="*/ 641023 h 707011"/>
              <a:gd name="connsiteX3" fmla="*/ 42430 w 1013391"/>
              <a:gd name="connsiteY3" fmla="*/ 707011 h 707011"/>
              <a:gd name="connsiteX4" fmla="*/ 372368 w 1013391"/>
              <a:gd name="connsiteY4" fmla="*/ 0 h 707011"/>
              <a:gd name="connsiteX0" fmla="*/ 0 w 641023"/>
              <a:gd name="connsiteY0" fmla="*/ 0 h 641023"/>
              <a:gd name="connsiteX1" fmla="*/ 641023 w 641023"/>
              <a:gd name="connsiteY1" fmla="*/ 0 h 641023"/>
              <a:gd name="connsiteX2" fmla="*/ 641023 w 641023"/>
              <a:gd name="connsiteY2" fmla="*/ 641023 h 641023"/>
              <a:gd name="connsiteX3" fmla="*/ 0 w 641023"/>
              <a:gd name="connsiteY3" fmla="*/ 0 h 641023"/>
              <a:gd name="connsiteX0" fmla="*/ 0 w 732463"/>
              <a:gd name="connsiteY0" fmla="*/ 0 h 732463"/>
              <a:gd name="connsiteX1" fmla="*/ 641023 w 732463"/>
              <a:gd name="connsiteY1" fmla="*/ 0 h 732463"/>
              <a:gd name="connsiteX2" fmla="*/ 732463 w 732463"/>
              <a:gd name="connsiteY2" fmla="*/ 732463 h 732463"/>
              <a:gd name="connsiteX0" fmla="*/ 0 w 641023"/>
              <a:gd name="connsiteY0" fmla="*/ 0 h 496793"/>
              <a:gd name="connsiteX1" fmla="*/ 641023 w 641023"/>
              <a:gd name="connsiteY1" fmla="*/ 0 h 496793"/>
              <a:gd name="connsiteX2" fmla="*/ 628768 w 641023"/>
              <a:gd name="connsiteY2" fmla="*/ 496793 h 496793"/>
              <a:gd name="connsiteX0" fmla="*/ 0 w 645515"/>
              <a:gd name="connsiteY0" fmla="*/ 0 h 2827567"/>
              <a:gd name="connsiteX1" fmla="*/ 641023 w 645515"/>
              <a:gd name="connsiteY1" fmla="*/ 0 h 2827567"/>
              <a:gd name="connsiteX2" fmla="*/ 645515 w 645515"/>
              <a:gd name="connsiteY2" fmla="*/ 2827567 h 2827567"/>
              <a:gd name="connsiteX0" fmla="*/ 0 w 642134"/>
              <a:gd name="connsiteY0" fmla="*/ 0 h 20411821"/>
              <a:gd name="connsiteX1" fmla="*/ 641023 w 642134"/>
              <a:gd name="connsiteY1" fmla="*/ 0 h 20411821"/>
              <a:gd name="connsiteX2" fmla="*/ 642134 w 642134"/>
              <a:gd name="connsiteY2" fmla="*/ 20411821 h 20411821"/>
              <a:gd name="connsiteX0" fmla="*/ 0 w 642134"/>
              <a:gd name="connsiteY0" fmla="*/ 0 h 20411821"/>
              <a:gd name="connsiteX1" fmla="*/ 633416 w 642134"/>
              <a:gd name="connsiteY1" fmla="*/ 0 h 20411821"/>
              <a:gd name="connsiteX2" fmla="*/ 642134 w 642134"/>
              <a:gd name="connsiteY2" fmla="*/ 20411821 h 20411821"/>
              <a:gd name="connsiteX0" fmla="*/ 0 w 633416"/>
              <a:gd name="connsiteY0" fmla="*/ 0 h 20411821"/>
              <a:gd name="connsiteX1" fmla="*/ 633416 w 633416"/>
              <a:gd name="connsiteY1" fmla="*/ 0 h 20411821"/>
              <a:gd name="connsiteX2" fmla="*/ 632625 w 633416"/>
              <a:gd name="connsiteY2" fmla="*/ 20411821 h 20411821"/>
              <a:gd name="connsiteX0" fmla="*/ 0 w 637379"/>
              <a:gd name="connsiteY0" fmla="*/ 0 h 20411821"/>
              <a:gd name="connsiteX1" fmla="*/ 633416 w 637379"/>
              <a:gd name="connsiteY1" fmla="*/ 0 h 20411821"/>
              <a:gd name="connsiteX2" fmla="*/ 637379 w 637379"/>
              <a:gd name="connsiteY2" fmla="*/ 20411821 h 20411821"/>
              <a:gd name="connsiteX0" fmla="*/ 0 w 633576"/>
              <a:gd name="connsiteY0" fmla="*/ 0 h 20411821"/>
              <a:gd name="connsiteX1" fmla="*/ 633416 w 633576"/>
              <a:gd name="connsiteY1" fmla="*/ 0 h 20411821"/>
              <a:gd name="connsiteX2" fmla="*/ 633576 w 633576"/>
              <a:gd name="connsiteY2" fmla="*/ 20411821 h 20411821"/>
            </a:gdLst>
            <a:ahLst/>
            <a:cxnLst>
              <a:cxn ang="0">
                <a:pos x="connsiteX0" y="connsiteY0"/>
              </a:cxn>
              <a:cxn ang="0">
                <a:pos x="connsiteX1" y="connsiteY1"/>
              </a:cxn>
              <a:cxn ang="0">
                <a:pos x="connsiteX2" y="connsiteY2"/>
              </a:cxn>
            </a:cxnLst>
            <a:rect l="l" t="t" r="r" b="b"/>
            <a:pathLst>
              <a:path w="633576" h="20411821">
                <a:moveTo>
                  <a:pt x="0" y="0"/>
                </a:moveTo>
                <a:lnTo>
                  <a:pt x="633416" y="0"/>
                </a:lnTo>
                <a:cubicBezTo>
                  <a:pt x="633416" y="213674"/>
                  <a:pt x="633576" y="20411821"/>
                  <a:pt x="633576" y="20411821"/>
                </a:cubicBezTo>
              </a:path>
            </a:pathLst>
          </a:custGeom>
          <a:noFill/>
          <a:ln w="6350">
            <a:solidFill>
              <a:schemeClr val="tx1"/>
            </a:solidFill>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cxnSp>
        <p:nvCxnSpPr>
          <p:cNvPr id="38" name="直線コネクタ 37"/>
          <p:cNvCxnSpPr/>
          <p:nvPr/>
        </p:nvCxnSpPr>
        <p:spPr>
          <a:xfrm>
            <a:off x="7515154" y="2646163"/>
            <a:ext cx="2486262" cy="0"/>
          </a:xfrm>
          <a:prstGeom prst="line">
            <a:avLst/>
          </a:prstGeom>
          <a:ln w="6350">
            <a:solidFill>
              <a:schemeClr val="tx1"/>
            </a:solidFill>
            <a:headEnd type="oval" w="sm" len="sm"/>
            <a:tailEnd w="sm" len="sm"/>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a:cxnSpLocks/>
          </p:cNvCxnSpPr>
          <p:nvPr/>
        </p:nvCxnSpPr>
        <p:spPr>
          <a:xfrm>
            <a:off x="7515154" y="4871881"/>
            <a:ext cx="2486262" cy="1"/>
          </a:xfrm>
          <a:prstGeom prst="line">
            <a:avLst/>
          </a:prstGeom>
          <a:ln w="6350">
            <a:solidFill>
              <a:schemeClr val="tx1"/>
            </a:solidFill>
            <a:headEnd type="oval" w="sm" len="sm"/>
            <a:tailEnd w="sm" len="sm"/>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H="1">
            <a:off x="2243544" y="3814569"/>
            <a:ext cx="2093894" cy="0"/>
          </a:xfrm>
          <a:prstGeom prst="line">
            <a:avLst/>
          </a:prstGeom>
          <a:ln w="6350">
            <a:solidFill>
              <a:schemeClr val="tx1"/>
            </a:solidFill>
            <a:headEnd type="oval" w="sm" len="sm"/>
            <a:tailEnd w="sm" len="sm"/>
          </a:ln>
        </p:spPr>
        <p:style>
          <a:lnRef idx="1">
            <a:schemeClr val="accent1"/>
          </a:lnRef>
          <a:fillRef idx="0">
            <a:schemeClr val="accent1"/>
          </a:fillRef>
          <a:effectRef idx="0">
            <a:schemeClr val="accent1"/>
          </a:effectRef>
          <a:fontRef idx="minor">
            <a:schemeClr val="tx1"/>
          </a:fontRef>
        </p:style>
      </p:cxnSp>
      <p:sp>
        <p:nvSpPr>
          <p:cNvPr id="41" name="正方形/長方形 9">
            <a:extLst>
              <a:ext uri="{FF2B5EF4-FFF2-40B4-BE49-F238E27FC236}">
                <a16:creationId xmlns:a16="http://schemas.microsoft.com/office/drawing/2014/main" id="{4F0BD400-3DE8-4406-8C53-9807FCE5676E}"/>
              </a:ext>
            </a:extLst>
          </p:cNvPr>
          <p:cNvSpPr/>
          <p:nvPr/>
        </p:nvSpPr>
        <p:spPr>
          <a:xfrm flipV="1">
            <a:off x="2225614" y="5337179"/>
            <a:ext cx="2955686" cy="381714"/>
          </a:xfrm>
          <a:custGeom>
            <a:avLst/>
            <a:gdLst>
              <a:gd name="connsiteX0" fmla="*/ 0 w 641023"/>
              <a:gd name="connsiteY0" fmla="*/ 0 h 641023"/>
              <a:gd name="connsiteX1" fmla="*/ 641023 w 641023"/>
              <a:gd name="connsiteY1" fmla="*/ 0 h 641023"/>
              <a:gd name="connsiteX2" fmla="*/ 641023 w 641023"/>
              <a:gd name="connsiteY2" fmla="*/ 641023 h 641023"/>
              <a:gd name="connsiteX3" fmla="*/ 0 w 641023"/>
              <a:gd name="connsiteY3" fmla="*/ 641023 h 641023"/>
              <a:gd name="connsiteX4" fmla="*/ 0 w 641023"/>
              <a:gd name="connsiteY4" fmla="*/ 0 h 641023"/>
              <a:gd name="connsiteX0" fmla="*/ 339365 w 980388"/>
              <a:gd name="connsiteY0" fmla="*/ 0 h 735291"/>
              <a:gd name="connsiteX1" fmla="*/ 980388 w 980388"/>
              <a:gd name="connsiteY1" fmla="*/ 0 h 735291"/>
              <a:gd name="connsiteX2" fmla="*/ 980388 w 980388"/>
              <a:gd name="connsiteY2" fmla="*/ 641023 h 735291"/>
              <a:gd name="connsiteX3" fmla="*/ 0 w 980388"/>
              <a:gd name="connsiteY3" fmla="*/ 735291 h 735291"/>
              <a:gd name="connsiteX4" fmla="*/ 339365 w 980388"/>
              <a:gd name="connsiteY4" fmla="*/ 0 h 735291"/>
              <a:gd name="connsiteX0" fmla="*/ 381039 w 1022062"/>
              <a:gd name="connsiteY0" fmla="*/ 0 h 735291"/>
              <a:gd name="connsiteX1" fmla="*/ 1022062 w 1022062"/>
              <a:gd name="connsiteY1" fmla="*/ 0 h 735291"/>
              <a:gd name="connsiteX2" fmla="*/ 1022062 w 1022062"/>
              <a:gd name="connsiteY2" fmla="*/ 641023 h 735291"/>
              <a:gd name="connsiteX3" fmla="*/ 41674 w 1022062"/>
              <a:gd name="connsiteY3" fmla="*/ 735291 h 735291"/>
              <a:gd name="connsiteX4" fmla="*/ 381039 w 1022062"/>
              <a:gd name="connsiteY4" fmla="*/ 0 h 735291"/>
              <a:gd name="connsiteX0" fmla="*/ 346525 w 987548"/>
              <a:gd name="connsiteY0" fmla="*/ 0 h 659877"/>
              <a:gd name="connsiteX1" fmla="*/ 987548 w 987548"/>
              <a:gd name="connsiteY1" fmla="*/ 0 h 659877"/>
              <a:gd name="connsiteX2" fmla="*/ 987548 w 987548"/>
              <a:gd name="connsiteY2" fmla="*/ 641023 h 659877"/>
              <a:gd name="connsiteX3" fmla="*/ 44867 w 987548"/>
              <a:gd name="connsiteY3" fmla="*/ 659877 h 659877"/>
              <a:gd name="connsiteX4" fmla="*/ 346525 w 987548"/>
              <a:gd name="connsiteY4" fmla="*/ 0 h 659877"/>
              <a:gd name="connsiteX0" fmla="*/ 372368 w 1013391"/>
              <a:gd name="connsiteY0" fmla="*/ 0 h 707011"/>
              <a:gd name="connsiteX1" fmla="*/ 1013391 w 1013391"/>
              <a:gd name="connsiteY1" fmla="*/ 0 h 707011"/>
              <a:gd name="connsiteX2" fmla="*/ 1013391 w 1013391"/>
              <a:gd name="connsiteY2" fmla="*/ 641023 h 707011"/>
              <a:gd name="connsiteX3" fmla="*/ 42430 w 1013391"/>
              <a:gd name="connsiteY3" fmla="*/ 707011 h 707011"/>
              <a:gd name="connsiteX4" fmla="*/ 372368 w 1013391"/>
              <a:gd name="connsiteY4" fmla="*/ 0 h 707011"/>
              <a:gd name="connsiteX0" fmla="*/ 0 w 641023"/>
              <a:gd name="connsiteY0" fmla="*/ 0 h 641023"/>
              <a:gd name="connsiteX1" fmla="*/ 641023 w 641023"/>
              <a:gd name="connsiteY1" fmla="*/ 0 h 641023"/>
              <a:gd name="connsiteX2" fmla="*/ 641023 w 641023"/>
              <a:gd name="connsiteY2" fmla="*/ 641023 h 641023"/>
              <a:gd name="connsiteX3" fmla="*/ 0 w 641023"/>
              <a:gd name="connsiteY3" fmla="*/ 0 h 641023"/>
              <a:gd name="connsiteX0" fmla="*/ 0 w 732463"/>
              <a:gd name="connsiteY0" fmla="*/ 0 h 732463"/>
              <a:gd name="connsiteX1" fmla="*/ 641023 w 732463"/>
              <a:gd name="connsiteY1" fmla="*/ 0 h 732463"/>
              <a:gd name="connsiteX2" fmla="*/ 732463 w 732463"/>
              <a:gd name="connsiteY2" fmla="*/ 732463 h 732463"/>
              <a:gd name="connsiteX0" fmla="*/ 0 w 641023"/>
              <a:gd name="connsiteY0" fmla="*/ 0 h 496793"/>
              <a:gd name="connsiteX1" fmla="*/ 641023 w 641023"/>
              <a:gd name="connsiteY1" fmla="*/ 0 h 496793"/>
              <a:gd name="connsiteX2" fmla="*/ 628768 w 641023"/>
              <a:gd name="connsiteY2" fmla="*/ 496793 h 496793"/>
              <a:gd name="connsiteX0" fmla="*/ 0 w 645515"/>
              <a:gd name="connsiteY0" fmla="*/ 0 h 2827567"/>
              <a:gd name="connsiteX1" fmla="*/ 641023 w 645515"/>
              <a:gd name="connsiteY1" fmla="*/ 0 h 2827567"/>
              <a:gd name="connsiteX2" fmla="*/ 645515 w 645515"/>
              <a:gd name="connsiteY2" fmla="*/ 2827567 h 2827567"/>
              <a:gd name="connsiteX0" fmla="*/ 0 w 642134"/>
              <a:gd name="connsiteY0" fmla="*/ 0 h 20411821"/>
              <a:gd name="connsiteX1" fmla="*/ 641023 w 642134"/>
              <a:gd name="connsiteY1" fmla="*/ 0 h 20411821"/>
              <a:gd name="connsiteX2" fmla="*/ 642134 w 642134"/>
              <a:gd name="connsiteY2" fmla="*/ 20411821 h 20411821"/>
              <a:gd name="connsiteX0" fmla="*/ 0 w 642134"/>
              <a:gd name="connsiteY0" fmla="*/ 0 h 20411821"/>
              <a:gd name="connsiteX1" fmla="*/ 633416 w 642134"/>
              <a:gd name="connsiteY1" fmla="*/ 0 h 20411821"/>
              <a:gd name="connsiteX2" fmla="*/ 642134 w 642134"/>
              <a:gd name="connsiteY2" fmla="*/ 20411821 h 20411821"/>
              <a:gd name="connsiteX0" fmla="*/ 0 w 633416"/>
              <a:gd name="connsiteY0" fmla="*/ 0 h 20411821"/>
              <a:gd name="connsiteX1" fmla="*/ 633416 w 633416"/>
              <a:gd name="connsiteY1" fmla="*/ 0 h 20411821"/>
              <a:gd name="connsiteX2" fmla="*/ 632625 w 633416"/>
              <a:gd name="connsiteY2" fmla="*/ 20411821 h 20411821"/>
              <a:gd name="connsiteX0" fmla="*/ 0 w 637379"/>
              <a:gd name="connsiteY0" fmla="*/ 0 h 20411821"/>
              <a:gd name="connsiteX1" fmla="*/ 633416 w 637379"/>
              <a:gd name="connsiteY1" fmla="*/ 0 h 20411821"/>
              <a:gd name="connsiteX2" fmla="*/ 637379 w 637379"/>
              <a:gd name="connsiteY2" fmla="*/ 20411821 h 20411821"/>
              <a:gd name="connsiteX0" fmla="*/ 0 w 633576"/>
              <a:gd name="connsiteY0" fmla="*/ 0 h 20411821"/>
              <a:gd name="connsiteX1" fmla="*/ 633416 w 633576"/>
              <a:gd name="connsiteY1" fmla="*/ 0 h 20411821"/>
              <a:gd name="connsiteX2" fmla="*/ 633576 w 633576"/>
              <a:gd name="connsiteY2" fmla="*/ 20411821 h 20411821"/>
            </a:gdLst>
            <a:ahLst/>
            <a:cxnLst>
              <a:cxn ang="0">
                <a:pos x="connsiteX0" y="connsiteY0"/>
              </a:cxn>
              <a:cxn ang="0">
                <a:pos x="connsiteX1" y="connsiteY1"/>
              </a:cxn>
              <a:cxn ang="0">
                <a:pos x="connsiteX2" y="connsiteY2"/>
              </a:cxn>
            </a:cxnLst>
            <a:rect l="l" t="t" r="r" b="b"/>
            <a:pathLst>
              <a:path w="633576" h="20411821">
                <a:moveTo>
                  <a:pt x="0" y="0"/>
                </a:moveTo>
                <a:lnTo>
                  <a:pt x="633416" y="0"/>
                </a:lnTo>
                <a:cubicBezTo>
                  <a:pt x="633416" y="213674"/>
                  <a:pt x="633576" y="20411821"/>
                  <a:pt x="633576" y="20411821"/>
                </a:cubicBezTo>
              </a:path>
            </a:pathLst>
          </a:custGeom>
          <a:noFill/>
          <a:ln w="6350">
            <a:solidFill>
              <a:schemeClr val="tx1"/>
            </a:solidFill>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cxnSp>
        <p:nvCxnSpPr>
          <p:cNvPr id="42" name="直線コネクタ 41">
            <a:extLst>
              <a:ext uri="{FF2B5EF4-FFF2-40B4-BE49-F238E27FC236}">
                <a16:creationId xmlns:a16="http://schemas.microsoft.com/office/drawing/2014/main" id="{FF05E82E-1415-4A8D-B8C4-4AAF6AEE629F}"/>
              </a:ext>
            </a:extLst>
          </p:cNvPr>
          <p:cNvCxnSpPr>
            <a:cxnSpLocks/>
          </p:cNvCxnSpPr>
          <p:nvPr/>
        </p:nvCxnSpPr>
        <p:spPr>
          <a:xfrm flipH="1">
            <a:off x="2225620" y="2168271"/>
            <a:ext cx="3014551" cy="0"/>
          </a:xfrm>
          <a:prstGeom prst="line">
            <a:avLst/>
          </a:prstGeom>
          <a:ln w="6350">
            <a:solidFill>
              <a:schemeClr val="tx1"/>
            </a:solidFill>
            <a:headEnd type="oval" w="sm" len="sm"/>
            <a:tailEnd w="sm" len="sm"/>
          </a:ln>
        </p:spPr>
        <p:style>
          <a:lnRef idx="1">
            <a:schemeClr val="accent1"/>
          </a:lnRef>
          <a:fillRef idx="0">
            <a:schemeClr val="accent1"/>
          </a:fillRef>
          <a:effectRef idx="0">
            <a:schemeClr val="accent1"/>
          </a:effectRef>
          <a:fontRef idx="minor">
            <a:schemeClr val="tx1"/>
          </a:fontRef>
        </p:style>
      </p:cxnSp>
      <p:sp>
        <p:nvSpPr>
          <p:cNvPr id="43" name="正方形/長方形 9">
            <a:extLst>
              <a:ext uri="{FF2B5EF4-FFF2-40B4-BE49-F238E27FC236}">
                <a16:creationId xmlns:a16="http://schemas.microsoft.com/office/drawing/2014/main" id="{4F0BD400-3DE8-4406-8C53-9807FCE5676E}"/>
              </a:ext>
            </a:extLst>
          </p:cNvPr>
          <p:cNvSpPr/>
          <p:nvPr/>
        </p:nvSpPr>
        <p:spPr>
          <a:xfrm flipV="1">
            <a:off x="2225613" y="2376789"/>
            <a:ext cx="2716627" cy="687429"/>
          </a:xfrm>
          <a:custGeom>
            <a:avLst/>
            <a:gdLst>
              <a:gd name="connsiteX0" fmla="*/ 0 w 641023"/>
              <a:gd name="connsiteY0" fmla="*/ 0 h 641023"/>
              <a:gd name="connsiteX1" fmla="*/ 641023 w 641023"/>
              <a:gd name="connsiteY1" fmla="*/ 0 h 641023"/>
              <a:gd name="connsiteX2" fmla="*/ 641023 w 641023"/>
              <a:gd name="connsiteY2" fmla="*/ 641023 h 641023"/>
              <a:gd name="connsiteX3" fmla="*/ 0 w 641023"/>
              <a:gd name="connsiteY3" fmla="*/ 641023 h 641023"/>
              <a:gd name="connsiteX4" fmla="*/ 0 w 641023"/>
              <a:gd name="connsiteY4" fmla="*/ 0 h 641023"/>
              <a:gd name="connsiteX0" fmla="*/ 339365 w 980388"/>
              <a:gd name="connsiteY0" fmla="*/ 0 h 735291"/>
              <a:gd name="connsiteX1" fmla="*/ 980388 w 980388"/>
              <a:gd name="connsiteY1" fmla="*/ 0 h 735291"/>
              <a:gd name="connsiteX2" fmla="*/ 980388 w 980388"/>
              <a:gd name="connsiteY2" fmla="*/ 641023 h 735291"/>
              <a:gd name="connsiteX3" fmla="*/ 0 w 980388"/>
              <a:gd name="connsiteY3" fmla="*/ 735291 h 735291"/>
              <a:gd name="connsiteX4" fmla="*/ 339365 w 980388"/>
              <a:gd name="connsiteY4" fmla="*/ 0 h 735291"/>
              <a:gd name="connsiteX0" fmla="*/ 381039 w 1022062"/>
              <a:gd name="connsiteY0" fmla="*/ 0 h 735291"/>
              <a:gd name="connsiteX1" fmla="*/ 1022062 w 1022062"/>
              <a:gd name="connsiteY1" fmla="*/ 0 h 735291"/>
              <a:gd name="connsiteX2" fmla="*/ 1022062 w 1022062"/>
              <a:gd name="connsiteY2" fmla="*/ 641023 h 735291"/>
              <a:gd name="connsiteX3" fmla="*/ 41674 w 1022062"/>
              <a:gd name="connsiteY3" fmla="*/ 735291 h 735291"/>
              <a:gd name="connsiteX4" fmla="*/ 381039 w 1022062"/>
              <a:gd name="connsiteY4" fmla="*/ 0 h 735291"/>
              <a:gd name="connsiteX0" fmla="*/ 346525 w 987548"/>
              <a:gd name="connsiteY0" fmla="*/ 0 h 659877"/>
              <a:gd name="connsiteX1" fmla="*/ 987548 w 987548"/>
              <a:gd name="connsiteY1" fmla="*/ 0 h 659877"/>
              <a:gd name="connsiteX2" fmla="*/ 987548 w 987548"/>
              <a:gd name="connsiteY2" fmla="*/ 641023 h 659877"/>
              <a:gd name="connsiteX3" fmla="*/ 44867 w 987548"/>
              <a:gd name="connsiteY3" fmla="*/ 659877 h 659877"/>
              <a:gd name="connsiteX4" fmla="*/ 346525 w 987548"/>
              <a:gd name="connsiteY4" fmla="*/ 0 h 659877"/>
              <a:gd name="connsiteX0" fmla="*/ 372368 w 1013391"/>
              <a:gd name="connsiteY0" fmla="*/ 0 h 707011"/>
              <a:gd name="connsiteX1" fmla="*/ 1013391 w 1013391"/>
              <a:gd name="connsiteY1" fmla="*/ 0 h 707011"/>
              <a:gd name="connsiteX2" fmla="*/ 1013391 w 1013391"/>
              <a:gd name="connsiteY2" fmla="*/ 641023 h 707011"/>
              <a:gd name="connsiteX3" fmla="*/ 42430 w 1013391"/>
              <a:gd name="connsiteY3" fmla="*/ 707011 h 707011"/>
              <a:gd name="connsiteX4" fmla="*/ 372368 w 1013391"/>
              <a:gd name="connsiteY4" fmla="*/ 0 h 707011"/>
              <a:gd name="connsiteX0" fmla="*/ 0 w 641023"/>
              <a:gd name="connsiteY0" fmla="*/ 0 h 641023"/>
              <a:gd name="connsiteX1" fmla="*/ 641023 w 641023"/>
              <a:gd name="connsiteY1" fmla="*/ 0 h 641023"/>
              <a:gd name="connsiteX2" fmla="*/ 641023 w 641023"/>
              <a:gd name="connsiteY2" fmla="*/ 641023 h 641023"/>
              <a:gd name="connsiteX3" fmla="*/ 0 w 641023"/>
              <a:gd name="connsiteY3" fmla="*/ 0 h 641023"/>
              <a:gd name="connsiteX0" fmla="*/ 0 w 732463"/>
              <a:gd name="connsiteY0" fmla="*/ 0 h 732463"/>
              <a:gd name="connsiteX1" fmla="*/ 641023 w 732463"/>
              <a:gd name="connsiteY1" fmla="*/ 0 h 732463"/>
              <a:gd name="connsiteX2" fmla="*/ 732463 w 732463"/>
              <a:gd name="connsiteY2" fmla="*/ 732463 h 732463"/>
              <a:gd name="connsiteX0" fmla="*/ 0 w 641023"/>
              <a:gd name="connsiteY0" fmla="*/ 0 h 496793"/>
              <a:gd name="connsiteX1" fmla="*/ 641023 w 641023"/>
              <a:gd name="connsiteY1" fmla="*/ 0 h 496793"/>
              <a:gd name="connsiteX2" fmla="*/ 628768 w 641023"/>
              <a:gd name="connsiteY2" fmla="*/ 496793 h 496793"/>
              <a:gd name="connsiteX0" fmla="*/ 0 w 645515"/>
              <a:gd name="connsiteY0" fmla="*/ 0 h 2827567"/>
              <a:gd name="connsiteX1" fmla="*/ 641023 w 645515"/>
              <a:gd name="connsiteY1" fmla="*/ 0 h 2827567"/>
              <a:gd name="connsiteX2" fmla="*/ 645515 w 645515"/>
              <a:gd name="connsiteY2" fmla="*/ 2827567 h 2827567"/>
              <a:gd name="connsiteX0" fmla="*/ 0 w 642134"/>
              <a:gd name="connsiteY0" fmla="*/ 0 h 20411821"/>
              <a:gd name="connsiteX1" fmla="*/ 641023 w 642134"/>
              <a:gd name="connsiteY1" fmla="*/ 0 h 20411821"/>
              <a:gd name="connsiteX2" fmla="*/ 642134 w 642134"/>
              <a:gd name="connsiteY2" fmla="*/ 20411821 h 20411821"/>
              <a:gd name="connsiteX0" fmla="*/ 0 w 642134"/>
              <a:gd name="connsiteY0" fmla="*/ 0 h 20411821"/>
              <a:gd name="connsiteX1" fmla="*/ 633416 w 642134"/>
              <a:gd name="connsiteY1" fmla="*/ 0 h 20411821"/>
              <a:gd name="connsiteX2" fmla="*/ 642134 w 642134"/>
              <a:gd name="connsiteY2" fmla="*/ 20411821 h 20411821"/>
              <a:gd name="connsiteX0" fmla="*/ 0 w 633416"/>
              <a:gd name="connsiteY0" fmla="*/ 0 h 20411821"/>
              <a:gd name="connsiteX1" fmla="*/ 633416 w 633416"/>
              <a:gd name="connsiteY1" fmla="*/ 0 h 20411821"/>
              <a:gd name="connsiteX2" fmla="*/ 632625 w 633416"/>
              <a:gd name="connsiteY2" fmla="*/ 20411821 h 20411821"/>
              <a:gd name="connsiteX0" fmla="*/ 0 w 637379"/>
              <a:gd name="connsiteY0" fmla="*/ 0 h 20411821"/>
              <a:gd name="connsiteX1" fmla="*/ 633416 w 637379"/>
              <a:gd name="connsiteY1" fmla="*/ 0 h 20411821"/>
              <a:gd name="connsiteX2" fmla="*/ 637379 w 637379"/>
              <a:gd name="connsiteY2" fmla="*/ 20411821 h 20411821"/>
              <a:gd name="connsiteX0" fmla="*/ 0 w 633576"/>
              <a:gd name="connsiteY0" fmla="*/ 0 h 20411821"/>
              <a:gd name="connsiteX1" fmla="*/ 633416 w 633576"/>
              <a:gd name="connsiteY1" fmla="*/ 0 h 20411821"/>
              <a:gd name="connsiteX2" fmla="*/ 633576 w 633576"/>
              <a:gd name="connsiteY2" fmla="*/ 20411821 h 20411821"/>
            </a:gdLst>
            <a:ahLst/>
            <a:cxnLst>
              <a:cxn ang="0">
                <a:pos x="connsiteX0" y="connsiteY0"/>
              </a:cxn>
              <a:cxn ang="0">
                <a:pos x="connsiteX1" y="connsiteY1"/>
              </a:cxn>
              <a:cxn ang="0">
                <a:pos x="connsiteX2" y="connsiteY2"/>
              </a:cxn>
            </a:cxnLst>
            <a:rect l="l" t="t" r="r" b="b"/>
            <a:pathLst>
              <a:path w="633576" h="20411821">
                <a:moveTo>
                  <a:pt x="0" y="0"/>
                </a:moveTo>
                <a:lnTo>
                  <a:pt x="633416" y="0"/>
                </a:lnTo>
                <a:cubicBezTo>
                  <a:pt x="633416" y="213674"/>
                  <a:pt x="633576" y="20411821"/>
                  <a:pt x="633576" y="20411821"/>
                </a:cubicBezTo>
              </a:path>
            </a:pathLst>
          </a:custGeom>
          <a:noFill/>
          <a:ln w="6350">
            <a:solidFill>
              <a:schemeClr val="tx1"/>
            </a:solidFill>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45" name="object 20"/>
          <p:cNvSpPr txBox="1"/>
          <p:nvPr/>
        </p:nvSpPr>
        <p:spPr>
          <a:xfrm>
            <a:off x="2232437" y="1145750"/>
            <a:ext cx="2427084" cy="153888"/>
          </a:xfrm>
          <a:prstGeom prst="rect">
            <a:avLst/>
          </a:prstGeom>
        </p:spPr>
        <p:txBody>
          <a:bodyPr vert="horz" wrap="square" lIns="0" tIns="0" rIns="0" bIns="0" rtlCol="0">
            <a:spAutoFit/>
          </a:bodyPr>
          <a:lstStyle/>
          <a:p>
            <a:pPr lvl="0">
              <a:lnSpc>
                <a:spcPts val="1200"/>
              </a:lnSpc>
              <a:spcBef>
                <a:spcPts val="0"/>
              </a:spcBef>
            </a:pPr>
            <a:r>
              <a:rPr lang="en-US" altLang="ja-JP" sz="1400" dirty="0">
                <a:solidFill>
                  <a:srgbClr val="000000"/>
                </a:solidFill>
                <a:latin typeface="+mn-ea"/>
                <a:ea typeface="+mn-ea"/>
              </a:rPr>
              <a:t>Other </a:t>
            </a:r>
            <a:r>
              <a:rPr lang="en-US" altLang="ja-JP" sz="1400" dirty="0" smtClean="0">
                <a:solidFill>
                  <a:srgbClr val="000000"/>
                </a:solidFill>
                <a:latin typeface="+mn-ea"/>
                <a:ea typeface="+mn-ea"/>
              </a:rPr>
              <a:t>Automotive </a:t>
            </a:r>
            <a:r>
              <a:rPr lang="en-US" altLang="ja-JP" sz="2200" b="1" spc="100" dirty="0" smtClean="0">
                <a:solidFill>
                  <a:srgbClr val="000000"/>
                </a:solidFill>
                <a:latin typeface="+mn-ea"/>
                <a:ea typeface="+mn-ea"/>
                <a:cs typeface="Meiryo UI"/>
              </a:rPr>
              <a:t>6.4</a:t>
            </a:r>
            <a:r>
              <a:rPr lang="ja-JP" altLang="en-US" sz="1500" dirty="0" smtClean="0">
                <a:solidFill>
                  <a:srgbClr val="000000"/>
                </a:solidFill>
                <a:latin typeface="+mn-ea"/>
                <a:ea typeface="+mn-ea"/>
                <a:cs typeface="Meiryo UI"/>
              </a:rPr>
              <a:t>％</a:t>
            </a:r>
            <a:endParaRPr lang="en-US" altLang="ja-JP" sz="2200" dirty="0">
              <a:solidFill>
                <a:prstClr val="black"/>
              </a:solidFill>
              <a:latin typeface="+mn-ea"/>
              <a:ea typeface="+mn-ea"/>
              <a:cs typeface="Meiryo UI"/>
            </a:endParaRPr>
          </a:p>
        </p:txBody>
      </p:sp>
      <p:sp>
        <p:nvSpPr>
          <p:cNvPr id="46" name="object 20"/>
          <p:cNvSpPr txBox="1"/>
          <p:nvPr/>
        </p:nvSpPr>
        <p:spPr>
          <a:xfrm>
            <a:off x="2230379" y="1541546"/>
            <a:ext cx="3009792" cy="654025"/>
          </a:xfrm>
          <a:prstGeom prst="rect">
            <a:avLst/>
          </a:prstGeom>
        </p:spPr>
        <p:txBody>
          <a:bodyPr vert="horz" wrap="square" lIns="0" tIns="0" rIns="0" bIns="0" rtlCol="0">
            <a:spAutoFit/>
          </a:bodyPr>
          <a:lstStyle/>
          <a:p>
            <a:pPr marL="12700" lvl="0" fontAlgn="auto">
              <a:lnSpc>
                <a:spcPts val="1200"/>
              </a:lnSpc>
              <a:spcBef>
                <a:spcPts val="0"/>
              </a:spcBef>
              <a:spcAft>
                <a:spcPts val="0"/>
              </a:spcAft>
            </a:pPr>
            <a:r>
              <a:rPr lang="en-US" altLang="ja-JP" sz="1400" dirty="0">
                <a:solidFill>
                  <a:prstClr val="black"/>
                </a:solidFill>
                <a:latin typeface="+mn-ea"/>
                <a:ea typeface="+mn-ea"/>
                <a:cs typeface="Meiryo UI"/>
              </a:rPr>
              <a:t>Non-automotive Business</a:t>
            </a:r>
            <a:br>
              <a:rPr lang="en-US" altLang="ja-JP" sz="1400" dirty="0">
                <a:solidFill>
                  <a:prstClr val="black"/>
                </a:solidFill>
                <a:latin typeface="+mn-ea"/>
                <a:ea typeface="+mn-ea"/>
                <a:cs typeface="Meiryo UI"/>
              </a:rPr>
            </a:br>
            <a:r>
              <a:rPr lang="en-US" altLang="ja-JP" sz="950" dirty="0" smtClean="0">
                <a:solidFill>
                  <a:prstClr val="black"/>
                </a:solidFill>
                <a:latin typeface="+mn-ea"/>
                <a:ea typeface="+mn-ea"/>
                <a:cs typeface="Meiryo UI"/>
              </a:rPr>
              <a:t>(Factory Automatio</a:t>
            </a:r>
            <a:r>
              <a:rPr lang="en-US" altLang="ja-JP" sz="950" spc="-300" dirty="0" smtClean="0">
                <a:solidFill>
                  <a:prstClr val="black"/>
                </a:solidFill>
                <a:latin typeface="+mn-ea"/>
                <a:ea typeface="+mn-ea"/>
                <a:cs typeface="Meiryo UI"/>
              </a:rPr>
              <a:t>n</a:t>
            </a:r>
            <a:r>
              <a:rPr lang="en-US" altLang="ja-JP" sz="950" dirty="0" smtClean="0">
                <a:solidFill>
                  <a:prstClr val="black"/>
                </a:solidFill>
                <a:latin typeface="+mn-ea"/>
                <a:ea typeface="+mn-ea"/>
                <a:cs typeface="Meiryo UI"/>
              </a:rPr>
              <a:t> </a:t>
            </a:r>
            <a:r>
              <a:rPr lang="en-US" altLang="ja-JP" sz="950" spc="-300" dirty="0" smtClean="0">
                <a:solidFill>
                  <a:prstClr val="black"/>
                </a:solidFill>
                <a:latin typeface="+mn-ea"/>
                <a:ea typeface="+mn-ea"/>
                <a:cs typeface="Meiryo UI"/>
              </a:rPr>
              <a:t>/</a:t>
            </a:r>
            <a:r>
              <a:rPr lang="en-US" altLang="ja-JP" sz="950" dirty="0" smtClean="0">
                <a:solidFill>
                  <a:prstClr val="black"/>
                </a:solidFill>
                <a:latin typeface="+mn-ea"/>
                <a:ea typeface="+mn-ea"/>
                <a:cs typeface="Meiryo UI"/>
              </a:rPr>
              <a:t> Agriculture</a:t>
            </a:r>
            <a:r>
              <a:rPr lang="en-US" altLang="ja-JP" sz="950" spc="-300" dirty="0" smtClean="0">
                <a:solidFill>
                  <a:prstClr val="black"/>
                </a:solidFill>
                <a:latin typeface="+mn-ea"/>
                <a:ea typeface="+mn-ea"/>
                <a:cs typeface="Meiryo UI"/>
              </a:rPr>
              <a:t>,</a:t>
            </a:r>
            <a:r>
              <a:rPr lang="en-US" altLang="ja-JP" sz="950" dirty="0" smtClean="0">
                <a:solidFill>
                  <a:prstClr val="black"/>
                </a:solidFill>
                <a:latin typeface="+mn-ea"/>
                <a:ea typeface="+mn-ea"/>
                <a:cs typeface="Meiryo UI"/>
              </a:rPr>
              <a:t> etc.)</a:t>
            </a:r>
          </a:p>
          <a:p>
            <a:pPr marL="12700" lvl="0" fontAlgn="auto">
              <a:lnSpc>
                <a:spcPts val="2700"/>
              </a:lnSpc>
              <a:spcBef>
                <a:spcPts val="0"/>
              </a:spcBef>
              <a:spcAft>
                <a:spcPts val="0"/>
              </a:spcAft>
            </a:pPr>
            <a:r>
              <a:rPr lang="en-US" altLang="ja-JP" sz="2200" b="1" dirty="0" smtClean="0">
                <a:solidFill>
                  <a:srgbClr val="000000"/>
                </a:solidFill>
                <a:latin typeface="+mn-ea"/>
                <a:ea typeface="+mn-ea"/>
                <a:cs typeface="Meiryo UI"/>
              </a:rPr>
              <a:t>3.3</a:t>
            </a:r>
            <a:r>
              <a:rPr lang="ja-JP" altLang="en-US" sz="1500" dirty="0" smtClean="0">
                <a:solidFill>
                  <a:srgbClr val="000000"/>
                </a:solidFill>
                <a:latin typeface="+mn-ea"/>
                <a:ea typeface="+mn-ea"/>
                <a:cs typeface="Meiryo UI"/>
              </a:rPr>
              <a:t>％</a:t>
            </a:r>
            <a:endParaRPr lang="ja-JP" altLang="en-US" sz="1500" dirty="0">
              <a:solidFill>
                <a:srgbClr val="000000"/>
              </a:solidFill>
              <a:latin typeface="+mn-ea"/>
              <a:ea typeface="+mn-ea"/>
              <a:cs typeface="Meiryo UI"/>
            </a:endParaRPr>
          </a:p>
        </p:txBody>
      </p:sp>
      <p:sp>
        <p:nvSpPr>
          <p:cNvPr id="47" name="object 20"/>
          <p:cNvSpPr txBox="1"/>
          <p:nvPr/>
        </p:nvSpPr>
        <p:spPr>
          <a:xfrm>
            <a:off x="2240949" y="2298742"/>
            <a:ext cx="2775505" cy="754053"/>
          </a:xfrm>
          <a:prstGeom prst="rect">
            <a:avLst/>
          </a:prstGeom>
        </p:spPr>
        <p:txBody>
          <a:bodyPr vert="horz" wrap="square" lIns="0" tIns="0" rIns="0" bIns="0" rtlCol="0">
            <a:spAutoFit/>
          </a:bodyPr>
          <a:lstStyle/>
          <a:p>
            <a:pPr marL="12700" lvl="0" fontAlgn="auto">
              <a:spcBef>
                <a:spcPts val="1125"/>
              </a:spcBef>
              <a:spcAft>
                <a:spcPts val="0"/>
              </a:spcAft>
            </a:pPr>
            <a:r>
              <a:rPr lang="en-US" altLang="ja-JP" sz="1400" dirty="0" smtClean="0">
                <a:solidFill>
                  <a:prstClr val="black"/>
                </a:solidFill>
                <a:uFill>
                  <a:solidFill>
                    <a:srgbClr val="000000"/>
                  </a:solidFill>
                </a:uFill>
                <a:latin typeface="+mn-ea"/>
                <a:ea typeface="+mn-ea"/>
                <a:cs typeface="Meiryo UI"/>
              </a:rPr>
              <a:t>Sensing System, Semiconductor</a:t>
            </a:r>
            <a:r>
              <a:rPr lang="en-US" altLang="ja-JP" sz="1400" dirty="0">
                <a:solidFill>
                  <a:prstClr val="black"/>
                </a:solidFill>
                <a:uFill>
                  <a:solidFill>
                    <a:srgbClr val="000000"/>
                  </a:solidFill>
                </a:uFill>
                <a:latin typeface="+mn-ea"/>
                <a:ea typeface="+mn-ea"/>
                <a:cs typeface="Meiryo UI"/>
              </a:rPr>
              <a:t/>
            </a:r>
            <a:br>
              <a:rPr lang="en-US" altLang="ja-JP" sz="1400" dirty="0">
                <a:solidFill>
                  <a:prstClr val="black"/>
                </a:solidFill>
                <a:uFill>
                  <a:solidFill>
                    <a:srgbClr val="000000"/>
                  </a:solidFill>
                </a:uFill>
                <a:latin typeface="+mn-ea"/>
                <a:ea typeface="+mn-ea"/>
                <a:cs typeface="Meiryo UI"/>
              </a:rPr>
            </a:br>
            <a:r>
              <a:rPr lang="en-US" altLang="ja-JP" sz="2100" b="1" spc="90" dirty="0" smtClean="0">
                <a:solidFill>
                  <a:srgbClr val="000000"/>
                </a:solidFill>
                <a:uFill>
                  <a:solidFill>
                    <a:srgbClr val="000000"/>
                  </a:solidFill>
                </a:uFill>
                <a:latin typeface="+mn-ea"/>
                <a:ea typeface="+mn-ea"/>
                <a:cs typeface="Meiryo UI"/>
              </a:rPr>
              <a:t>3.0</a:t>
            </a:r>
            <a:r>
              <a:rPr lang="ja-JP" altLang="en-US" sz="1500" spc="-10" dirty="0" smtClean="0">
                <a:solidFill>
                  <a:srgbClr val="000000"/>
                </a:solidFill>
                <a:uFill>
                  <a:solidFill>
                    <a:srgbClr val="000000"/>
                  </a:solidFill>
                </a:uFill>
                <a:latin typeface="+mn-ea"/>
                <a:ea typeface="+mn-ea"/>
                <a:cs typeface="Meiryo UI"/>
              </a:rPr>
              <a:t>％</a:t>
            </a:r>
            <a:endParaRPr lang="ja-JP" altLang="en-US" sz="1500" dirty="0">
              <a:solidFill>
                <a:srgbClr val="000000"/>
              </a:solidFill>
              <a:latin typeface="+mn-ea"/>
              <a:ea typeface="+mn-ea"/>
              <a:cs typeface="Meiryo UI"/>
            </a:endParaRPr>
          </a:p>
        </p:txBody>
      </p:sp>
      <p:sp>
        <p:nvSpPr>
          <p:cNvPr id="48" name="object 14"/>
          <p:cNvSpPr txBox="1"/>
          <p:nvPr/>
        </p:nvSpPr>
        <p:spPr>
          <a:xfrm>
            <a:off x="2240948" y="5123860"/>
            <a:ext cx="4157125" cy="595035"/>
          </a:xfrm>
          <a:prstGeom prst="rect">
            <a:avLst/>
          </a:prstGeom>
        </p:spPr>
        <p:txBody>
          <a:bodyPr vert="horz" wrap="square" lIns="0" tIns="12700" rIns="0" bIns="0" rtlCol="0">
            <a:spAutoFit/>
          </a:bodyPr>
          <a:lstStyle/>
          <a:p>
            <a:pPr marL="12700" lvl="0" fontAlgn="auto">
              <a:spcBef>
                <a:spcPts val="100"/>
              </a:spcBef>
              <a:spcAft>
                <a:spcPts val="0"/>
              </a:spcAft>
            </a:pPr>
            <a:r>
              <a:rPr lang="en-US" altLang="ja-JP" sz="1500" dirty="0" smtClean="0">
                <a:solidFill>
                  <a:prstClr val="black"/>
                </a:solidFill>
                <a:latin typeface="+mn-ea"/>
                <a:ea typeface="+mn-ea"/>
                <a:cs typeface="Meiryo UI"/>
              </a:rPr>
              <a:t>Electrification Systems</a:t>
            </a:r>
          </a:p>
          <a:p>
            <a:pPr lvl="0" fontAlgn="auto">
              <a:spcBef>
                <a:spcPts val="100"/>
              </a:spcBef>
              <a:spcAft>
                <a:spcPts val="0"/>
              </a:spcAft>
            </a:pPr>
            <a:r>
              <a:rPr lang="en-US" altLang="ja-JP" sz="2200" b="1" spc="75" dirty="0" smtClean="0">
                <a:solidFill>
                  <a:srgbClr val="000000"/>
                </a:solidFill>
                <a:uFill>
                  <a:solidFill>
                    <a:srgbClr val="000000"/>
                  </a:solidFill>
                </a:uFill>
                <a:latin typeface="+mn-ea"/>
                <a:ea typeface="+mn-ea"/>
                <a:cs typeface="Meiryo UI"/>
              </a:rPr>
              <a:t>19.4</a:t>
            </a:r>
            <a:r>
              <a:rPr lang="ja-JP" altLang="en-US" sz="1500" spc="75" dirty="0" smtClean="0">
                <a:solidFill>
                  <a:srgbClr val="000000"/>
                </a:solidFill>
                <a:uFill>
                  <a:solidFill>
                    <a:srgbClr val="000000"/>
                  </a:solidFill>
                </a:uFill>
                <a:latin typeface="+mn-ea"/>
                <a:ea typeface="+mn-ea"/>
                <a:cs typeface="Meiryo UI"/>
              </a:rPr>
              <a:t>％</a:t>
            </a:r>
            <a:endParaRPr lang="en-US" altLang="ja-JP" sz="1500" dirty="0">
              <a:solidFill>
                <a:srgbClr val="000000"/>
              </a:solidFill>
              <a:latin typeface="+mn-ea"/>
              <a:ea typeface="+mn-ea"/>
              <a:cs typeface="Meiryo UI"/>
            </a:endParaRPr>
          </a:p>
        </p:txBody>
      </p:sp>
      <p:sp>
        <p:nvSpPr>
          <p:cNvPr id="49" name="object 14"/>
          <p:cNvSpPr txBox="1"/>
          <p:nvPr/>
        </p:nvSpPr>
        <p:spPr>
          <a:xfrm>
            <a:off x="2240949" y="3220910"/>
            <a:ext cx="2266950" cy="595035"/>
          </a:xfrm>
          <a:prstGeom prst="rect">
            <a:avLst/>
          </a:prstGeom>
        </p:spPr>
        <p:txBody>
          <a:bodyPr vert="horz" wrap="square" lIns="0" tIns="12700" rIns="0" bIns="0" rtlCol="0">
            <a:spAutoFit/>
          </a:bodyPr>
          <a:lstStyle/>
          <a:p>
            <a:pPr marL="12700" lvl="0" fontAlgn="auto">
              <a:spcBef>
                <a:spcPts val="100"/>
              </a:spcBef>
              <a:spcAft>
                <a:spcPts val="0"/>
              </a:spcAft>
            </a:pPr>
            <a:r>
              <a:rPr lang="en-US" altLang="ja-JP" sz="1500" dirty="0">
                <a:solidFill>
                  <a:prstClr val="black"/>
                </a:solidFill>
                <a:latin typeface="+mn-ea"/>
                <a:cs typeface="Meiryo UI"/>
              </a:rPr>
              <a:t>Mobility </a:t>
            </a:r>
            <a:r>
              <a:rPr lang="en-US" altLang="ja-JP" sz="1500" dirty="0" smtClean="0">
                <a:solidFill>
                  <a:prstClr val="black"/>
                </a:solidFill>
                <a:latin typeface="+mn-ea"/>
                <a:cs typeface="Meiryo UI"/>
              </a:rPr>
              <a:t>Systems</a:t>
            </a:r>
          </a:p>
          <a:p>
            <a:pPr marL="12700" lvl="0" fontAlgn="auto">
              <a:spcBef>
                <a:spcPts val="100"/>
              </a:spcBef>
              <a:spcAft>
                <a:spcPts val="0"/>
              </a:spcAft>
            </a:pPr>
            <a:r>
              <a:rPr lang="en-US" altLang="ja-JP" sz="2200" b="1" spc="75" dirty="0" smtClean="0">
                <a:solidFill>
                  <a:srgbClr val="000000"/>
                </a:solidFill>
                <a:uFill>
                  <a:solidFill>
                    <a:srgbClr val="000000"/>
                  </a:solidFill>
                </a:uFill>
                <a:latin typeface="+mn-ea"/>
                <a:ea typeface="+mn-ea"/>
                <a:cs typeface="Meiryo UI"/>
              </a:rPr>
              <a:t>21.9</a:t>
            </a:r>
            <a:r>
              <a:rPr lang="ja-JP" altLang="en-US" sz="1500" spc="75" dirty="0" smtClean="0">
                <a:solidFill>
                  <a:srgbClr val="000000"/>
                </a:solidFill>
                <a:uFill>
                  <a:solidFill>
                    <a:srgbClr val="000000"/>
                  </a:solidFill>
                </a:uFill>
                <a:latin typeface="+mn-ea"/>
                <a:ea typeface="+mn-ea"/>
                <a:cs typeface="Meiryo UI"/>
              </a:rPr>
              <a:t>％</a:t>
            </a:r>
            <a:endParaRPr lang="en-US" altLang="ja-JP" sz="1500" dirty="0">
              <a:solidFill>
                <a:srgbClr val="000000"/>
              </a:solidFill>
              <a:latin typeface="+mn-ea"/>
              <a:ea typeface="+mn-ea"/>
              <a:cs typeface="Meiryo UI"/>
            </a:endParaRPr>
          </a:p>
        </p:txBody>
      </p:sp>
      <p:sp>
        <p:nvSpPr>
          <p:cNvPr id="50" name="object 14"/>
          <p:cNvSpPr txBox="1"/>
          <p:nvPr/>
        </p:nvSpPr>
        <p:spPr>
          <a:xfrm>
            <a:off x="7734466" y="2041233"/>
            <a:ext cx="2266950" cy="582211"/>
          </a:xfrm>
          <a:prstGeom prst="rect">
            <a:avLst/>
          </a:prstGeom>
        </p:spPr>
        <p:txBody>
          <a:bodyPr vert="horz" wrap="square" lIns="0" tIns="12700" rIns="0" bIns="0" rtlCol="0">
            <a:spAutoFit/>
          </a:bodyPr>
          <a:lstStyle/>
          <a:p>
            <a:pPr marL="12700" lvl="0" algn="r" fontAlgn="auto">
              <a:spcBef>
                <a:spcPts val="100"/>
              </a:spcBef>
              <a:spcAft>
                <a:spcPts val="0"/>
              </a:spcAft>
            </a:pPr>
            <a:r>
              <a:rPr lang="en-US" altLang="ja-JP" sz="1500" dirty="0">
                <a:solidFill>
                  <a:prstClr val="black"/>
                </a:solidFill>
                <a:latin typeface="+mn-ea"/>
                <a:ea typeface="+mn-ea"/>
                <a:cs typeface="Meiryo UI"/>
              </a:rPr>
              <a:t>Thermal Systems</a:t>
            </a:r>
          </a:p>
          <a:p>
            <a:pPr marL="12700" lvl="0" algn="r" fontAlgn="auto">
              <a:spcBef>
                <a:spcPts val="0"/>
              </a:spcBef>
              <a:spcAft>
                <a:spcPts val="0"/>
              </a:spcAft>
            </a:pPr>
            <a:r>
              <a:rPr lang="en-US" altLang="ja-JP" sz="2200" b="1" spc="75" dirty="0" smtClean="0">
                <a:solidFill>
                  <a:srgbClr val="000000"/>
                </a:solidFill>
                <a:uFill>
                  <a:solidFill>
                    <a:srgbClr val="000000"/>
                  </a:solidFill>
                </a:uFill>
                <a:latin typeface="+mn-ea"/>
                <a:ea typeface="+mn-ea"/>
                <a:cs typeface="Meiryo UI"/>
              </a:rPr>
              <a:t>23.6</a:t>
            </a:r>
            <a:r>
              <a:rPr lang="ja-JP" altLang="en-US" sz="1500" spc="75" dirty="0" smtClean="0">
                <a:solidFill>
                  <a:srgbClr val="000000"/>
                </a:solidFill>
                <a:uFill>
                  <a:solidFill>
                    <a:srgbClr val="000000"/>
                  </a:solidFill>
                </a:uFill>
                <a:latin typeface="+mn-ea"/>
                <a:ea typeface="+mn-ea"/>
                <a:cs typeface="Meiryo UI"/>
              </a:rPr>
              <a:t>％</a:t>
            </a:r>
            <a:endParaRPr lang="en-US" altLang="ja-JP" sz="1500" dirty="0">
              <a:solidFill>
                <a:srgbClr val="000000"/>
              </a:solidFill>
              <a:latin typeface="+mn-ea"/>
              <a:ea typeface="+mn-ea"/>
              <a:cs typeface="Meiryo UI"/>
            </a:endParaRPr>
          </a:p>
        </p:txBody>
      </p:sp>
      <p:sp>
        <p:nvSpPr>
          <p:cNvPr id="51" name="object 14"/>
          <p:cNvSpPr txBox="1"/>
          <p:nvPr/>
        </p:nvSpPr>
        <p:spPr>
          <a:xfrm>
            <a:off x="7734466" y="4257637"/>
            <a:ext cx="2266950" cy="582211"/>
          </a:xfrm>
          <a:prstGeom prst="rect">
            <a:avLst/>
          </a:prstGeom>
        </p:spPr>
        <p:txBody>
          <a:bodyPr vert="horz" wrap="square" lIns="0" tIns="12700" rIns="0" bIns="0" rtlCol="0">
            <a:spAutoFit/>
          </a:bodyPr>
          <a:lstStyle/>
          <a:p>
            <a:pPr marL="12700" lvl="0" algn="r" fontAlgn="auto">
              <a:spcBef>
                <a:spcPts val="100"/>
              </a:spcBef>
              <a:spcAft>
                <a:spcPts val="0"/>
              </a:spcAft>
            </a:pPr>
            <a:r>
              <a:rPr lang="en-US" altLang="ja-JP" sz="1500" dirty="0">
                <a:solidFill>
                  <a:prstClr val="black"/>
                </a:solidFill>
                <a:latin typeface="+mn-ea"/>
                <a:ea typeface="+mn-ea"/>
                <a:cs typeface="Meiryo UI"/>
              </a:rPr>
              <a:t>Powertrain Systems</a:t>
            </a:r>
            <a:endParaRPr lang="en-US" altLang="ja-JP" sz="1500" spc="65" dirty="0">
              <a:solidFill>
                <a:srgbClr val="000000"/>
              </a:solidFill>
              <a:latin typeface="+mn-ea"/>
              <a:ea typeface="+mn-ea"/>
              <a:cs typeface="Meiryo UI"/>
            </a:endParaRPr>
          </a:p>
          <a:p>
            <a:pPr marL="12700" lvl="0" algn="r" fontAlgn="auto">
              <a:spcBef>
                <a:spcPts val="0"/>
              </a:spcBef>
              <a:spcAft>
                <a:spcPts val="0"/>
              </a:spcAft>
            </a:pPr>
            <a:r>
              <a:rPr lang="en-US" altLang="ja-JP" sz="2200" b="1" spc="75" dirty="0" smtClean="0">
                <a:solidFill>
                  <a:srgbClr val="000000"/>
                </a:solidFill>
                <a:uFill>
                  <a:solidFill>
                    <a:srgbClr val="000000"/>
                  </a:solidFill>
                </a:uFill>
                <a:latin typeface="+mn-ea"/>
                <a:ea typeface="+mn-ea"/>
                <a:cs typeface="Meiryo UI"/>
              </a:rPr>
              <a:t>22.5</a:t>
            </a:r>
            <a:r>
              <a:rPr lang="ja-JP" altLang="en-US" sz="1500" spc="75" dirty="0" smtClean="0">
                <a:solidFill>
                  <a:srgbClr val="000000"/>
                </a:solidFill>
                <a:uFill>
                  <a:solidFill>
                    <a:srgbClr val="000000"/>
                  </a:solidFill>
                </a:uFill>
                <a:latin typeface="+mn-ea"/>
                <a:ea typeface="+mn-ea"/>
                <a:cs typeface="Meiryo UI"/>
              </a:rPr>
              <a:t>％</a:t>
            </a:r>
            <a:endParaRPr lang="en-US" altLang="ja-JP" sz="1500" dirty="0">
              <a:solidFill>
                <a:srgbClr val="000000"/>
              </a:solidFill>
              <a:latin typeface="+mn-ea"/>
              <a:ea typeface="+mn-ea"/>
              <a:cs typeface="Meiryo UI"/>
            </a:endParaRPr>
          </a:p>
        </p:txBody>
      </p:sp>
      <p:sp>
        <p:nvSpPr>
          <p:cNvPr id="53" name="object 19"/>
          <p:cNvSpPr txBox="1"/>
          <p:nvPr/>
        </p:nvSpPr>
        <p:spPr>
          <a:xfrm>
            <a:off x="4668032" y="3286481"/>
            <a:ext cx="2952115" cy="990015"/>
          </a:xfrm>
          <a:prstGeom prst="rect">
            <a:avLst/>
          </a:prstGeom>
        </p:spPr>
        <p:txBody>
          <a:bodyPr vert="horz" wrap="square" lIns="0" tIns="12700" rIns="0" bIns="0" rtlCol="0">
            <a:spAutoFit/>
          </a:bodyPr>
          <a:lstStyle/>
          <a:p>
            <a:pPr algn="ctr" eaLnBrk="0">
              <a:lnSpc>
                <a:spcPct val="100000"/>
              </a:lnSpc>
              <a:spcBef>
                <a:spcPts val="100"/>
              </a:spcBef>
            </a:pPr>
            <a:r>
              <a:rPr lang="en-US" altLang="ja-JP" sz="3200" b="1" spc="105" dirty="0">
                <a:solidFill>
                  <a:srgbClr val="DC0032"/>
                </a:solidFill>
                <a:latin typeface="+mn-ea"/>
                <a:cs typeface="Meiryo UI"/>
              </a:rPr>
              <a:t>4,936.7</a:t>
            </a:r>
            <a:r>
              <a:rPr lang="en-US" altLang="ja-JP" sz="1200" dirty="0">
                <a:solidFill>
                  <a:srgbClr val="000000"/>
                </a:solidFill>
                <a:latin typeface="+mn-ea"/>
                <a:ea typeface="+mn-ea"/>
                <a:cs typeface="Meiryo UI"/>
              </a:rPr>
              <a:t/>
            </a:r>
            <a:br>
              <a:rPr lang="en-US" altLang="ja-JP" sz="1200" dirty="0">
                <a:solidFill>
                  <a:srgbClr val="000000"/>
                </a:solidFill>
                <a:latin typeface="+mn-ea"/>
                <a:ea typeface="+mn-ea"/>
                <a:cs typeface="Meiryo UI"/>
              </a:rPr>
            </a:br>
            <a:r>
              <a:rPr lang="tr-TR" altLang="ja-JP" sz="1200" dirty="0">
                <a:solidFill>
                  <a:srgbClr val="000000"/>
                </a:solidFill>
                <a:latin typeface="+mn-ea"/>
                <a:ea typeface="+mn-ea"/>
                <a:cs typeface="Meiryo UI"/>
              </a:rPr>
              <a:t>billion yen</a:t>
            </a:r>
            <a:endParaRPr sz="1200" dirty="0">
              <a:latin typeface="+mn-ea"/>
              <a:ea typeface="+mn-ea"/>
              <a:cs typeface="Meiryo UI"/>
            </a:endParaRPr>
          </a:p>
          <a:p>
            <a:pPr marR="76835" lvl="0" algn="ctr">
              <a:spcBef>
                <a:spcPts val="850"/>
              </a:spcBef>
            </a:pPr>
            <a:r>
              <a:rPr lang="en-US" altLang="ja-JP" sz="1200" dirty="0">
                <a:solidFill>
                  <a:srgbClr val="000000"/>
                </a:solidFill>
                <a:latin typeface="+mn-ea"/>
                <a:cs typeface="Meiryo UI"/>
              </a:rPr>
              <a:t>April 2020 - March 2021</a:t>
            </a:r>
          </a:p>
        </p:txBody>
      </p:sp>
    </p:spTree>
    <p:extLst>
      <p:ext uri="{BB962C8B-B14F-4D97-AF65-F5344CB8AC3E}">
        <p14:creationId xmlns:p14="http://schemas.microsoft.com/office/powerpoint/2010/main" val="800205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 name="グラフ 77">
            <a:extLst>
              <a:ext uri="{FF2B5EF4-FFF2-40B4-BE49-F238E27FC236}">
                <a16:creationId xmlns:a16="http://schemas.microsoft.com/office/drawing/2014/main" id="{600D3D72-F4E9-4DA0-A607-5486075F234B}"/>
              </a:ext>
            </a:extLst>
          </p:cNvPr>
          <p:cNvGraphicFramePr>
            <a:graphicFrameLocks noChangeAspect="1"/>
          </p:cNvGraphicFramePr>
          <p:nvPr>
            <p:extLst>
              <p:ext uri="{D42A27DB-BD31-4B8C-83A1-F6EECF244321}">
                <p14:modId xmlns:p14="http://schemas.microsoft.com/office/powerpoint/2010/main" val="4196740713"/>
              </p:ext>
            </p:extLst>
          </p:nvPr>
        </p:nvGraphicFramePr>
        <p:xfrm>
          <a:off x="7612271" y="1763124"/>
          <a:ext cx="2476189" cy="1650792"/>
        </p:xfrm>
        <a:graphic>
          <a:graphicData uri="http://schemas.openxmlformats.org/drawingml/2006/chart">
            <c:chart xmlns:c="http://schemas.openxmlformats.org/drawingml/2006/chart" xmlns:r="http://schemas.openxmlformats.org/officeDocument/2006/relationships" r:id="rId3"/>
          </a:graphicData>
        </a:graphic>
      </p:graphicFrame>
      <p:sp>
        <p:nvSpPr>
          <p:cNvPr id="28" name="Rectangle 15">
            <a:extLst>
              <a:ext uri="{FF2B5EF4-FFF2-40B4-BE49-F238E27FC236}">
                <a16:creationId xmlns:a16="http://schemas.microsoft.com/office/drawing/2014/main" id="{0BBBC8C0-5C9D-4FE1-9571-2867F2D95575}"/>
              </a:ext>
            </a:extLst>
          </p:cNvPr>
          <p:cNvSpPr>
            <a:spLocks noChangeArrowheads="1"/>
          </p:cNvSpPr>
          <p:nvPr/>
        </p:nvSpPr>
        <p:spPr bwMode="auto">
          <a:xfrm>
            <a:off x="268292" y="229287"/>
            <a:ext cx="11233146" cy="3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lvl="0" eaLnBrk="1" fontAlgn="base" hangingPunct="1">
              <a:lnSpc>
                <a:spcPts val="2600"/>
              </a:lnSpc>
              <a:spcBef>
                <a:spcPct val="0"/>
              </a:spcBef>
              <a:spcAft>
                <a:spcPct val="0"/>
              </a:spcAft>
              <a:tabLst>
                <a:tab pos="1050925" algn="l"/>
                <a:tab pos="1812925" algn="l"/>
              </a:tabLst>
            </a:pPr>
            <a:r>
              <a:rPr lang="en-US" altLang="ja-JP" sz="2400" b="1" dirty="0">
                <a:solidFill>
                  <a:srgbClr val="DC0032"/>
                </a:solidFill>
                <a:latin typeface="+mn-ea"/>
                <a:ea typeface="+mn-ea"/>
              </a:rPr>
              <a:t>Major Points for Understanding DENSO</a:t>
            </a:r>
            <a:endParaRPr lang="ja-JP" altLang="en-US" sz="2400" b="1" dirty="0">
              <a:solidFill>
                <a:srgbClr val="DC0032"/>
              </a:solidFill>
              <a:latin typeface="+mn-ea"/>
              <a:ea typeface="+mn-ea"/>
            </a:endParaRPr>
          </a:p>
        </p:txBody>
      </p:sp>
      <p:pic>
        <p:nvPicPr>
          <p:cNvPr id="2" name="図 1">
            <a:extLst>
              <a:ext uri="{FF2B5EF4-FFF2-40B4-BE49-F238E27FC236}">
                <a16:creationId xmlns:a16="http://schemas.microsoft.com/office/drawing/2014/main" id="{E1BF2CA5-D43A-4E4F-85E1-D0CB3FAD3009}"/>
              </a:ext>
            </a:extLst>
          </p:cNvPr>
          <p:cNvPicPr>
            <a:picLocks noChangeAspect="1"/>
          </p:cNvPicPr>
          <p:nvPr/>
        </p:nvPicPr>
        <p:blipFill>
          <a:blip r:embed="rId4" cstate="screen">
            <a:duotone>
              <a:srgbClr val="828282">
                <a:shade val="45000"/>
                <a:satMod val="135000"/>
              </a:srgbClr>
              <a:prstClr val="white"/>
            </a:duotone>
            <a:extLst>
              <a:ext uri="{28A0092B-C50C-407E-A947-70E740481C1C}">
                <a14:useLocalDpi xmlns:a14="http://schemas.microsoft.com/office/drawing/2010/main"/>
              </a:ext>
            </a:extLst>
          </a:blip>
          <a:stretch>
            <a:fillRect/>
          </a:stretch>
        </p:blipFill>
        <p:spPr>
          <a:xfrm>
            <a:off x="6864894" y="3981125"/>
            <a:ext cx="3479513" cy="1939644"/>
          </a:xfrm>
          <a:prstGeom prst="rect">
            <a:avLst/>
          </a:prstGeom>
        </p:spPr>
      </p:pic>
      <p:sp>
        <p:nvSpPr>
          <p:cNvPr id="6" name="テキスト ボックス 5">
            <a:extLst>
              <a:ext uri="{FF2B5EF4-FFF2-40B4-BE49-F238E27FC236}">
                <a16:creationId xmlns:a16="http://schemas.microsoft.com/office/drawing/2014/main" id="{76BB6BDF-D8BA-4F12-BE90-D2D21ECE79A2}"/>
              </a:ext>
            </a:extLst>
          </p:cNvPr>
          <p:cNvSpPr txBox="1"/>
          <p:nvPr/>
        </p:nvSpPr>
        <p:spPr>
          <a:xfrm>
            <a:off x="1513656" y="3623675"/>
            <a:ext cx="4177721" cy="553998"/>
          </a:xfrm>
          <a:prstGeom prst="rect">
            <a:avLst/>
          </a:prstGeom>
          <a:noFill/>
        </p:spPr>
        <p:txBody>
          <a:bodyPr wrap="square" lIns="0" tIns="0" rIns="0" bIns="0" rtlCol="0">
            <a:spAutoFit/>
          </a:bodyPr>
          <a:lstStyle/>
          <a:p>
            <a:pPr lvl="0" fontAlgn="base">
              <a:spcAft>
                <a:spcPct val="0"/>
              </a:spcAft>
            </a:pPr>
            <a:r>
              <a:rPr lang="en" altLang="ja-JP">
                <a:solidFill>
                  <a:srgbClr val="000000"/>
                </a:solidFill>
                <a:latin typeface="+mn-ea"/>
              </a:rPr>
              <a:t>Research and Development,  </a:t>
            </a:r>
          </a:p>
          <a:p>
            <a:pPr lvl="0" fontAlgn="base">
              <a:spcAft>
                <a:spcPct val="0"/>
              </a:spcAft>
            </a:pPr>
            <a:r>
              <a:rPr lang="en" altLang="ja-JP">
                <a:solidFill>
                  <a:srgbClr val="000000"/>
                </a:solidFill>
                <a:latin typeface="+mn-ea"/>
              </a:rPr>
              <a:t>Monozukuri, and Hitozukuri</a:t>
            </a:r>
            <a:endParaRPr lang="ja-JP" altLang="en-US" dirty="0">
              <a:solidFill>
                <a:srgbClr val="000000"/>
              </a:solidFill>
              <a:latin typeface="+mn-ea"/>
            </a:endParaRPr>
          </a:p>
        </p:txBody>
      </p:sp>
      <p:sp>
        <p:nvSpPr>
          <p:cNvPr id="11" name="テキスト ボックス 10">
            <a:extLst>
              <a:ext uri="{FF2B5EF4-FFF2-40B4-BE49-F238E27FC236}">
                <a16:creationId xmlns:a16="http://schemas.microsoft.com/office/drawing/2014/main" id="{7FC6937A-E7E7-48F1-A682-A0ED197BFC39}"/>
              </a:ext>
            </a:extLst>
          </p:cNvPr>
          <p:cNvSpPr txBox="1"/>
          <p:nvPr/>
        </p:nvSpPr>
        <p:spPr>
          <a:xfrm>
            <a:off x="1517312" y="5560646"/>
            <a:ext cx="1806939" cy="369332"/>
          </a:xfrm>
          <a:prstGeom prst="rect">
            <a:avLst/>
          </a:prstGeom>
          <a:noFill/>
        </p:spPr>
        <p:txBody>
          <a:bodyPr wrap="square" lIns="36000" tIns="0" rIns="0" bIns="0" rtlCol="0">
            <a:spAutoFit/>
          </a:bodyPr>
          <a:lstStyle/>
          <a:p>
            <a:pPr lvl="0" algn="ctr" fontAlgn="base">
              <a:spcAft>
                <a:spcPct val="0"/>
              </a:spcAft>
            </a:pPr>
            <a:r>
              <a:rPr lang="en-US" altLang="ja-JP" sz="2400" b="1" dirty="0" smtClean="0">
                <a:solidFill>
                  <a:srgbClr val="000000"/>
                </a:solidFill>
                <a:latin typeface="+mn-ea"/>
              </a:rPr>
              <a:t>40,000</a:t>
            </a:r>
            <a:endParaRPr lang="ja-JP" altLang="en-US" sz="1050" dirty="0">
              <a:solidFill>
                <a:srgbClr val="000000"/>
              </a:solidFill>
              <a:latin typeface="+mn-ea"/>
            </a:endParaRPr>
          </a:p>
        </p:txBody>
      </p:sp>
      <p:pic>
        <p:nvPicPr>
          <p:cNvPr id="19" name="図 18">
            <a:extLst>
              <a:ext uri="{FF2B5EF4-FFF2-40B4-BE49-F238E27FC236}">
                <a16:creationId xmlns:a16="http://schemas.microsoft.com/office/drawing/2014/main" id="{4C56856C-57E8-460D-9F8F-8A04F02BF05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513655" y="1750117"/>
            <a:ext cx="2142977" cy="1480062"/>
          </a:xfrm>
          <a:prstGeom prst="rect">
            <a:avLst/>
          </a:prstGeom>
        </p:spPr>
      </p:pic>
      <p:pic>
        <p:nvPicPr>
          <p:cNvPr id="20" name="図 19">
            <a:extLst>
              <a:ext uri="{FF2B5EF4-FFF2-40B4-BE49-F238E27FC236}">
                <a16:creationId xmlns:a16="http://schemas.microsoft.com/office/drawing/2014/main" id="{56DDD824-A52C-4F23-B037-0BE5A2F0F2E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513655" y="4476750"/>
            <a:ext cx="1810596" cy="817589"/>
          </a:xfrm>
          <a:prstGeom prst="rect">
            <a:avLst/>
          </a:prstGeom>
        </p:spPr>
      </p:pic>
      <p:pic>
        <p:nvPicPr>
          <p:cNvPr id="21" name="図 20">
            <a:extLst>
              <a:ext uri="{FF2B5EF4-FFF2-40B4-BE49-F238E27FC236}">
                <a16:creationId xmlns:a16="http://schemas.microsoft.com/office/drawing/2014/main" id="{1E3D6A85-B0C5-4132-BFB7-B3913C989E3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518446" y="4476750"/>
            <a:ext cx="1810596" cy="817589"/>
          </a:xfrm>
          <a:prstGeom prst="rect">
            <a:avLst/>
          </a:prstGeom>
        </p:spPr>
      </p:pic>
      <p:sp>
        <p:nvSpPr>
          <p:cNvPr id="29" name="テキスト ボックス 28">
            <a:extLst>
              <a:ext uri="{FF2B5EF4-FFF2-40B4-BE49-F238E27FC236}">
                <a16:creationId xmlns:a16="http://schemas.microsoft.com/office/drawing/2014/main" id="{6232F1C4-616E-43DF-8DA4-C65CBAD41422}"/>
              </a:ext>
            </a:extLst>
          </p:cNvPr>
          <p:cNvSpPr txBox="1"/>
          <p:nvPr/>
        </p:nvSpPr>
        <p:spPr>
          <a:xfrm>
            <a:off x="1513655" y="985009"/>
            <a:ext cx="2089935" cy="276999"/>
          </a:xfrm>
          <a:prstGeom prst="rect">
            <a:avLst/>
          </a:prstGeom>
          <a:noFill/>
        </p:spPr>
        <p:txBody>
          <a:bodyPr wrap="square" lIns="0" tIns="0" rIns="0" bIns="0" rtlCol="0">
            <a:spAutoFit/>
          </a:bodyPr>
          <a:lstStyle/>
          <a:p>
            <a:pPr lvl="0" fontAlgn="base">
              <a:spcBef>
                <a:spcPct val="50000"/>
              </a:spcBef>
              <a:spcAft>
                <a:spcPct val="0"/>
              </a:spcAft>
            </a:pPr>
            <a:r>
              <a:rPr lang="en-US" altLang="ja-JP" dirty="0">
                <a:latin typeface="+mn-ea"/>
              </a:rPr>
              <a:t>DENSO Spirit</a:t>
            </a:r>
            <a:endParaRPr lang="ja-JP" altLang="en-US" dirty="0">
              <a:latin typeface="+mn-ea"/>
            </a:endParaRPr>
          </a:p>
        </p:txBody>
      </p:sp>
      <p:sp>
        <p:nvSpPr>
          <p:cNvPr id="30" name="テキスト ボックス 29">
            <a:extLst>
              <a:ext uri="{FF2B5EF4-FFF2-40B4-BE49-F238E27FC236}">
                <a16:creationId xmlns:a16="http://schemas.microsoft.com/office/drawing/2014/main" id="{9A11DBCE-C65B-4DE3-B4B0-910492FAA23A}"/>
              </a:ext>
            </a:extLst>
          </p:cNvPr>
          <p:cNvSpPr txBox="1"/>
          <p:nvPr/>
        </p:nvSpPr>
        <p:spPr>
          <a:xfrm>
            <a:off x="1513656" y="1312597"/>
            <a:ext cx="4176134" cy="307777"/>
          </a:xfrm>
          <a:prstGeom prst="rect">
            <a:avLst/>
          </a:prstGeom>
          <a:noFill/>
        </p:spPr>
        <p:txBody>
          <a:bodyPr wrap="square" lIns="0" tIns="0" rIns="0" bIns="0" rtlCol="0">
            <a:spAutoFit/>
          </a:bodyPr>
          <a:lstStyle/>
          <a:p>
            <a:pPr lvl="0" fontAlgn="base">
              <a:spcAft>
                <a:spcPct val="0"/>
              </a:spcAft>
            </a:pPr>
            <a:r>
              <a:rPr lang="en" altLang="ja-JP" sz="1000">
                <a:latin typeface="+mn-ea"/>
              </a:rPr>
              <a:t>Boldly taking on new challenges no matter </a:t>
            </a:r>
            <a:br>
              <a:rPr lang="en" altLang="ja-JP" sz="1000">
                <a:latin typeface="+mn-ea"/>
              </a:rPr>
            </a:br>
            <a:r>
              <a:rPr lang="en" altLang="ja-JP" sz="1000">
                <a:latin typeface="+mn-ea"/>
              </a:rPr>
              <a:t>what the circumstances</a:t>
            </a:r>
            <a:endParaRPr lang="ja-JP" altLang="en-US" sz="1000" dirty="0">
              <a:latin typeface="+mn-ea"/>
            </a:endParaRPr>
          </a:p>
        </p:txBody>
      </p:sp>
      <p:sp>
        <p:nvSpPr>
          <p:cNvPr id="31" name="テキスト ボックス 30">
            <a:extLst>
              <a:ext uri="{FF2B5EF4-FFF2-40B4-BE49-F238E27FC236}">
                <a16:creationId xmlns:a16="http://schemas.microsoft.com/office/drawing/2014/main" id="{79A85C23-4987-45FC-89AB-B836AC28EE68}"/>
              </a:ext>
            </a:extLst>
          </p:cNvPr>
          <p:cNvSpPr txBox="1"/>
          <p:nvPr/>
        </p:nvSpPr>
        <p:spPr>
          <a:xfrm>
            <a:off x="6905251" y="985009"/>
            <a:ext cx="3816349" cy="276999"/>
          </a:xfrm>
          <a:prstGeom prst="rect">
            <a:avLst/>
          </a:prstGeom>
          <a:noFill/>
        </p:spPr>
        <p:txBody>
          <a:bodyPr wrap="square" lIns="0" tIns="0" rIns="0" bIns="0" rtlCol="0">
            <a:spAutoFit/>
          </a:bodyPr>
          <a:lstStyle/>
          <a:p>
            <a:pPr lvl="0" fontAlgn="base">
              <a:spcBef>
                <a:spcPct val="50000"/>
              </a:spcBef>
              <a:spcAft>
                <a:spcPct val="0"/>
              </a:spcAft>
            </a:pPr>
            <a:r>
              <a:rPr lang="en-US" altLang="ja-JP" dirty="0">
                <a:latin typeface="+mn-ea"/>
              </a:rPr>
              <a:t>Expansive Business Domains</a:t>
            </a:r>
            <a:endParaRPr lang="ja-JP" altLang="en-US" dirty="0">
              <a:latin typeface="+mn-ea"/>
            </a:endParaRPr>
          </a:p>
        </p:txBody>
      </p:sp>
      <p:sp>
        <p:nvSpPr>
          <p:cNvPr id="32" name="テキスト ボックス 31">
            <a:extLst>
              <a:ext uri="{FF2B5EF4-FFF2-40B4-BE49-F238E27FC236}">
                <a16:creationId xmlns:a16="http://schemas.microsoft.com/office/drawing/2014/main" id="{030397C1-B7E9-4D91-A65A-8ED80566D91F}"/>
              </a:ext>
            </a:extLst>
          </p:cNvPr>
          <p:cNvSpPr txBox="1"/>
          <p:nvPr/>
        </p:nvSpPr>
        <p:spPr>
          <a:xfrm>
            <a:off x="6905251" y="1312598"/>
            <a:ext cx="3816350" cy="461665"/>
          </a:xfrm>
          <a:prstGeom prst="rect">
            <a:avLst/>
          </a:prstGeom>
          <a:noFill/>
        </p:spPr>
        <p:txBody>
          <a:bodyPr wrap="square" lIns="0" tIns="0" rIns="0" bIns="0" rtlCol="0">
            <a:spAutoFit/>
          </a:bodyPr>
          <a:lstStyle/>
          <a:p>
            <a:pPr lvl="0" fontAlgn="base">
              <a:spcAft>
                <a:spcPct val="0"/>
              </a:spcAft>
            </a:pPr>
            <a:r>
              <a:rPr lang="en" altLang="ja-JP" sz="1000">
                <a:latin typeface="+mn-ea"/>
              </a:rPr>
              <a:t>Clearing the way for future automobiles </a:t>
            </a:r>
          </a:p>
          <a:p>
            <a:pPr lvl="0" fontAlgn="base">
              <a:spcAft>
                <a:spcPct val="0"/>
              </a:spcAft>
            </a:pPr>
            <a:r>
              <a:rPr lang="en" altLang="ja-JP" sz="1000">
                <a:latin typeface="+mn-ea"/>
              </a:rPr>
              <a:t>through DENSO’s six core businesses that create  </a:t>
            </a:r>
          </a:p>
          <a:p>
            <a:pPr lvl="0" fontAlgn="base">
              <a:spcAft>
                <a:spcPct val="0"/>
              </a:spcAft>
            </a:pPr>
            <a:r>
              <a:rPr lang="en" altLang="ja-JP" sz="1000">
                <a:latin typeface="+mn-ea"/>
              </a:rPr>
              <a:t>green value and provide peace of mind</a:t>
            </a:r>
            <a:endParaRPr lang="ja-JP" altLang="en-US" sz="1000" dirty="0">
              <a:latin typeface="+mn-ea"/>
            </a:endParaRPr>
          </a:p>
        </p:txBody>
      </p:sp>
      <p:sp>
        <p:nvSpPr>
          <p:cNvPr id="33" name="テキスト ボックス 32">
            <a:extLst>
              <a:ext uri="{FF2B5EF4-FFF2-40B4-BE49-F238E27FC236}">
                <a16:creationId xmlns:a16="http://schemas.microsoft.com/office/drawing/2014/main" id="{5620BA8D-EC24-443C-93F6-2D49825712E6}"/>
              </a:ext>
            </a:extLst>
          </p:cNvPr>
          <p:cNvSpPr txBox="1"/>
          <p:nvPr/>
        </p:nvSpPr>
        <p:spPr>
          <a:xfrm>
            <a:off x="1542356" y="4203050"/>
            <a:ext cx="4149022" cy="153888"/>
          </a:xfrm>
          <a:prstGeom prst="rect">
            <a:avLst/>
          </a:prstGeom>
          <a:noFill/>
        </p:spPr>
        <p:txBody>
          <a:bodyPr wrap="square" lIns="0" tIns="0" rIns="0" bIns="0" rtlCol="0">
            <a:spAutoFit/>
          </a:bodyPr>
          <a:lstStyle/>
          <a:p>
            <a:pPr lvl="0" fontAlgn="base">
              <a:spcBef>
                <a:spcPct val="50000"/>
              </a:spcBef>
              <a:spcAft>
                <a:spcPct val="0"/>
              </a:spcAft>
            </a:pPr>
            <a:r>
              <a:rPr lang="en" altLang="ja-JP" sz="1000" dirty="0">
                <a:solidFill>
                  <a:srgbClr val="000000"/>
                </a:solidFill>
                <a:latin typeface="+mn-ea"/>
              </a:rPr>
              <a:t>We are committed to creating the best products.</a:t>
            </a:r>
            <a:endParaRPr lang="ja-JP" altLang="en-US" sz="1000" dirty="0">
              <a:solidFill>
                <a:srgbClr val="000000"/>
              </a:solidFill>
              <a:latin typeface="+mn-ea"/>
            </a:endParaRPr>
          </a:p>
        </p:txBody>
      </p:sp>
      <p:cxnSp>
        <p:nvCxnSpPr>
          <p:cNvPr id="36" name="直線コネクタ 35">
            <a:extLst>
              <a:ext uri="{FF2B5EF4-FFF2-40B4-BE49-F238E27FC236}">
                <a16:creationId xmlns:a16="http://schemas.microsoft.com/office/drawing/2014/main" id="{E13DC22B-67A8-4A77-AC75-00D3798F92DB}"/>
              </a:ext>
            </a:extLst>
          </p:cNvPr>
          <p:cNvCxnSpPr>
            <a:cxnSpLocks/>
          </p:cNvCxnSpPr>
          <p:nvPr/>
        </p:nvCxnSpPr>
        <p:spPr>
          <a:xfrm>
            <a:off x="6103360" y="1008517"/>
            <a:ext cx="0" cy="4860000"/>
          </a:xfrm>
          <a:prstGeom prst="line">
            <a:avLst/>
          </a:prstGeom>
          <a:noFill/>
          <a:ln w="3175" cap="flat" cmpd="sng" algn="ctr">
            <a:solidFill>
              <a:srgbClr val="000000"/>
            </a:solidFill>
            <a:prstDash val="solid"/>
          </a:ln>
          <a:effectLst/>
        </p:spPr>
      </p:cxnSp>
      <p:cxnSp>
        <p:nvCxnSpPr>
          <p:cNvPr id="37" name="直線コネクタ 36">
            <a:extLst>
              <a:ext uri="{FF2B5EF4-FFF2-40B4-BE49-F238E27FC236}">
                <a16:creationId xmlns:a16="http://schemas.microsoft.com/office/drawing/2014/main" id="{2267B543-ABA7-4655-92F2-F6C47A22F5ED}"/>
              </a:ext>
            </a:extLst>
          </p:cNvPr>
          <p:cNvCxnSpPr>
            <a:cxnSpLocks/>
          </p:cNvCxnSpPr>
          <p:nvPr/>
        </p:nvCxnSpPr>
        <p:spPr>
          <a:xfrm flipH="1">
            <a:off x="1457765" y="3432175"/>
            <a:ext cx="9116706" cy="0"/>
          </a:xfrm>
          <a:prstGeom prst="line">
            <a:avLst/>
          </a:prstGeom>
          <a:noFill/>
          <a:ln w="3175" cap="flat" cmpd="sng" algn="ctr">
            <a:solidFill>
              <a:srgbClr val="000000"/>
            </a:solidFill>
            <a:prstDash val="solid"/>
          </a:ln>
          <a:effectLst/>
        </p:spPr>
      </p:cxnSp>
      <p:sp>
        <p:nvSpPr>
          <p:cNvPr id="38" name="テキスト ボックス 37">
            <a:extLst>
              <a:ext uri="{FF2B5EF4-FFF2-40B4-BE49-F238E27FC236}">
                <a16:creationId xmlns:a16="http://schemas.microsoft.com/office/drawing/2014/main" id="{B8453C99-30DB-4464-986D-E6A55E8E63AB}"/>
              </a:ext>
            </a:extLst>
          </p:cNvPr>
          <p:cNvSpPr txBox="1"/>
          <p:nvPr/>
        </p:nvSpPr>
        <p:spPr>
          <a:xfrm>
            <a:off x="6901531" y="3622223"/>
            <a:ext cx="3526069" cy="276999"/>
          </a:xfrm>
          <a:prstGeom prst="rect">
            <a:avLst/>
          </a:prstGeom>
          <a:noFill/>
        </p:spPr>
        <p:txBody>
          <a:bodyPr wrap="square" lIns="0" tIns="0" rIns="0" bIns="0" rtlCol="0">
            <a:spAutoFit/>
          </a:bodyPr>
          <a:lstStyle/>
          <a:p>
            <a:pPr lvl="0" fontAlgn="base">
              <a:spcBef>
                <a:spcPct val="50000"/>
              </a:spcBef>
              <a:spcAft>
                <a:spcPct val="0"/>
              </a:spcAft>
            </a:pPr>
            <a:r>
              <a:rPr lang="en-US" altLang="ja-JP" dirty="0">
                <a:solidFill>
                  <a:srgbClr val="000000"/>
                </a:solidFill>
                <a:latin typeface="+mn-ea"/>
              </a:rPr>
              <a:t>Global Business Foundation</a:t>
            </a:r>
            <a:endParaRPr lang="ja-JP" altLang="en-US" dirty="0">
              <a:solidFill>
                <a:srgbClr val="000000"/>
              </a:solidFill>
              <a:latin typeface="+mn-ea"/>
            </a:endParaRPr>
          </a:p>
        </p:txBody>
      </p:sp>
      <p:sp>
        <p:nvSpPr>
          <p:cNvPr id="39" name="テキスト ボックス 38">
            <a:extLst>
              <a:ext uri="{FF2B5EF4-FFF2-40B4-BE49-F238E27FC236}">
                <a16:creationId xmlns:a16="http://schemas.microsoft.com/office/drawing/2014/main" id="{F732F660-8165-40B8-9EDC-A0E64BD90970}"/>
              </a:ext>
            </a:extLst>
          </p:cNvPr>
          <p:cNvSpPr txBox="1"/>
          <p:nvPr/>
        </p:nvSpPr>
        <p:spPr>
          <a:xfrm>
            <a:off x="6901531" y="3949065"/>
            <a:ext cx="3760786" cy="307777"/>
          </a:xfrm>
          <a:prstGeom prst="rect">
            <a:avLst/>
          </a:prstGeom>
          <a:noFill/>
        </p:spPr>
        <p:txBody>
          <a:bodyPr wrap="square" lIns="0" tIns="0" rIns="0" bIns="0" rtlCol="0">
            <a:spAutoFit/>
          </a:bodyPr>
          <a:lstStyle/>
          <a:p>
            <a:pPr lvl="0" fontAlgn="base">
              <a:spcBef>
                <a:spcPct val="50000"/>
              </a:spcBef>
              <a:spcAft>
                <a:spcPct val="0"/>
              </a:spcAft>
            </a:pPr>
            <a:r>
              <a:rPr lang="en" altLang="ja-JP" sz="1000">
                <a:solidFill>
                  <a:srgbClr val="000000"/>
                </a:solidFill>
                <a:latin typeface="+mn-ea"/>
              </a:rPr>
              <a:t>Leveraging our global foundation to bring happiness </a:t>
            </a:r>
            <a:br>
              <a:rPr lang="en" altLang="ja-JP" sz="1000">
                <a:solidFill>
                  <a:srgbClr val="000000"/>
                </a:solidFill>
                <a:latin typeface="+mn-ea"/>
              </a:rPr>
            </a:br>
            <a:r>
              <a:rPr lang="en" altLang="ja-JP" sz="1000">
                <a:solidFill>
                  <a:srgbClr val="000000"/>
                </a:solidFill>
                <a:latin typeface="+mn-ea"/>
              </a:rPr>
              <a:t>to people around the world and create a better tomorrow</a:t>
            </a:r>
            <a:endParaRPr lang="ja-JP" altLang="en-US" sz="1000" dirty="0">
              <a:solidFill>
                <a:srgbClr val="000000"/>
              </a:solidFill>
              <a:latin typeface="+mn-ea"/>
            </a:endParaRPr>
          </a:p>
        </p:txBody>
      </p:sp>
      <p:sp>
        <p:nvSpPr>
          <p:cNvPr id="41" name="object 14">
            <a:extLst>
              <a:ext uri="{FF2B5EF4-FFF2-40B4-BE49-F238E27FC236}">
                <a16:creationId xmlns:a16="http://schemas.microsoft.com/office/drawing/2014/main" id="{C8207757-3FC5-4FA5-9E53-1B4F641155EE}"/>
              </a:ext>
            </a:extLst>
          </p:cNvPr>
          <p:cNvSpPr txBox="1"/>
          <p:nvPr/>
        </p:nvSpPr>
        <p:spPr>
          <a:xfrm>
            <a:off x="1521806" y="5343275"/>
            <a:ext cx="1793415" cy="246221"/>
          </a:xfrm>
          <a:prstGeom prst="rect">
            <a:avLst/>
          </a:prstGeom>
        </p:spPr>
        <p:txBody>
          <a:bodyPr vert="horz" wrap="square" lIns="0" tIns="0" rIns="0" bIns="0" rtlCol="0">
            <a:spAutoFit/>
          </a:bodyPr>
          <a:lstStyle/>
          <a:p>
            <a:pPr marL="12700" lvl="0" algn="ctr">
              <a:spcBef>
                <a:spcPts val="100"/>
              </a:spcBef>
            </a:pPr>
            <a:r>
              <a:rPr lang="en" altLang="ja-JP" sz="800">
                <a:solidFill>
                  <a:prstClr val="black"/>
                </a:solidFill>
                <a:latin typeface="+mn-ea"/>
                <a:cs typeface="Meiryo UI"/>
              </a:rPr>
              <a:t>Number of </a:t>
            </a:r>
            <a:br>
              <a:rPr lang="en" altLang="ja-JP" sz="800">
                <a:solidFill>
                  <a:prstClr val="black"/>
                </a:solidFill>
                <a:latin typeface="+mn-ea"/>
                <a:cs typeface="Meiryo UI"/>
              </a:rPr>
            </a:br>
            <a:r>
              <a:rPr lang="en" altLang="ja-JP" sz="800">
                <a:solidFill>
                  <a:prstClr val="black"/>
                </a:solidFill>
                <a:latin typeface="+mn-ea"/>
                <a:cs typeface="Meiryo UI"/>
              </a:rPr>
              <a:t>Patents Held Globally</a:t>
            </a:r>
            <a:endParaRPr lang="ja-JP" altLang="en-US" sz="800" dirty="0">
              <a:solidFill>
                <a:prstClr val="black"/>
              </a:solidFill>
              <a:latin typeface="+mn-ea"/>
              <a:cs typeface="Meiryo UI"/>
            </a:endParaRPr>
          </a:p>
        </p:txBody>
      </p:sp>
      <p:sp>
        <p:nvSpPr>
          <p:cNvPr id="42" name="テキスト ボックス 41">
            <a:extLst>
              <a:ext uri="{FF2B5EF4-FFF2-40B4-BE49-F238E27FC236}">
                <a16:creationId xmlns:a16="http://schemas.microsoft.com/office/drawing/2014/main" id="{3274A274-23FF-42E0-98A3-404ECA2E3643}"/>
              </a:ext>
            </a:extLst>
          </p:cNvPr>
          <p:cNvSpPr txBox="1"/>
          <p:nvPr/>
        </p:nvSpPr>
        <p:spPr>
          <a:xfrm>
            <a:off x="3518447" y="5560646"/>
            <a:ext cx="1808648" cy="369332"/>
          </a:xfrm>
          <a:prstGeom prst="rect">
            <a:avLst/>
          </a:prstGeom>
          <a:noFill/>
        </p:spPr>
        <p:txBody>
          <a:bodyPr wrap="square" lIns="36000" tIns="0" rIns="0" bIns="0" rtlCol="0">
            <a:spAutoFit/>
          </a:bodyPr>
          <a:lstStyle/>
          <a:p>
            <a:pPr lvl="0" algn="ctr" fontAlgn="base">
              <a:spcBef>
                <a:spcPct val="50000"/>
              </a:spcBef>
              <a:spcAft>
                <a:spcPct val="0"/>
              </a:spcAft>
            </a:pPr>
            <a:r>
              <a:rPr lang="en-US" altLang="ja-JP" sz="2400" b="1" dirty="0" smtClean="0">
                <a:solidFill>
                  <a:srgbClr val="000000"/>
                </a:solidFill>
                <a:latin typeface="+mn-ea"/>
              </a:rPr>
              <a:t>69</a:t>
            </a:r>
            <a:endParaRPr lang="ja-JP" altLang="en-US" sz="1000" spc="300" dirty="0">
              <a:solidFill>
                <a:srgbClr val="000000"/>
              </a:solidFill>
              <a:latin typeface="+mn-ea"/>
            </a:endParaRPr>
          </a:p>
        </p:txBody>
      </p:sp>
      <p:sp>
        <p:nvSpPr>
          <p:cNvPr id="43" name="object 14">
            <a:extLst>
              <a:ext uri="{FF2B5EF4-FFF2-40B4-BE49-F238E27FC236}">
                <a16:creationId xmlns:a16="http://schemas.microsoft.com/office/drawing/2014/main" id="{542B1DB4-08AC-4912-A68A-37A6A8FF4A47}"/>
              </a:ext>
            </a:extLst>
          </p:cNvPr>
          <p:cNvSpPr txBox="1"/>
          <p:nvPr/>
        </p:nvSpPr>
        <p:spPr>
          <a:xfrm>
            <a:off x="3518446" y="5343275"/>
            <a:ext cx="1793415" cy="246221"/>
          </a:xfrm>
          <a:prstGeom prst="rect">
            <a:avLst/>
          </a:prstGeom>
        </p:spPr>
        <p:txBody>
          <a:bodyPr vert="horz" wrap="square" lIns="0" tIns="0" rIns="0" bIns="0" rtlCol="0">
            <a:spAutoFit/>
          </a:bodyPr>
          <a:lstStyle/>
          <a:p>
            <a:pPr marL="12700" lvl="0" algn="ctr">
              <a:spcBef>
                <a:spcPts val="100"/>
              </a:spcBef>
            </a:pPr>
            <a:r>
              <a:rPr lang="en" altLang="ja-JP" sz="800">
                <a:solidFill>
                  <a:prstClr val="black"/>
                </a:solidFill>
                <a:latin typeface="+mn-ea"/>
                <a:cs typeface="Meiryo UI"/>
              </a:rPr>
              <a:t>Number of Medals Won at </a:t>
            </a:r>
            <a:br>
              <a:rPr lang="en" altLang="ja-JP" sz="800">
                <a:solidFill>
                  <a:prstClr val="black"/>
                </a:solidFill>
                <a:latin typeface="+mn-ea"/>
                <a:cs typeface="Meiryo UI"/>
              </a:rPr>
            </a:br>
            <a:r>
              <a:rPr lang="en" altLang="ja-JP" sz="800">
                <a:solidFill>
                  <a:prstClr val="black"/>
                </a:solidFill>
                <a:latin typeface="+mn-ea"/>
                <a:cs typeface="Meiryo UI"/>
              </a:rPr>
              <a:t>World Skills Competitions</a:t>
            </a:r>
            <a:endParaRPr lang="ja-JP" altLang="en-US" sz="800" dirty="0">
              <a:solidFill>
                <a:prstClr val="black"/>
              </a:solidFill>
              <a:latin typeface="+mn-ea"/>
              <a:cs typeface="Meiryo UI"/>
            </a:endParaRPr>
          </a:p>
        </p:txBody>
      </p:sp>
      <p:sp>
        <p:nvSpPr>
          <p:cNvPr id="50" name="テキスト ボックス 49">
            <a:extLst>
              <a:ext uri="{FF2B5EF4-FFF2-40B4-BE49-F238E27FC236}">
                <a16:creationId xmlns:a16="http://schemas.microsoft.com/office/drawing/2014/main" id="{17F6B40D-B47C-4FD9-B896-21DE296D161A}"/>
              </a:ext>
            </a:extLst>
          </p:cNvPr>
          <p:cNvSpPr txBox="1"/>
          <p:nvPr/>
        </p:nvSpPr>
        <p:spPr>
          <a:xfrm>
            <a:off x="3785238" y="2394628"/>
            <a:ext cx="1643407" cy="369332"/>
          </a:xfrm>
          <a:prstGeom prst="rect">
            <a:avLst/>
          </a:prstGeom>
          <a:noFill/>
        </p:spPr>
        <p:txBody>
          <a:bodyPr wrap="square" lIns="0" tIns="0" rIns="0" bIns="0" rtlCol="0">
            <a:spAutoFit/>
          </a:bodyPr>
          <a:lstStyle/>
          <a:p>
            <a:r>
              <a:rPr lang="en-US" altLang="ja-JP" sz="2400" b="1" dirty="0">
                <a:latin typeface="+mn-ea"/>
              </a:rPr>
              <a:t>170,000</a:t>
            </a:r>
            <a:endParaRPr kumimoji="1" lang="ja-JP" altLang="en-US" sz="2000" dirty="0">
              <a:latin typeface="+mn-ea"/>
            </a:endParaRPr>
          </a:p>
        </p:txBody>
      </p:sp>
      <p:sp>
        <p:nvSpPr>
          <p:cNvPr id="51" name="テキスト ボックス 50">
            <a:extLst>
              <a:ext uri="{FF2B5EF4-FFF2-40B4-BE49-F238E27FC236}">
                <a16:creationId xmlns:a16="http://schemas.microsoft.com/office/drawing/2014/main" id="{35E5587D-C40E-454A-B6CD-D63E3E235934}"/>
              </a:ext>
            </a:extLst>
          </p:cNvPr>
          <p:cNvSpPr txBox="1"/>
          <p:nvPr/>
        </p:nvSpPr>
        <p:spPr>
          <a:xfrm>
            <a:off x="3803935" y="2110219"/>
            <a:ext cx="1573632" cy="295466"/>
          </a:xfrm>
          <a:prstGeom prst="rect">
            <a:avLst/>
          </a:prstGeom>
          <a:noFill/>
        </p:spPr>
        <p:txBody>
          <a:bodyPr wrap="square" lIns="0" tIns="0" rIns="0" bIns="0" rtlCol="0">
            <a:spAutoFit/>
          </a:bodyPr>
          <a:lstStyle/>
          <a:p>
            <a:pPr>
              <a:lnSpc>
                <a:spcPct val="120000"/>
              </a:lnSpc>
              <a:spcBef>
                <a:spcPts val="0"/>
              </a:spcBef>
            </a:pPr>
            <a:r>
              <a:rPr lang="en" altLang="ja-JP" sz="800" dirty="0">
                <a:latin typeface="+mn-ea"/>
              </a:rPr>
              <a:t>Number </a:t>
            </a:r>
            <a:r>
              <a:rPr lang="en" altLang="ja-JP" sz="800">
                <a:latin typeface="+mn-ea"/>
              </a:rPr>
              <a:t>of DENSO Employees Practicing </a:t>
            </a:r>
            <a:r>
              <a:rPr lang="en" altLang="ja-JP" sz="800" dirty="0">
                <a:latin typeface="+mn-ea"/>
              </a:rPr>
              <a:t>the DENSO Spirit</a:t>
            </a:r>
            <a:endParaRPr lang="ja-JP" altLang="en-US" sz="800" dirty="0">
              <a:latin typeface="+mn-ea"/>
            </a:endParaRPr>
          </a:p>
        </p:txBody>
      </p:sp>
      <p:sp>
        <p:nvSpPr>
          <p:cNvPr id="68" name="テキスト ボックス 67">
            <a:extLst>
              <a:ext uri="{FF2B5EF4-FFF2-40B4-BE49-F238E27FC236}">
                <a16:creationId xmlns:a16="http://schemas.microsoft.com/office/drawing/2014/main" id="{99FC8ACA-9257-4882-8660-5AAE0CF13CD3}"/>
              </a:ext>
            </a:extLst>
          </p:cNvPr>
          <p:cNvSpPr txBox="1"/>
          <p:nvPr/>
        </p:nvSpPr>
        <p:spPr>
          <a:xfrm>
            <a:off x="8344024" y="5089150"/>
            <a:ext cx="1008221" cy="461665"/>
          </a:xfrm>
          <a:prstGeom prst="rect">
            <a:avLst/>
          </a:prstGeom>
          <a:noFill/>
        </p:spPr>
        <p:txBody>
          <a:bodyPr wrap="square" rtlCol="0">
            <a:spAutoFit/>
          </a:bodyPr>
          <a:lstStyle/>
          <a:p>
            <a:pPr algn="ctr" fontAlgn="base">
              <a:spcBef>
                <a:spcPct val="50000"/>
              </a:spcBef>
              <a:spcAft>
                <a:spcPct val="0"/>
              </a:spcAft>
            </a:pPr>
            <a:r>
              <a:rPr lang="en-US" altLang="ja-JP" sz="2400" b="1" dirty="0" smtClean="0">
                <a:solidFill>
                  <a:srgbClr val="000000"/>
                </a:solidFill>
                <a:latin typeface="+mn-ea"/>
                <a:cs typeface="Meiryo UI" panose="020B0604030504040204" pitchFamily="50" charset="-128"/>
              </a:rPr>
              <a:t>200</a:t>
            </a:r>
            <a:endParaRPr lang="ja-JP" altLang="en-US" sz="1100" dirty="0">
              <a:solidFill>
                <a:srgbClr val="000000"/>
              </a:solidFill>
              <a:latin typeface="+mn-ea"/>
              <a:cs typeface="Meiryo UI" panose="020B0604030504040204" pitchFamily="50" charset="-128"/>
            </a:endParaRPr>
          </a:p>
        </p:txBody>
      </p:sp>
      <p:sp>
        <p:nvSpPr>
          <p:cNvPr id="69" name="正方形/長方形 68">
            <a:extLst>
              <a:ext uri="{FF2B5EF4-FFF2-40B4-BE49-F238E27FC236}">
                <a16:creationId xmlns:a16="http://schemas.microsoft.com/office/drawing/2014/main" id="{01D2A9F0-7EA7-487C-A8C0-611B6EADBFFD}"/>
              </a:ext>
            </a:extLst>
          </p:cNvPr>
          <p:cNvSpPr/>
          <p:nvPr/>
        </p:nvSpPr>
        <p:spPr>
          <a:xfrm>
            <a:off x="8460873" y="4896868"/>
            <a:ext cx="734756" cy="246221"/>
          </a:xfrm>
          <a:prstGeom prst="rect">
            <a:avLst/>
          </a:prstGeom>
        </p:spPr>
        <p:txBody>
          <a:bodyPr wrap="square" lIns="0" tIns="0" rIns="0" bIns="0">
            <a:spAutoFit/>
          </a:bodyPr>
          <a:lstStyle/>
          <a:p>
            <a:pPr algn="ctr">
              <a:spcBef>
                <a:spcPts val="0"/>
              </a:spcBef>
            </a:pPr>
            <a:r>
              <a:rPr lang="en-US" altLang="ja-JP" sz="800" dirty="0">
                <a:solidFill>
                  <a:srgbClr val="000000"/>
                </a:solidFill>
                <a:latin typeface="+mn-ea"/>
                <a:cs typeface="Meiryo UI" panose="020B0604030504040204" pitchFamily="50" charset="-128"/>
              </a:rPr>
              <a:t>Consolidated </a:t>
            </a:r>
          </a:p>
          <a:p>
            <a:pPr algn="ctr">
              <a:spcBef>
                <a:spcPts val="0"/>
              </a:spcBef>
            </a:pPr>
            <a:r>
              <a:rPr lang="en-US" altLang="ja-JP" sz="800" dirty="0">
                <a:solidFill>
                  <a:srgbClr val="000000"/>
                </a:solidFill>
                <a:latin typeface="+mn-ea"/>
                <a:cs typeface="Meiryo UI" panose="020B0604030504040204" pitchFamily="50" charset="-128"/>
              </a:rPr>
              <a:t>Subsidiaries</a:t>
            </a:r>
          </a:p>
        </p:txBody>
      </p:sp>
      <p:grpSp>
        <p:nvGrpSpPr>
          <p:cNvPr id="70" name="グループ化 69">
            <a:extLst>
              <a:ext uri="{FF2B5EF4-FFF2-40B4-BE49-F238E27FC236}">
                <a16:creationId xmlns:a16="http://schemas.microsoft.com/office/drawing/2014/main" id="{E530630E-0C63-4EAE-9F34-5353A9F5D101}"/>
              </a:ext>
            </a:extLst>
          </p:cNvPr>
          <p:cNvGrpSpPr/>
          <p:nvPr/>
        </p:nvGrpSpPr>
        <p:grpSpPr>
          <a:xfrm>
            <a:off x="9122633" y="4538755"/>
            <a:ext cx="1451045" cy="1521881"/>
            <a:chOff x="6965554" y="5105532"/>
            <a:chExt cx="1340114" cy="1129746"/>
          </a:xfrm>
        </p:grpSpPr>
        <p:graphicFrame>
          <p:nvGraphicFramePr>
            <p:cNvPr id="71" name="グラフ 70">
              <a:extLst>
                <a:ext uri="{FF2B5EF4-FFF2-40B4-BE49-F238E27FC236}">
                  <a16:creationId xmlns:a16="http://schemas.microsoft.com/office/drawing/2014/main" id="{57E865F1-5821-4009-9EF7-DA2BD99EE4D9}"/>
                </a:ext>
              </a:extLst>
            </p:cNvPr>
            <p:cNvGraphicFramePr>
              <a:graphicFrameLocks noChangeAspect="1"/>
            </p:cNvGraphicFramePr>
            <p:nvPr>
              <p:extLst>
                <p:ext uri="{D42A27DB-BD31-4B8C-83A1-F6EECF244321}">
                  <p14:modId xmlns:p14="http://schemas.microsoft.com/office/powerpoint/2010/main" val="1411929011"/>
                </p:ext>
              </p:extLst>
            </p:nvPr>
          </p:nvGraphicFramePr>
          <p:xfrm>
            <a:off x="6965554" y="5105532"/>
            <a:ext cx="1340114" cy="1129746"/>
          </p:xfrm>
          <a:graphic>
            <a:graphicData uri="http://schemas.openxmlformats.org/drawingml/2006/chart">
              <c:chart xmlns:c="http://schemas.openxmlformats.org/drawingml/2006/chart" xmlns:r="http://schemas.openxmlformats.org/officeDocument/2006/relationships" r:id="rId8"/>
            </a:graphicData>
          </a:graphic>
        </p:graphicFrame>
        <p:sp>
          <p:nvSpPr>
            <p:cNvPr id="72" name="テキスト ボックス 71">
              <a:extLst>
                <a:ext uri="{FF2B5EF4-FFF2-40B4-BE49-F238E27FC236}">
                  <a16:creationId xmlns:a16="http://schemas.microsoft.com/office/drawing/2014/main" id="{A50E850C-8FC9-4207-A6DF-59FD90182FB2}"/>
                </a:ext>
              </a:extLst>
            </p:cNvPr>
            <p:cNvSpPr txBox="1"/>
            <p:nvPr/>
          </p:nvSpPr>
          <p:spPr>
            <a:xfrm>
              <a:off x="7419285" y="5545038"/>
              <a:ext cx="538886" cy="274168"/>
            </a:xfrm>
            <a:prstGeom prst="rect">
              <a:avLst/>
            </a:prstGeom>
            <a:noFill/>
            <a:ln>
              <a:noFill/>
            </a:ln>
          </p:spPr>
          <p:txBody>
            <a:bodyPr wrap="none" lIns="0" tIns="0" rIns="0" bIns="0" rtlCol="0">
              <a:spAutoFit/>
            </a:bodyPr>
            <a:lstStyle/>
            <a:p>
              <a:pPr algn="ctr"/>
              <a:r>
                <a:rPr kumimoji="1" lang="en-US" altLang="ja-JP" sz="2400" b="1" dirty="0" smtClean="0">
                  <a:latin typeface="+mn-ea"/>
                </a:rPr>
                <a:t>53</a:t>
              </a:r>
              <a:r>
                <a:rPr kumimoji="1" lang="en-US" altLang="ja-JP" sz="1050" dirty="0" smtClean="0">
                  <a:latin typeface="+mn-ea"/>
                </a:rPr>
                <a:t>%</a:t>
              </a:r>
              <a:endParaRPr kumimoji="1" lang="ja-JP" altLang="en-US" sz="1050" dirty="0">
                <a:latin typeface="+mn-ea"/>
              </a:endParaRPr>
            </a:p>
          </p:txBody>
        </p:sp>
      </p:grpSp>
      <p:grpSp>
        <p:nvGrpSpPr>
          <p:cNvPr id="73" name="グループ化 72">
            <a:extLst>
              <a:ext uri="{FF2B5EF4-FFF2-40B4-BE49-F238E27FC236}">
                <a16:creationId xmlns:a16="http://schemas.microsoft.com/office/drawing/2014/main" id="{E7214855-82E1-4E7E-B28B-D7F3D6B0374D}"/>
              </a:ext>
            </a:extLst>
          </p:cNvPr>
          <p:cNvGrpSpPr/>
          <p:nvPr/>
        </p:nvGrpSpPr>
        <p:grpSpPr>
          <a:xfrm>
            <a:off x="7071949" y="4531786"/>
            <a:ext cx="1451043" cy="1528850"/>
            <a:chOff x="5326295" y="5100359"/>
            <a:chExt cx="1159604" cy="1134919"/>
          </a:xfrm>
        </p:grpSpPr>
        <p:graphicFrame>
          <p:nvGraphicFramePr>
            <p:cNvPr id="74" name="グラフ 73">
              <a:extLst>
                <a:ext uri="{FF2B5EF4-FFF2-40B4-BE49-F238E27FC236}">
                  <a16:creationId xmlns:a16="http://schemas.microsoft.com/office/drawing/2014/main" id="{6CD08EDC-A41C-4EBB-8770-6158376EC1FE}"/>
                </a:ext>
              </a:extLst>
            </p:cNvPr>
            <p:cNvGraphicFramePr>
              <a:graphicFrameLocks noChangeAspect="1"/>
            </p:cNvGraphicFramePr>
            <p:nvPr>
              <p:extLst>
                <p:ext uri="{D42A27DB-BD31-4B8C-83A1-F6EECF244321}">
                  <p14:modId xmlns:p14="http://schemas.microsoft.com/office/powerpoint/2010/main" val="1717249617"/>
                </p:ext>
              </p:extLst>
            </p:nvPr>
          </p:nvGraphicFramePr>
          <p:xfrm>
            <a:off x="5326295" y="5100359"/>
            <a:ext cx="1159604" cy="1134919"/>
          </p:xfrm>
          <a:graphic>
            <a:graphicData uri="http://schemas.openxmlformats.org/drawingml/2006/chart">
              <c:chart xmlns:c="http://schemas.openxmlformats.org/drawingml/2006/chart" xmlns:r="http://schemas.openxmlformats.org/officeDocument/2006/relationships" r:id="rId9"/>
            </a:graphicData>
          </a:graphic>
        </p:graphicFrame>
        <p:sp>
          <p:nvSpPr>
            <p:cNvPr id="75" name="テキスト ボックス 74">
              <a:extLst>
                <a:ext uri="{FF2B5EF4-FFF2-40B4-BE49-F238E27FC236}">
                  <a16:creationId xmlns:a16="http://schemas.microsoft.com/office/drawing/2014/main" id="{011D12D5-F220-4453-85BD-16942019D6DC}"/>
                </a:ext>
              </a:extLst>
            </p:cNvPr>
            <p:cNvSpPr txBox="1"/>
            <p:nvPr/>
          </p:nvSpPr>
          <p:spPr>
            <a:xfrm>
              <a:off x="5715567" y="5549995"/>
              <a:ext cx="466300" cy="274168"/>
            </a:xfrm>
            <a:prstGeom prst="rect">
              <a:avLst/>
            </a:prstGeom>
            <a:noFill/>
          </p:spPr>
          <p:txBody>
            <a:bodyPr wrap="none" lIns="0" tIns="0" rIns="0" bIns="0" rtlCol="0">
              <a:spAutoFit/>
            </a:bodyPr>
            <a:lstStyle/>
            <a:p>
              <a:pPr algn="ctr"/>
              <a:r>
                <a:rPr kumimoji="1" lang="en-US" altLang="ja-JP" sz="2400" b="1" dirty="0" smtClean="0">
                  <a:latin typeface="+mn-ea"/>
                </a:rPr>
                <a:t>48</a:t>
              </a:r>
              <a:r>
                <a:rPr kumimoji="1" lang="en-US" altLang="ja-JP" sz="1050" dirty="0" smtClean="0">
                  <a:latin typeface="+mn-ea"/>
                </a:rPr>
                <a:t>%</a:t>
              </a:r>
              <a:endParaRPr kumimoji="1" lang="ja-JP" altLang="en-US" sz="1050" dirty="0">
                <a:latin typeface="+mn-ea"/>
              </a:endParaRPr>
            </a:p>
          </p:txBody>
        </p:sp>
      </p:grpSp>
      <p:sp>
        <p:nvSpPr>
          <p:cNvPr id="76" name="テキスト ボックス 75">
            <a:extLst>
              <a:ext uri="{FF2B5EF4-FFF2-40B4-BE49-F238E27FC236}">
                <a16:creationId xmlns:a16="http://schemas.microsoft.com/office/drawing/2014/main" id="{C44BD9FF-D958-46C9-9449-AC26D44C539E}"/>
              </a:ext>
            </a:extLst>
          </p:cNvPr>
          <p:cNvSpPr txBox="1"/>
          <p:nvPr/>
        </p:nvSpPr>
        <p:spPr>
          <a:xfrm>
            <a:off x="8987620" y="4442469"/>
            <a:ext cx="1721070" cy="246221"/>
          </a:xfrm>
          <a:prstGeom prst="rect">
            <a:avLst/>
          </a:prstGeom>
          <a:noFill/>
        </p:spPr>
        <p:txBody>
          <a:bodyPr wrap="square" lIns="0" tIns="0" rIns="0" bIns="0" rtlCol="0">
            <a:spAutoFit/>
          </a:bodyPr>
          <a:lstStyle/>
          <a:p>
            <a:pPr algn="ctr">
              <a:spcBef>
                <a:spcPts val="0"/>
              </a:spcBef>
            </a:pPr>
            <a:r>
              <a:rPr lang="en-US" altLang="ja-JP" sz="800" dirty="0">
                <a:latin typeface="+mn-ea"/>
              </a:rPr>
              <a:t>Ratio of Overseas </a:t>
            </a:r>
            <a:br>
              <a:rPr lang="en-US" altLang="ja-JP" sz="800" dirty="0">
                <a:latin typeface="+mn-ea"/>
              </a:rPr>
            </a:br>
            <a:r>
              <a:rPr lang="en-US" altLang="ja-JP" sz="800" dirty="0">
                <a:latin typeface="+mn-ea"/>
              </a:rPr>
              <a:t>Employees*</a:t>
            </a:r>
            <a:endParaRPr kumimoji="1" lang="ja-JP" altLang="en-US" sz="800" dirty="0">
              <a:latin typeface="+mn-ea"/>
            </a:endParaRPr>
          </a:p>
        </p:txBody>
      </p:sp>
      <p:sp>
        <p:nvSpPr>
          <p:cNvPr id="77" name="テキスト ボックス 76">
            <a:extLst>
              <a:ext uri="{FF2B5EF4-FFF2-40B4-BE49-F238E27FC236}">
                <a16:creationId xmlns:a16="http://schemas.microsoft.com/office/drawing/2014/main" id="{67EF4B7D-84A1-4B0D-B99C-A5AF4CA08711}"/>
              </a:ext>
            </a:extLst>
          </p:cNvPr>
          <p:cNvSpPr txBox="1"/>
          <p:nvPr/>
        </p:nvSpPr>
        <p:spPr>
          <a:xfrm>
            <a:off x="6936935" y="4442469"/>
            <a:ext cx="1721070" cy="246221"/>
          </a:xfrm>
          <a:prstGeom prst="rect">
            <a:avLst/>
          </a:prstGeom>
          <a:noFill/>
        </p:spPr>
        <p:txBody>
          <a:bodyPr wrap="square" lIns="0" tIns="0" rIns="0" bIns="0" rtlCol="0">
            <a:spAutoFit/>
          </a:bodyPr>
          <a:lstStyle/>
          <a:p>
            <a:pPr algn="ctr">
              <a:spcBef>
                <a:spcPts val="0"/>
              </a:spcBef>
            </a:pPr>
            <a:r>
              <a:rPr lang="en" altLang="ja-JP" sz="800" dirty="0">
                <a:latin typeface="+mn-ea"/>
              </a:rPr>
              <a:t>Ratio of </a:t>
            </a:r>
            <a:r>
              <a:rPr lang="en" altLang="ja-JP" sz="800">
                <a:latin typeface="+mn-ea"/>
              </a:rPr>
              <a:t>Overseas </a:t>
            </a:r>
            <a:br>
              <a:rPr lang="en" altLang="ja-JP" sz="800">
                <a:latin typeface="+mn-ea"/>
              </a:rPr>
            </a:br>
            <a:r>
              <a:rPr lang="en" altLang="ja-JP" sz="800">
                <a:latin typeface="+mn-ea"/>
              </a:rPr>
              <a:t>Revenue </a:t>
            </a:r>
            <a:r>
              <a:rPr lang="en" altLang="ja-JP" sz="800" dirty="0">
                <a:latin typeface="+mn-ea"/>
              </a:rPr>
              <a:t>to Total Revenue</a:t>
            </a:r>
            <a:endParaRPr kumimoji="1" lang="ja-JP" altLang="en-US" sz="800" dirty="0">
              <a:latin typeface="+mn-ea"/>
            </a:endParaRPr>
          </a:p>
        </p:txBody>
      </p:sp>
      <p:sp>
        <p:nvSpPr>
          <p:cNvPr id="44" name="テキスト ボックス 43">
            <a:extLst>
              <a:ext uri="{FF2B5EF4-FFF2-40B4-BE49-F238E27FC236}">
                <a16:creationId xmlns:a16="http://schemas.microsoft.com/office/drawing/2014/main" id="{5274237D-06AC-4E10-BF18-DDD40D2B9BAB}"/>
              </a:ext>
            </a:extLst>
          </p:cNvPr>
          <p:cNvSpPr txBox="1"/>
          <p:nvPr/>
        </p:nvSpPr>
        <p:spPr>
          <a:xfrm>
            <a:off x="9117068" y="5950992"/>
            <a:ext cx="1480790" cy="215444"/>
          </a:xfrm>
          <a:prstGeom prst="rect">
            <a:avLst/>
          </a:prstGeom>
          <a:noFill/>
        </p:spPr>
        <p:txBody>
          <a:bodyPr wrap="square" lIns="0" tIns="0" rIns="0" bIns="0" rtlCol="0">
            <a:spAutoFit/>
          </a:bodyPr>
          <a:lstStyle/>
          <a:p>
            <a:pPr>
              <a:spcBef>
                <a:spcPts val="0"/>
              </a:spcBef>
            </a:pPr>
            <a:r>
              <a:rPr lang="ja-JP" altLang="en-US" sz="700" dirty="0">
                <a:latin typeface="+mn-ea"/>
              </a:rPr>
              <a:t>*</a:t>
            </a:r>
            <a:r>
              <a:rPr lang="en-US" altLang="ja-JP" sz="700" dirty="0">
                <a:latin typeface="+mn-ea"/>
              </a:rPr>
              <a:t>Ratio of employees at overseas</a:t>
            </a:r>
          </a:p>
          <a:p>
            <a:pPr>
              <a:spcBef>
                <a:spcPts val="0"/>
              </a:spcBef>
            </a:pPr>
            <a:r>
              <a:rPr lang="en-US" altLang="ja-JP" sz="700" dirty="0">
                <a:latin typeface="+mn-ea"/>
              </a:rPr>
              <a:t>  subsidiaries to total employees</a:t>
            </a:r>
            <a:endParaRPr kumimoji="1" lang="ja-JP" altLang="en-US" sz="700" dirty="0">
              <a:latin typeface="+mn-ea"/>
            </a:endParaRPr>
          </a:p>
        </p:txBody>
      </p:sp>
      <p:sp>
        <p:nvSpPr>
          <p:cNvPr id="3" name="フッター プレースホルダー 2"/>
          <p:cNvSpPr>
            <a:spLocks noGrp="1"/>
          </p:cNvSpPr>
          <p:nvPr>
            <p:ph type="ftr" sz="quarter" idx="3"/>
          </p:nvPr>
        </p:nvSpPr>
        <p:spPr/>
        <p:txBody>
          <a:bodyPr/>
          <a:lstStyle/>
          <a:p>
            <a:r>
              <a:rPr lang="en-US" altLang="ja-JP" smtClean="0">
                <a:ea typeface="Verdana" panose="020B0604030504040204" pitchFamily="34" charset="0"/>
              </a:rPr>
              <a:t>DENSO Corporate Profile (as of May, 2021)</a:t>
            </a:r>
            <a:endParaRPr lang="en-US" dirty="0"/>
          </a:p>
        </p:txBody>
      </p:sp>
      <p:sp>
        <p:nvSpPr>
          <p:cNvPr id="52" name="テキスト ボックス 51">
            <a:extLst>
              <a:ext uri="{FF2B5EF4-FFF2-40B4-BE49-F238E27FC236}">
                <a16:creationId xmlns:a16="http://schemas.microsoft.com/office/drawing/2014/main" id="{CBBE62FE-ED65-4CB9-9D03-878EF53BF546}"/>
              </a:ext>
            </a:extLst>
          </p:cNvPr>
          <p:cNvSpPr txBox="1"/>
          <p:nvPr/>
        </p:nvSpPr>
        <p:spPr>
          <a:xfrm>
            <a:off x="8308086" y="2455737"/>
            <a:ext cx="1084563" cy="523220"/>
          </a:xfrm>
          <a:prstGeom prst="rect">
            <a:avLst/>
          </a:prstGeom>
          <a:noFill/>
        </p:spPr>
        <p:txBody>
          <a:bodyPr wrap="square" rtlCol="0">
            <a:spAutoFit/>
          </a:bodyPr>
          <a:lstStyle/>
          <a:p>
            <a:pPr algn="ctr">
              <a:spcBef>
                <a:spcPts val="0"/>
              </a:spcBef>
            </a:pPr>
            <a:r>
              <a:rPr lang="en-US" altLang="ja-JP" sz="2000" b="1" dirty="0" smtClean="0">
                <a:latin typeface="+mn-ea"/>
                <a:ea typeface="+mn-ea"/>
              </a:rPr>
              <a:t>4.9</a:t>
            </a:r>
            <a:r>
              <a:rPr lang="en-US" altLang="ja-JP" sz="800" dirty="0" smtClean="0">
                <a:latin typeface="+mn-ea"/>
                <a:ea typeface="+mn-ea"/>
              </a:rPr>
              <a:t> </a:t>
            </a:r>
          </a:p>
          <a:p>
            <a:pPr algn="ctr">
              <a:spcBef>
                <a:spcPts val="0"/>
              </a:spcBef>
            </a:pPr>
            <a:r>
              <a:rPr lang="en-US" altLang="ja-JP" sz="800" dirty="0" smtClean="0">
                <a:latin typeface="+mn-ea"/>
                <a:ea typeface="+mn-ea"/>
              </a:rPr>
              <a:t>trillion yen</a:t>
            </a:r>
            <a:endParaRPr kumimoji="1" lang="ja-JP" altLang="en-US" sz="1100" dirty="0">
              <a:latin typeface="+mn-ea"/>
              <a:ea typeface="+mn-ea"/>
            </a:endParaRPr>
          </a:p>
        </p:txBody>
      </p:sp>
      <p:sp>
        <p:nvSpPr>
          <p:cNvPr id="53" name="テキスト ボックス 52">
            <a:extLst>
              <a:ext uri="{FF2B5EF4-FFF2-40B4-BE49-F238E27FC236}">
                <a16:creationId xmlns:a16="http://schemas.microsoft.com/office/drawing/2014/main" id="{750D9501-A8A7-48DB-B6C0-DA3B61A29718}"/>
              </a:ext>
            </a:extLst>
          </p:cNvPr>
          <p:cNvSpPr txBox="1"/>
          <p:nvPr/>
        </p:nvSpPr>
        <p:spPr>
          <a:xfrm>
            <a:off x="8361291" y="2258095"/>
            <a:ext cx="978153" cy="246221"/>
          </a:xfrm>
          <a:prstGeom prst="rect">
            <a:avLst/>
          </a:prstGeom>
          <a:noFill/>
        </p:spPr>
        <p:txBody>
          <a:bodyPr wrap="square" lIns="0" tIns="0" rIns="0" bIns="0" rtlCol="0">
            <a:spAutoFit/>
          </a:bodyPr>
          <a:lstStyle/>
          <a:p>
            <a:pPr algn="ctr"/>
            <a:r>
              <a:rPr lang="en-US" altLang="ja-JP" sz="800" dirty="0">
                <a:latin typeface="+mn-ea"/>
                <a:ea typeface="+mn-ea"/>
              </a:rPr>
              <a:t>Consolidated Revenue</a:t>
            </a:r>
            <a:endParaRPr kumimoji="1" lang="ja-JP" altLang="en-US" sz="800" dirty="0">
              <a:latin typeface="+mn-ea"/>
              <a:ea typeface="+mn-ea"/>
            </a:endParaRPr>
          </a:p>
        </p:txBody>
      </p:sp>
      <p:sp>
        <p:nvSpPr>
          <p:cNvPr id="54" name="object 20">
            <a:extLst>
              <a:ext uri="{FF2B5EF4-FFF2-40B4-BE49-F238E27FC236}">
                <a16:creationId xmlns:a16="http://schemas.microsoft.com/office/drawing/2014/main" id="{8F04275D-3FD9-4F25-8B9E-83D3D940FB1D}"/>
              </a:ext>
            </a:extLst>
          </p:cNvPr>
          <p:cNvSpPr txBox="1"/>
          <p:nvPr/>
        </p:nvSpPr>
        <p:spPr>
          <a:xfrm>
            <a:off x="6872558" y="2334774"/>
            <a:ext cx="1261046" cy="323165"/>
          </a:xfrm>
          <a:prstGeom prst="rect">
            <a:avLst/>
          </a:prstGeom>
        </p:spPr>
        <p:txBody>
          <a:bodyPr vert="horz" wrap="square" lIns="0" tIns="0" rIns="0" bIns="0" rtlCol="0">
            <a:spAutoFit/>
          </a:bodyPr>
          <a:lstStyle/>
          <a:p>
            <a:pPr marL="90488" indent="-90488" fontAlgn="auto">
              <a:spcBef>
                <a:spcPts val="1220"/>
              </a:spcBef>
              <a:spcAft>
                <a:spcPts val="0"/>
              </a:spcAft>
            </a:pPr>
            <a:r>
              <a:rPr lang="ja-JP" altLang="en-US" sz="700" dirty="0" smtClean="0">
                <a:solidFill>
                  <a:schemeClr val="bg1">
                    <a:lumMod val="50000"/>
                  </a:schemeClr>
                </a:solidFill>
                <a:latin typeface="+mn-ea"/>
                <a:ea typeface="+mn-ea"/>
                <a:cs typeface="Meiryo UI"/>
              </a:rPr>
              <a:t>■</a:t>
            </a:r>
            <a:r>
              <a:rPr lang="ja-JP" altLang="en-US" sz="700" dirty="0" smtClean="0">
                <a:solidFill>
                  <a:srgbClr val="828282"/>
                </a:solidFill>
                <a:latin typeface="+mn-ea"/>
                <a:ea typeface="+mn-ea"/>
                <a:cs typeface="Meiryo UI"/>
              </a:rPr>
              <a:t> </a:t>
            </a:r>
            <a:r>
              <a:rPr lang="en-US" altLang="ja-JP" sz="700" dirty="0" smtClean="0">
                <a:solidFill>
                  <a:prstClr val="black"/>
                </a:solidFill>
                <a:latin typeface="+mn-ea"/>
                <a:ea typeface="+mn-ea"/>
                <a:cs typeface="Meiryo UI"/>
              </a:rPr>
              <a:t>Non-automotive </a:t>
            </a:r>
            <a:r>
              <a:rPr lang="en-US" altLang="ja-JP" sz="700" dirty="0">
                <a:solidFill>
                  <a:prstClr val="black"/>
                </a:solidFill>
                <a:latin typeface="+mn-ea"/>
                <a:ea typeface="+mn-ea"/>
                <a:cs typeface="Meiryo UI"/>
              </a:rPr>
              <a:t>Business (Factory Automation / </a:t>
            </a:r>
            <a:br>
              <a:rPr lang="en-US" altLang="ja-JP" sz="700" dirty="0">
                <a:solidFill>
                  <a:prstClr val="black"/>
                </a:solidFill>
                <a:latin typeface="+mn-ea"/>
                <a:ea typeface="+mn-ea"/>
                <a:cs typeface="Meiryo UI"/>
              </a:rPr>
            </a:br>
            <a:r>
              <a:rPr lang="en-US" altLang="ja-JP" sz="700" dirty="0" smtClean="0">
                <a:solidFill>
                  <a:prstClr val="black"/>
                </a:solidFill>
                <a:latin typeface="+mn-ea"/>
                <a:ea typeface="+mn-ea"/>
                <a:cs typeface="Meiryo UI"/>
              </a:rPr>
              <a:t>Agriculture</a:t>
            </a:r>
            <a:r>
              <a:rPr lang="en-US" altLang="ja-JP" sz="700" dirty="0">
                <a:solidFill>
                  <a:prstClr val="black"/>
                </a:solidFill>
                <a:latin typeface="+mn-ea"/>
                <a:ea typeface="+mn-ea"/>
                <a:cs typeface="Meiryo UI"/>
              </a:rPr>
              <a:t>, etc.)</a:t>
            </a:r>
            <a:endParaRPr sz="700" dirty="0">
              <a:solidFill>
                <a:prstClr val="black"/>
              </a:solidFill>
              <a:latin typeface="+mn-ea"/>
              <a:ea typeface="+mn-ea"/>
              <a:cs typeface="Meiryo UI"/>
            </a:endParaRPr>
          </a:p>
        </p:txBody>
      </p:sp>
      <p:sp>
        <p:nvSpPr>
          <p:cNvPr id="55" name="object 20">
            <a:extLst>
              <a:ext uri="{FF2B5EF4-FFF2-40B4-BE49-F238E27FC236}">
                <a16:creationId xmlns:a16="http://schemas.microsoft.com/office/drawing/2014/main" id="{D923D615-C0A8-406B-813A-6BE5FEED4B8E}"/>
              </a:ext>
            </a:extLst>
          </p:cNvPr>
          <p:cNvSpPr txBox="1"/>
          <p:nvPr/>
        </p:nvSpPr>
        <p:spPr>
          <a:xfrm>
            <a:off x="6872558" y="2041851"/>
            <a:ext cx="1785447" cy="215444"/>
          </a:xfrm>
          <a:prstGeom prst="rect">
            <a:avLst/>
          </a:prstGeom>
        </p:spPr>
        <p:txBody>
          <a:bodyPr vert="horz" wrap="square" lIns="0" tIns="0" rIns="0" bIns="0" rtlCol="0">
            <a:spAutoFit/>
          </a:bodyPr>
          <a:lstStyle/>
          <a:p>
            <a:pPr lvl="0" fontAlgn="auto">
              <a:spcBef>
                <a:spcPts val="0"/>
              </a:spcBef>
              <a:spcAft>
                <a:spcPts val="0"/>
              </a:spcAft>
            </a:pPr>
            <a:r>
              <a:rPr lang="ja-JP" altLang="en-US" sz="700" dirty="0" smtClean="0">
                <a:solidFill>
                  <a:srgbClr val="49003A"/>
                </a:solidFill>
                <a:latin typeface="+mn-ea"/>
                <a:ea typeface="+mn-ea"/>
                <a:cs typeface="Meiryo UI"/>
              </a:rPr>
              <a:t>■ </a:t>
            </a:r>
            <a:r>
              <a:rPr lang="en-US" altLang="ja-JP" sz="700" dirty="0" smtClean="0">
                <a:latin typeface="+mn-ea"/>
                <a:ea typeface="+mn-ea"/>
                <a:cs typeface="Meiryo UI"/>
              </a:rPr>
              <a:t>Sensing System,</a:t>
            </a:r>
          </a:p>
          <a:p>
            <a:pPr lvl="0" indent="25400" fontAlgn="auto">
              <a:spcBef>
                <a:spcPts val="0"/>
              </a:spcBef>
              <a:spcAft>
                <a:spcPts val="0"/>
              </a:spcAft>
            </a:pPr>
            <a:r>
              <a:rPr lang="en-US" altLang="ja-JP" sz="700" dirty="0" smtClean="0">
                <a:latin typeface="+mn-ea"/>
                <a:ea typeface="+mn-ea"/>
                <a:cs typeface="Meiryo UI"/>
              </a:rPr>
              <a:t>  Semiconductor</a:t>
            </a:r>
            <a:endParaRPr lang="ja-JP" altLang="en-US" sz="700" dirty="0">
              <a:latin typeface="+mn-ea"/>
              <a:ea typeface="+mn-ea"/>
              <a:cs typeface="Meiryo UI"/>
            </a:endParaRPr>
          </a:p>
        </p:txBody>
      </p:sp>
      <p:sp>
        <p:nvSpPr>
          <p:cNvPr id="56" name="object 14">
            <a:extLst>
              <a:ext uri="{FF2B5EF4-FFF2-40B4-BE49-F238E27FC236}">
                <a16:creationId xmlns:a16="http://schemas.microsoft.com/office/drawing/2014/main" id="{1D207150-1FB8-4C29-8B52-25EE97086F09}"/>
              </a:ext>
            </a:extLst>
          </p:cNvPr>
          <p:cNvSpPr txBox="1"/>
          <p:nvPr/>
        </p:nvSpPr>
        <p:spPr>
          <a:xfrm>
            <a:off x="9682337" y="2334774"/>
            <a:ext cx="1129327" cy="107722"/>
          </a:xfrm>
          <a:prstGeom prst="rect">
            <a:avLst/>
          </a:prstGeom>
        </p:spPr>
        <p:txBody>
          <a:bodyPr vert="horz" wrap="square" lIns="0" tIns="0" rIns="0" bIns="0" rtlCol="0">
            <a:spAutoFit/>
          </a:bodyPr>
          <a:lstStyle/>
          <a:p>
            <a:pPr marL="12700" fontAlgn="auto">
              <a:spcBef>
                <a:spcPts val="0"/>
              </a:spcBef>
              <a:spcAft>
                <a:spcPts val="0"/>
              </a:spcAft>
            </a:pPr>
            <a:r>
              <a:rPr lang="ja-JP" altLang="en-US" sz="700" dirty="0" smtClean="0">
                <a:solidFill>
                  <a:srgbClr val="EF60A3"/>
                </a:solidFill>
                <a:latin typeface="+mn-ea"/>
                <a:ea typeface="+mn-ea"/>
                <a:cs typeface="Meiryo UI"/>
              </a:rPr>
              <a:t>■ </a:t>
            </a:r>
            <a:r>
              <a:rPr lang="en-US" altLang="ja-JP" sz="700" dirty="0" smtClean="0">
                <a:solidFill>
                  <a:prstClr val="black"/>
                </a:solidFill>
                <a:latin typeface="+mn-ea"/>
                <a:ea typeface="+mn-ea"/>
                <a:cs typeface="Meiryo UI"/>
              </a:rPr>
              <a:t>Powertrain </a:t>
            </a:r>
            <a:r>
              <a:rPr lang="en-US" altLang="ja-JP" sz="700" dirty="0">
                <a:solidFill>
                  <a:prstClr val="black"/>
                </a:solidFill>
                <a:latin typeface="+mn-ea"/>
                <a:ea typeface="+mn-ea"/>
                <a:cs typeface="Meiryo UI"/>
              </a:rPr>
              <a:t>Systems</a:t>
            </a:r>
            <a:endParaRPr sz="700" dirty="0">
              <a:solidFill>
                <a:prstClr val="black"/>
              </a:solidFill>
              <a:latin typeface="+mn-ea"/>
              <a:ea typeface="+mn-ea"/>
              <a:cs typeface="Meiryo UI"/>
            </a:endParaRPr>
          </a:p>
        </p:txBody>
      </p:sp>
      <p:sp>
        <p:nvSpPr>
          <p:cNvPr id="57" name="object 14">
            <a:extLst>
              <a:ext uri="{FF2B5EF4-FFF2-40B4-BE49-F238E27FC236}">
                <a16:creationId xmlns:a16="http://schemas.microsoft.com/office/drawing/2014/main" id="{7A9D0978-0EC8-41C0-B182-57CF98418A60}"/>
              </a:ext>
            </a:extLst>
          </p:cNvPr>
          <p:cNvSpPr txBox="1"/>
          <p:nvPr/>
        </p:nvSpPr>
        <p:spPr>
          <a:xfrm>
            <a:off x="9682337" y="2045225"/>
            <a:ext cx="1129327" cy="107722"/>
          </a:xfrm>
          <a:prstGeom prst="rect">
            <a:avLst/>
          </a:prstGeom>
        </p:spPr>
        <p:txBody>
          <a:bodyPr vert="horz" wrap="square" lIns="0" tIns="0" rIns="0" bIns="0" rtlCol="0">
            <a:spAutoFit/>
          </a:bodyPr>
          <a:lstStyle/>
          <a:p>
            <a:pPr marL="12700" fontAlgn="auto">
              <a:spcBef>
                <a:spcPts val="0"/>
              </a:spcBef>
              <a:spcAft>
                <a:spcPts val="0"/>
              </a:spcAft>
            </a:pPr>
            <a:r>
              <a:rPr lang="ja-JP" altLang="en-US" sz="700" dirty="0" smtClean="0">
                <a:solidFill>
                  <a:srgbClr val="DC0032"/>
                </a:solidFill>
                <a:latin typeface="+mn-ea"/>
                <a:ea typeface="+mn-ea"/>
                <a:cs typeface="Meiryo UI"/>
              </a:rPr>
              <a:t>■ </a:t>
            </a:r>
            <a:r>
              <a:rPr lang="en-US" altLang="ja-JP" sz="700" dirty="0" smtClean="0">
                <a:solidFill>
                  <a:prstClr val="black"/>
                </a:solidFill>
                <a:latin typeface="+mn-ea"/>
                <a:ea typeface="+mn-ea"/>
                <a:cs typeface="Meiryo UI"/>
              </a:rPr>
              <a:t>Thermal </a:t>
            </a:r>
            <a:r>
              <a:rPr lang="en-US" altLang="ja-JP" sz="700" dirty="0">
                <a:solidFill>
                  <a:prstClr val="black"/>
                </a:solidFill>
                <a:latin typeface="+mn-ea"/>
                <a:ea typeface="+mn-ea"/>
                <a:cs typeface="Meiryo UI"/>
              </a:rPr>
              <a:t>Systems</a:t>
            </a:r>
            <a:endParaRPr sz="700" dirty="0">
              <a:solidFill>
                <a:prstClr val="black"/>
              </a:solidFill>
              <a:latin typeface="+mn-ea"/>
              <a:ea typeface="+mn-ea"/>
              <a:cs typeface="Meiryo UI"/>
            </a:endParaRPr>
          </a:p>
        </p:txBody>
      </p:sp>
      <p:sp>
        <p:nvSpPr>
          <p:cNvPr id="64" name="object 14">
            <a:extLst>
              <a:ext uri="{FF2B5EF4-FFF2-40B4-BE49-F238E27FC236}">
                <a16:creationId xmlns:a16="http://schemas.microsoft.com/office/drawing/2014/main" id="{12FEFDF8-82B4-4C45-BB2D-61B682FD5ECA}"/>
              </a:ext>
            </a:extLst>
          </p:cNvPr>
          <p:cNvSpPr txBox="1"/>
          <p:nvPr/>
        </p:nvSpPr>
        <p:spPr>
          <a:xfrm>
            <a:off x="9682337" y="2634175"/>
            <a:ext cx="1127949" cy="228268"/>
          </a:xfrm>
          <a:prstGeom prst="rect">
            <a:avLst/>
          </a:prstGeom>
        </p:spPr>
        <p:txBody>
          <a:bodyPr vert="horz" wrap="square" lIns="0" tIns="0" rIns="0" bIns="0" rtlCol="0">
            <a:spAutoFit/>
          </a:bodyPr>
          <a:lstStyle/>
          <a:p>
            <a:pPr fontAlgn="auto">
              <a:spcBef>
                <a:spcPts val="100"/>
              </a:spcBef>
              <a:spcAft>
                <a:spcPts val="0"/>
              </a:spcAft>
            </a:pPr>
            <a:r>
              <a:rPr lang="ja-JP" altLang="en-US" sz="700" dirty="0" smtClean="0">
                <a:solidFill>
                  <a:srgbClr val="5BC2E7"/>
                </a:solidFill>
                <a:latin typeface="+mn-ea"/>
                <a:ea typeface="+mn-ea"/>
                <a:cs typeface="Meiryo UI"/>
              </a:rPr>
              <a:t>■</a:t>
            </a:r>
            <a:r>
              <a:rPr lang="en-US" altLang="ja-JP" sz="700" dirty="0">
                <a:solidFill>
                  <a:prstClr val="black"/>
                </a:solidFill>
                <a:latin typeface="+mn-ea"/>
                <a:ea typeface="+mn-ea"/>
                <a:cs typeface="Meiryo UI"/>
              </a:rPr>
              <a:t> </a:t>
            </a:r>
            <a:r>
              <a:rPr lang="en-US" altLang="ja-JP" sz="700" dirty="0" smtClean="0">
                <a:solidFill>
                  <a:prstClr val="black"/>
                </a:solidFill>
                <a:latin typeface="+mn-ea"/>
                <a:ea typeface="+mn-ea"/>
                <a:cs typeface="Meiryo UI"/>
              </a:rPr>
              <a:t>Electrification</a:t>
            </a:r>
          </a:p>
          <a:p>
            <a:pPr indent="60325" fontAlgn="auto">
              <a:spcBef>
                <a:spcPts val="100"/>
              </a:spcBef>
              <a:spcAft>
                <a:spcPts val="0"/>
              </a:spcAft>
            </a:pPr>
            <a:r>
              <a:rPr lang="en-US" altLang="ja-JP" sz="700" dirty="0" smtClean="0">
                <a:solidFill>
                  <a:prstClr val="black"/>
                </a:solidFill>
                <a:latin typeface="+mn-ea"/>
                <a:ea typeface="+mn-ea"/>
                <a:cs typeface="Meiryo UI"/>
              </a:rPr>
              <a:t> </a:t>
            </a:r>
            <a:r>
              <a:rPr lang="en-US" altLang="ja-JP" sz="700" dirty="0">
                <a:solidFill>
                  <a:prstClr val="black"/>
                </a:solidFill>
                <a:latin typeface="+mn-ea"/>
                <a:ea typeface="+mn-ea"/>
                <a:cs typeface="Meiryo UI"/>
              </a:rPr>
              <a:t>Systems</a:t>
            </a:r>
            <a:endParaRPr sz="700" dirty="0">
              <a:solidFill>
                <a:prstClr val="black"/>
              </a:solidFill>
              <a:latin typeface="+mn-ea"/>
              <a:ea typeface="+mn-ea"/>
              <a:cs typeface="Meiryo UI"/>
            </a:endParaRPr>
          </a:p>
        </p:txBody>
      </p:sp>
      <p:sp>
        <p:nvSpPr>
          <p:cNvPr id="65" name="object 14">
            <a:extLst>
              <a:ext uri="{FF2B5EF4-FFF2-40B4-BE49-F238E27FC236}">
                <a16:creationId xmlns:a16="http://schemas.microsoft.com/office/drawing/2014/main" id="{635DD3C2-F6E4-47AA-B97D-084C13D2686B}"/>
              </a:ext>
            </a:extLst>
          </p:cNvPr>
          <p:cNvSpPr txBox="1"/>
          <p:nvPr/>
        </p:nvSpPr>
        <p:spPr>
          <a:xfrm>
            <a:off x="9682337" y="3049197"/>
            <a:ext cx="1367455" cy="107722"/>
          </a:xfrm>
          <a:prstGeom prst="rect">
            <a:avLst/>
          </a:prstGeom>
        </p:spPr>
        <p:txBody>
          <a:bodyPr vert="horz" wrap="square" lIns="0" tIns="0" rIns="0" bIns="0" rtlCol="0">
            <a:spAutoFit/>
          </a:bodyPr>
          <a:lstStyle/>
          <a:p>
            <a:pPr fontAlgn="auto">
              <a:spcBef>
                <a:spcPts val="100"/>
              </a:spcBef>
              <a:spcAft>
                <a:spcPts val="0"/>
              </a:spcAft>
            </a:pPr>
            <a:r>
              <a:rPr lang="ja-JP" altLang="en-US" sz="700" dirty="0" smtClean="0">
                <a:solidFill>
                  <a:srgbClr val="B9D7EB"/>
                </a:solidFill>
                <a:latin typeface="+mn-ea"/>
                <a:ea typeface="+mn-ea"/>
                <a:cs typeface="Meiryo UI"/>
              </a:rPr>
              <a:t>■</a:t>
            </a:r>
            <a:r>
              <a:rPr lang="en-US" altLang="ja-JP" sz="700" dirty="0">
                <a:solidFill>
                  <a:prstClr val="black"/>
                </a:solidFill>
                <a:latin typeface="+mn-ea"/>
                <a:ea typeface="+mn-ea"/>
                <a:cs typeface="Meiryo UI"/>
              </a:rPr>
              <a:t> </a:t>
            </a:r>
            <a:r>
              <a:rPr lang="en-US" altLang="ja-JP" sz="700" dirty="0" smtClean="0">
                <a:solidFill>
                  <a:prstClr val="black"/>
                </a:solidFill>
                <a:latin typeface="+mn-ea"/>
                <a:ea typeface="+mn-ea"/>
                <a:cs typeface="Meiryo UI"/>
              </a:rPr>
              <a:t>Mobility Systems</a:t>
            </a:r>
            <a:endParaRPr lang="ja-JP" altLang="en-US" sz="700" dirty="0">
              <a:solidFill>
                <a:prstClr val="black"/>
              </a:solidFill>
              <a:latin typeface="+mn-ea"/>
              <a:ea typeface="+mn-ea"/>
              <a:cs typeface="Meiryo UI"/>
            </a:endParaRPr>
          </a:p>
        </p:txBody>
      </p:sp>
      <p:sp>
        <p:nvSpPr>
          <p:cNvPr id="66" name="object 20">
            <a:extLst>
              <a:ext uri="{FF2B5EF4-FFF2-40B4-BE49-F238E27FC236}">
                <a16:creationId xmlns:a16="http://schemas.microsoft.com/office/drawing/2014/main" id="{02B43A01-D985-452E-95F4-1A0288591F14}"/>
              </a:ext>
            </a:extLst>
          </p:cNvPr>
          <p:cNvSpPr txBox="1"/>
          <p:nvPr/>
        </p:nvSpPr>
        <p:spPr>
          <a:xfrm>
            <a:off x="6872558" y="2735966"/>
            <a:ext cx="1197345" cy="107722"/>
          </a:xfrm>
          <a:prstGeom prst="rect">
            <a:avLst/>
          </a:prstGeom>
        </p:spPr>
        <p:txBody>
          <a:bodyPr vert="horz" wrap="square" lIns="0" tIns="0" rIns="0" bIns="0" rtlCol="0">
            <a:spAutoFit/>
          </a:bodyPr>
          <a:lstStyle/>
          <a:p>
            <a:pPr lvl="0" fontAlgn="auto">
              <a:spcBef>
                <a:spcPts val="1125"/>
              </a:spcBef>
              <a:spcAft>
                <a:spcPts val="0"/>
              </a:spcAft>
            </a:pPr>
            <a:r>
              <a:rPr lang="ja-JP" altLang="en-US" sz="700" dirty="0" smtClean="0">
                <a:solidFill>
                  <a:srgbClr val="B4B4B4"/>
                </a:solidFill>
                <a:latin typeface="+mn-ea"/>
                <a:ea typeface="+mn-ea"/>
                <a:cs typeface="Meiryo UI"/>
              </a:rPr>
              <a:t>■</a:t>
            </a:r>
            <a:r>
              <a:rPr lang="ja-JP" altLang="en-US" sz="700" dirty="0" smtClean="0">
                <a:solidFill>
                  <a:srgbClr val="00873E"/>
                </a:solidFill>
                <a:latin typeface="+mn-ea"/>
                <a:ea typeface="+mn-ea"/>
                <a:cs typeface="Meiryo UI"/>
              </a:rPr>
              <a:t> </a:t>
            </a:r>
            <a:r>
              <a:rPr lang="en-US" altLang="ja-JP" sz="700" dirty="0" smtClean="0">
                <a:solidFill>
                  <a:prstClr val="black"/>
                </a:solidFill>
                <a:latin typeface="+mn-ea"/>
                <a:ea typeface="+mn-ea"/>
                <a:cs typeface="Meiryo UI"/>
              </a:rPr>
              <a:t>Other </a:t>
            </a:r>
            <a:r>
              <a:rPr lang="en-US" altLang="ja-JP" sz="700" dirty="0">
                <a:solidFill>
                  <a:prstClr val="black"/>
                </a:solidFill>
                <a:latin typeface="+mn-ea"/>
                <a:ea typeface="+mn-ea"/>
                <a:cs typeface="Meiryo UI"/>
              </a:rPr>
              <a:t>Automotive</a:t>
            </a:r>
            <a:endParaRPr lang="ja-JP" altLang="en-US" sz="700" dirty="0">
              <a:solidFill>
                <a:prstClr val="black"/>
              </a:solidFill>
              <a:latin typeface="+mn-ea"/>
              <a:ea typeface="+mn-ea"/>
              <a:cs typeface="Meiryo UI"/>
            </a:endParaRPr>
          </a:p>
        </p:txBody>
      </p:sp>
    </p:spTree>
    <p:extLst>
      <p:ext uri="{BB962C8B-B14F-4D97-AF65-F5344CB8AC3E}">
        <p14:creationId xmlns:p14="http://schemas.microsoft.com/office/powerpoint/2010/main" val="7645717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5">
            <a:extLst>
              <a:ext uri="{FF2B5EF4-FFF2-40B4-BE49-F238E27FC236}">
                <a16:creationId xmlns:a16="http://schemas.microsoft.com/office/drawing/2014/main" id="{86678C83-77CF-4D90-A423-33A36E3CE974}"/>
              </a:ext>
            </a:extLst>
          </p:cNvPr>
          <p:cNvSpPr>
            <a:spLocks noChangeArrowheads="1"/>
          </p:cNvSpPr>
          <p:nvPr/>
        </p:nvSpPr>
        <p:spPr bwMode="auto">
          <a:xfrm>
            <a:off x="287337" y="229287"/>
            <a:ext cx="11915775" cy="3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lvl="0" eaLnBrk="1" fontAlgn="base" hangingPunct="1">
              <a:lnSpc>
                <a:spcPts val="2600"/>
              </a:lnSpc>
              <a:spcBef>
                <a:spcPct val="0"/>
              </a:spcBef>
              <a:spcAft>
                <a:spcPct val="0"/>
              </a:spcAft>
              <a:tabLst>
                <a:tab pos="1050925" algn="l"/>
                <a:tab pos="1812925" algn="l"/>
              </a:tabLst>
            </a:pPr>
            <a:r>
              <a:rPr lang="en-US" altLang="ja-JP" sz="2400" b="1" dirty="0">
                <a:solidFill>
                  <a:srgbClr val="DC0032"/>
                </a:solidFill>
                <a:latin typeface="+mn-ea"/>
                <a:ea typeface="+mn-ea"/>
              </a:rPr>
              <a:t>Consolidated Revenue by Business Group [Consolidated basis]</a:t>
            </a:r>
          </a:p>
        </p:txBody>
      </p:sp>
      <p:sp>
        <p:nvSpPr>
          <p:cNvPr id="4" name="フッター プレースホルダー 3"/>
          <p:cNvSpPr>
            <a:spLocks noGrp="1"/>
          </p:cNvSpPr>
          <p:nvPr>
            <p:ph type="ftr" sz="quarter" idx="3"/>
          </p:nvPr>
        </p:nvSpPr>
        <p:spPr/>
        <p:txBody>
          <a:bodyPr/>
          <a:lstStyle/>
          <a:p>
            <a:r>
              <a:rPr lang="en-US" altLang="ja-JP" smtClean="0">
                <a:ea typeface="Verdana" panose="020B0604030504040204" pitchFamily="34" charset="0"/>
              </a:rPr>
              <a:t>DENSO Corporate Profile (as of May, 2021)</a:t>
            </a:r>
            <a:endParaRPr lang="en-US" dirty="0"/>
          </a:p>
        </p:txBody>
      </p:sp>
      <p:graphicFrame>
        <p:nvGraphicFramePr>
          <p:cNvPr id="25" name="グラフ 24">
            <a:extLst>
              <a:ext uri="{FF2B5EF4-FFF2-40B4-BE49-F238E27FC236}">
                <a16:creationId xmlns:a16="http://schemas.microsoft.com/office/drawing/2014/main" id="{3DF72A35-09C5-4B48-B004-4B99C71EC5AF}"/>
              </a:ext>
            </a:extLst>
          </p:cNvPr>
          <p:cNvGraphicFramePr/>
          <p:nvPr>
            <p:extLst>
              <p:ext uri="{D42A27DB-BD31-4B8C-83A1-F6EECF244321}">
                <p14:modId xmlns:p14="http://schemas.microsoft.com/office/powerpoint/2010/main" val="683186543"/>
              </p:ext>
            </p:extLst>
          </p:nvPr>
        </p:nvGraphicFramePr>
        <p:xfrm>
          <a:off x="2949977" y="1660789"/>
          <a:ext cx="6333594" cy="4222395"/>
        </p:xfrm>
        <a:graphic>
          <a:graphicData uri="http://schemas.openxmlformats.org/drawingml/2006/chart">
            <c:chart xmlns:c="http://schemas.openxmlformats.org/drawingml/2006/chart" xmlns:r="http://schemas.openxmlformats.org/officeDocument/2006/relationships" r:id="rId2"/>
          </a:graphicData>
        </a:graphic>
      </p:graphicFrame>
      <p:sp>
        <p:nvSpPr>
          <p:cNvPr id="26" name="object 14">
            <a:extLst>
              <a:ext uri="{FF2B5EF4-FFF2-40B4-BE49-F238E27FC236}">
                <a16:creationId xmlns:a16="http://schemas.microsoft.com/office/drawing/2014/main" id="{3FC1C2FB-C470-4587-B18B-F8D774656A8A}"/>
              </a:ext>
            </a:extLst>
          </p:cNvPr>
          <p:cNvSpPr txBox="1"/>
          <p:nvPr/>
        </p:nvSpPr>
        <p:spPr>
          <a:xfrm>
            <a:off x="7734466" y="2568313"/>
            <a:ext cx="2266950" cy="1069524"/>
          </a:xfrm>
          <a:prstGeom prst="rect">
            <a:avLst/>
          </a:prstGeom>
        </p:spPr>
        <p:txBody>
          <a:bodyPr vert="horz" wrap="square" lIns="0" tIns="12700" rIns="0" bIns="0" rtlCol="0">
            <a:spAutoFit/>
          </a:bodyPr>
          <a:lstStyle/>
          <a:p>
            <a:pPr marL="12700" lvl="0" algn="r" fontAlgn="auto">
              <a:spcBef>
                <a:spcPts val="100"/>
              </a:spcBef>
              <a:spcAft>
                <a:spcPts val="0"/>
              </a:spcAft>
            </a:pPr>
            <a:r>
              <a:rPr lang="en-US" altLang="ja-JP" sz="1500" spc="65" dirty="0">
                <a:solidFill>
                  <a:srgbClr val="000000"/>
                </a:solidFill>
                <a:latin typeface="+mn-ea"/>
                <a:ea typeface="+mn-ea"/>
                <a:cs typeface="Meiryo UI"/>
              </a:rPr>
              <a:t>TOYOTA Group:</a:t>
            </a:r>
          </a:p>
          <a:p>
            <a:pPr marL="12700" lvl="0" algn="r" fontAlgn="auto">
              <a:spcBef>
                <a:spcPts val="100"/>
              </a:spcBef>
              <a:spcAft>
                <a:spcPts val="0"/>
              </a:spcAft>
            </a:pPr>
            <a:r>
              <a:rPr lang="en-US" altLang="ja-JP" sz="1500" spc="65" dirty="0">
                <a:solidFill>
                  <a:srgbClr val="000000"/>
                </a:solidFill>
                <a:latin typeface="+mn-ea"/>
                <a:ea typeface="+mn-ea"/>
                <a:cs typeface="Meiryo UI"/>
              </a:rPr>
              <a:t>TOYOTA, </a:t>
            </a:r>
            <a:br>
              <a:rPr lang="en-US" altLang="ja-JP" sz="1500" spc="65" dirty="0">
                <a:solidFill>
                  <a:srgbClr val="000000"/>
                </a:solidFill>
                <a:latin typeface="+mn-ea"/>
                <a:ea typeface="+mn-ea"/>
                <a:cs typeface="Meiryo UI"/>
              </a:rPr>
            </a:br>
            <a:r>
              <a:rPr lang="en-US" altLang="ja-JP" sz="1500" spc="65" dirty="0">
                <a:solidFill>
                  <a:srgbClr val="000000"/>
                </a:solidFill>
                <a:latin typeface="+mn-ea"/>
                <a:ea typeface="+mn-ea"/>
                <a:cs typeface="Meiryo UI"/>
              </a:rPr>
              <a:t>DAIHATSU, HINO</a:t>
            </a:r>
          </a:p>
          <a:p>
            <a:pPr marL="12700" lvl="0" algn="r" fontAlgn="auto">
              <a:spcBef>
                <a:spcPts val="100"/>
              </a:spcBef>
              <a:spcAft>
                <a:spcPts val="0"/>
              </a:spcAft>
            </a:pPr>
            <a:r>
              <a:rPr lang="en-US" altLang="ja-JP" sz="2200" b="1" spc="75" dirty="0" smtClean="0">
                <a:uFill>
                  <a:solidFill>
                    <a:srgbClr val="000000"/>
                  </a:solidFill>
                </a:uFill>
                <a:latin typeface="+mn-ea"/>
                <a:cs typeface="Meiryo UI"/>
              </a:rPr>
              <a:t>50.6</a:t>
            </a:r>
            <a:r>
              <a:rPr lang="ja-JP" altLang="en-US" sz="1500" spc="75" dirty="0" smtClean="0">
                <a:solidFill>
                  <a:srgbClr val="000000"/>
                </a:solidFill>
                <a:uFill>
                  <a:solidFill>
                    <a:srgbClr val="000000"/>
                  </a:solidFill>
                </a:uFill>
                <a:latin typeface="+mn-ea"/>
                <a:ea typeface="+mn-ea"/>
                <a:cs typeface="Meiryo UI"/>
              </a:rPr>
              <a:t>％</a:t>
            </a:r>
            <a:endParaRPr lang="en-US" altLang="ja-JP" sz="1500" dirty="0">
              <a:solidFill>
                <a:srgbClr val="000000"/>
              </a:solidFill>
              <a:latin typeface="+mn-ea"/>
              <a:ea typeface="+mn-ea"/>
              <a:cs typeface="Meiryo UI"/>
            </a:endParaRPr>
          </a:p>
        </p:txBody>
      </p:sp>
      <p:cxnSp>
        <p:nvCxnSpPr>
          <p:cNvPr id="27" name="直線コネクタ 26">
            <a:extLst>
              <a:ext uri="{FF2B5EF4-FFF2-40B4-BE49-F238E27FC236}">
                <a16:creationId xmlns:a16="http://schemas.microsoft.com/office/drawing/2014/main" id="{65572251-A87D-42C9-A283-69CE75C588DF}"/>
              </a:ext>
            </a:extLst>
          </p:cNvPr>
          <p:cNvCxnSpPr>
            <a:cxnSpLocks/>
          </p:cNvCxnSpPr>
          <p:nvPr/>
        </p:nvCxnSpPr>
        <p:spPr>
          <a:xfrm>
            <a:off x="7906333" y="3642326"/>
            <a:ext cx="2095083" cy="0"/>
          </a:xfrm>
          <a:prstGeom prst="line">
            <a:avLst/>
          </a:prstGeom>
          <a:ln w="6350">
            <a:solidFill>
              <a:schemeClr val="tx1"/>
            </a:solidFill>
            <a:headEnd type="oval" w="sm" len="sm"/>
            <a:tailEnd w="sm" len="sm"/>
          </a:ln>
        </p:spPr>
        <p:style>
          <a:lnRef idx="1">
            <a:schemeClr val="accent1"/>
          </a:lnRef>
          <a:fillRef idx="0">
            <a:schemeClr val="accent1"/>
          </a:fillRef>
          <a:effectRef idx="0">
            <a:schemeClr val="accent1"/>
          </a:effectRef>
          <a:fontRef idx="minor">
            <a:schemeClr val="tx1"/>
          </a:fontRef>
        </p:style>
      </p:cxnSp>
      <p:sp>
        <p:nvSpPr>
          <p:cNvPr id="28" name="object 14">
            <a:extLst>
              <a:ext uri="{FF2B5EF4-FFF2-40B4-BE49-F238E27FC236}">
                <a16:creationId xmlns:a16="http://schemas.microsoft.com/office/drawing/2014/main" id="{54DDC733-601E-4859-B486-3084DA907C99}"/>
              </a:ext>
            </a:extLst>
          </p:cNvPr>
          <p:cNvSpPr txBox="1"/>
          <p:nvPr/>
        </p:nvSpPr>
        <p:spPr>
          <a:xfrm>
            <a:off x="7734466" y="5233961"/>
            <a:ext cx="2266950" cy="582211"/>
          </a:xfrm>
          <a:prstGeom prst="rect">
            <a:avLst/>
          </a:prstGeom>
        </p:spPr>
        <p:txBody>
          <a:bodyPr vert="horz" wrap="square" lIns="0" tIns="12700" rIns="0" bIns="0" rtlCol="0">
            <a:spAutoFit/>
          </a:bodyPr>
          <a:lstStyle/>
          <a:p>
            <a:pPr marL="12700" algn="r" fontAlgn="auto">
              <a:spcBef>
                <a:spcPts val="100"/>
              </a:spcBef>
              <a:spcAft>
                <a:spcPts val="0"/>
              </a:spcAft>
            </a:pPr>
            <a:r>
              <a:rPr lang="en-US" altLang="ja-JP" sz="1500" spc="65" dirty="0">
                <a:latin typeface="+mn-ea"/>
                <a:ea typeface="+mn-ea"/>
                <a:cs typeface="Meiryo UI"/>
              </a:rPr>
              <a:t>HONDA</a:t>
            </a:r>
            <a:endParaRPr lang="ja-JP" altLang="en-US" sz="1500" spc="65" dirty="0">
              <a:latin typeface="+mn-ea"/>
              <a:ea typeface="+mn-ea"/>
              <a:cs typeface="Meiryo UI"/>
            </a:endParaRPr>
          </a:p>
          <a:p>
            <a:pPr marL="12700" algn="r" fontAlgn="auto">
              <a:spcBef>
                <a:spcPts val="0"/>
              </a:spcBef>
              <a:spcAft>
                <a:spcPts val="0"/>
              </a:spcAft>
            </a:pPr>
            <a:r>
              <a:rPr lang="en-US" altLang="ja-JP" sz="2200" b="1" spc="75" dirty="0" smtClean="0">
                <a:uFill>
                  <a:solidFill>
                    <a:srgbClr val="000000"/>
                  </a:solidFill>
                </a:uFill>
                <a:latin typeface="+mn-ea"/>
                <a:ea typeface="+mn-ea"/>
                <a:cs typeface="Meiryo UI"/>
              </a:rPr>
              <a:t>7.5</a:t>
            </a:r>
            <a:r>
              <a:rPr lang="ja-JP" altLang="en-US" sz="1500" spc="75" dirty="0" smtClean="0">
                <a:uFill>
                  <a:solidFill>
                    <a:srgbClr val="000000"/>
                  </a:solidFill>
                </a:uFill>
                <a:latin typeface="+mn-ea"/>
                <a:ea typeface="+mn-ea"/>
                <a:cs typeface="Meiryo UI"/>
              </a:rPr>
              <a:t>％</a:t>
            </a:r>
            <a:endParaRPr lang="ja-JP" altLang="en-US" sz="1500" dirty="0">
              <a:latin typeface="+mn-ea"/>
              <a:ea typeface="+mn-ea"/>
              <a:cs typeface="Meiryo UI"/>
            </a:endParaRPr>
          </a:p>
        </p:txBody>
      </p:sp>
      <p:sp>
        <p:nvSpPr>
          <p:cNvPr id="29" name="object 14">
            <a:extLst>
              <a:ext uri="{FF2B5EF4-FFF2-40B4-BE49-F238E27FC236}">
                <a16:creationId xmlns:a16="http://schemas.microsoft.com/office/drawing/2014/main" id="{8DF0ADB0-4133-48A6-8B1F-3B893194F13B}"/>
              </a:ext>
            </a:extLst>
          </p:cNvPr>
          <p:cNvSpPr txBox="1"/>
          <p:nvPr/>
        </p:nvSpPr>
        <p:spPr>
          <a:xfrm>
            <a:off x="2225614" y="5428322"/>
            <a:ext cx="2282285" cy="351378"/>
          </a:xfrm>
          <a:prstGeom prst="rect">
            <a:avLst/>
          </a:prstGeom>
        </p:spPr>
        <p:txBody>
          <a:bodyPr vert="horz" wrap="square" lIns="0" tIns="12700" rIns="0" bIns="0" rtlCol="0">
            <a:spAutoFit/>
          </a:bodyPr>
          <a:lstStyle/>
          <a:p>
            <a:pPr marL="12700" fontAlgn="auto">
              <a:spcBef>
                <a:spcPts val="100"/>
              </a:spcBef>
              <a:spcAft>
                <a:spcPts val="0"/>
              </a:spcAft>
            </a:pPr>
            <a:r>
              <a:rPr lang="en-US" altLang="ja-JP" sz="1500" spc="65" dirty="0" smtClean="0">
                <a:latin typeface="+mn-ea"/>
                <a:ea typeface="+mn-ea"/>
                <a:cs typeface="Meiryo UI"/>
              </a:rPr>
              <a:t>FCA, PSA </a:t>
            </a:r>
            <a:r>
              <a:rPr lang="en-US" altLang="ja-JP" sz="2200" b="1" spc="75" dirty="0" smtClean="0">
                <a:uFill>
                  <a:solidFill>
                    <a:srgbClr val="000000"/>
                  </a:solidFill>
                </a:uFill>
                <a:latin typeface="+mn-ea"/>
                <a:ea typeface="+mn-ea"/>
                <a:cs typeface="Meiryo UI"/>
              </a:rPr>
              <a:t>3.9</a:t>
            </a:r>
            <a:r>
              <a:rPr lang="ja-JP" altLang="en-US" sz="1500" spc="75" dirty="0" smtClean="0">
                <a:uFill>
                  <a:solidFill>
                    <a:srgbClr val="000000"/>
                  </a:solidFill>
                </a:uFill>
                <a:latin typeface="+mn-ea"/>
                <a:ea typeface="+mn-ea"/>
                <a:cs typeface="Meiryo UI"/>
              </a:rPr>
              <a:t>％</a:t>
            </a:r>
            <a:endParaRPr lang="en-US" altLang="ja-JP" sz="1500" dirty="0">
              <a:latin typeface="+mn-ea"/>
              <a:ea typeface="+mn-ea"/>
              <a:cs typeface="Meiryo UI"/>
            </a:endParaRPr>
          </a:p>
        </p:txBody>
      </p:sp>
      <p:sp>
        <p:nvSpPr>
          <p:cNvPr id="30" name="object 14">
            <a:extLst>
              <a:ext uri="{FF2B5EF4-FFF2-40B4-BE49-F238E27FC236}">
                <a16:creationId xmlns:a16="http://schemas.microsoft.com/office/drawing/2014/main" id="{31A6A2E9-91EE-49DE-A324-A72E3DAD984C}"/>
              </a:ext>
            </a:extLst>
          </p:cNvPr>
          <p:cNvSpPr txBox="1"/>
          <p:nvPr/>
        </p:nvSpPr>
        <p:spPr>
          <a:xfrm>
            <a:off x="2240949" y="4944184"/>
            <a:ext cx="2266950" cy="351378"/>
          </a:xfrm>
          <a:prstGeom prst="rect">
            <a:avLst/>
          </a:prstGeom>
        </p:spPr>
        <p:txBody>
          <a:bodyPr vert="horz" wrap="square" lIns="0" tIns="12700" rIns="0" bIns="0" rtlCol="0">
            <a:spAutoFit/>
          </a:bodyPr>
          <a:lstStyle/>
          <a:p>
            <a:pPr marL="12700" fontAlgn="auto">
              <a:spcBef>
                <a:spcPts val="100"/>
              </a:spcBef>
              <a:spcAft>
                <a:spcPts val="0"/>
              </a:spcAft>
            </a:pPr>
            <a:r>
              <a:rPr lang="en-US" altLang="ja-JP" sz="1500" spc="65" dirty="0" smtClean="0">
                <a:latin typeface="+mn-ea"/>
                <a:ea typeface="+mn-ea"/>
                <a:cs typeface="Meiryo UI"/>
              </a:rPr>
              <a:t>GM	 </a:t>
            </a:r>
            <a:r>
              <a:rPr lang="en-US" altLang="ja-JP" sz="2200" b="1" spc="75" dirty="0" smtClean="0">
                <a:uFill>
                  <a:solidFill>
                    <a:srgbClr val="000000"/>
                  </a:solidFill>
                </a:uFill>
                <a:latin typeface="+mn-ea"/>
                <a:ea typeface="+mn-ea"/>
                <a:cs typeface="Meiryo UI"/>
              </a:rPr>
              <a:t>2.6</a:t>
            </a:r>
            <a:r>
              <a:rPr lang="ja-JP" altLang="en-US" sz="1500" spc="75" dirty="0" smtClean="0">
                <a:uFill>
                  <a:solidFill>
                    <a:srgbClr val="000000"/>
                  </a:solidFill>
                </a:uFill>
                <a:latin typeface="+mn-ea"/>
                <a:ea typeface="+mn-ea"/>
                <a:cs typeface="Meiryo UI"/>
              </a:rPr>
              <a:t>％</a:t>
            </a:r>
            <a:endParaRPr lang="en-US" altLang="ja-JP" sz="1500" dirty="0">
              <a:latin typeface="+mn-ea"/>
              <a:ea typeface="+mn-ea"/>
              <a:cs typeface="Meiryo UI"/>
            </a:endParaRPr>
          </a:p>
        </p:txBody>
      </p:sp>
      <p:sp>
        <p:nvSpPr>
          <p:cNvPr id="31" name="object 14">
            <a:extLst>
              <a:ext uri="{FF2B5EF4-FFF2-40B4-BE49-F238E27FC236}">
                <a16:creationId xmlns:a16="http://schemas.microsoft.com/office/drawing/2014/main" id="{634854AF-887A-434F-AC6E-2E952934D497}"/>
              </a:ext>
            </a:extLst>
          </p:cNvPr>
          <p:cNvSpPr txBox="1"/>
          <p:nvPr/>
        </p:nvSpPr>
        <p:spPr>
          <a:xfrm>
            <a:off x="2240949" y="4464088"/>
            <a:ext cx="2266950" cy="351378"/>
          </a:xfrm>
          <a:prstGeom prst="rect">
            <a:avLst/>
          </a:prstGeom>
        </p:spPr>
        <p:txBody>
          <a:bodyPr vert="horz" wrap="square" lIns="0" tIns="12700" rIns="0" bIns="0" rtlCol="0">
            <a:spAutoFit/>
          </a:bodyPr>
          <a:lstStyle/>
          <a:p>
            <a:pPr marL="12700" fontAlgn="auto">
              <a:spcBef>
                <a:spcPts val="100"/>
              </a:spcBef>
              <a:spcAft>
                <a:spcPts val="0"/>
              </a:spcAft>
            </a:pPr>
            <a:r>
              <a:rPr lang="en-US" altLang="ja-JP" sz="1500" spc="65" dirty="0">
                <a:latin typeface="+mn-ea"/>
                <a:cs typeface="Meiryo UI"/>
              </a:rPr>
              <a:t>SUBARU </a:t>
            </a:r>
            <a:r>
              <a:rPr lang="en-US" altLang="ja-JP" sz="1500" spc="65" dirty="0" smtClean="0">
                <a:latin typeface="+mn-ea"/>
                <a:ea typeface="+mn-ea"/>
                <a:cs typeface="Meiryo UI"/>
              </a:rPr>
              <a:t> </a:t>
            </a:r>
            <a:r>
              <a:rPr lang="en-US" altLang="ja-JP" sz="2200" b="1" spc="75" dirty="0" smtClean="0">
                <a:uFill>
                  <a:solidFill>
                    <a:srgbClr val="000000"/>
                  </a:solidFill>
                </a:uFill>
                <a:latin typeface="+mn-ea"/>
                <a:ea typeface="+mn-ea"/>
                <a:cs typeface="Meiryo UI"/>
              </a:rPr>
              <a:t>2.3</a:t>
            </a:r>
            <a:r>
              <a:rPr lang="ja-JP" altLang="en-US" sz="1500" spc="75" dirty="0" smtClean="0">
                <a:uFill>
                  <a:solidFill>
                    <a:srgbClr val="000000"/>
                  </a:solidFill>
                </a:uFill>
                <a:latin typeface="+mn-ea"/>
                <a:ea typeface="+mn-ea"/>
                <a:cs typeface="Meiryo UI"/>
              </a:rPr>
              <a:t>％</a:t>
            </a:r>
            <a:endParaRPr lang="ja-JP" altLang="en-US" sz="1500" dirty="0">
              <a:latin typeface="+mn-ea"/>
              <a:ea typeface="+mn-ea"/>
              <a:cs typeface="Meiryo UI"/>
            </a:endParaRPr>
          </a:p>
        </p:txBody>
      </p:sp>
      <p:sp>
        <p:nvSpPr>
          <p:cNvPr id="32" name="object 14">
            <a:extLst>
              <a:ext uri="{FF2B5EF4-FFF2-40B4-BE49-F238E27FC236}">
                <a16:creationId xmlns:a16="http://schemas.microsoft.com/office/drawing/2014/main" id="{BD464AE4-D937-4D00-B297-49FA7BC220E8}"/>
              </a:ext>
            </a:extLst>
          </p:cNvPr>
          <p:cNvSpPr txBox="1"/>
          <p:nvPr/>
        </p:nvSpPr>
        <p:spPr>
          <a:xfrm>
            <a:off x="2240949" y="3995531"/>
            <a:ext cx="2266950" cy="351378"/>
          </a:xfrm>
          <a:prstGeom prst="rect">
            <a:avLst/>
          </a:prstGeom>
        </p:spPr>
        <p:txBody>
          <a:bodyPr vert="horz" wrap="square" lIns="0" tIns="12700" rIns="0" bIns="0" rtlCol="0">
            <a:spAutoFit/>
          </a:bodyPr>
          <a:lstStyle/>
          <a:p>
            <a:pPr marL="12700" fontAlgn="auto">
              <a:spcBef>
                <a:spcPts val="100"/>
              </a:spcBef>
              <a:spcAft>
                <a:spcPts val="0"/>
              </a:spcAft>
            </a:pPr>
            <a:r>
              <a:rPr lang="en-US" altLang="ja-JP" sz="1500" spc="65" dirty="0" smtClean="0">
                <a:latin typeface="+mn-ea"/>
                <a:ea typeface="+mn-ea"/>
                <a:cs typeface="Meiryo UI"/>
              </a:rPr>
              <a:t>FORD	 </a:t>
            </a:r>
            <a:r>
              <a:rPr lang="en-US" altLang="ja-JP" sz="2200" b="1" spc="75" dirty="0" smtClean="0">
                <a:uFill>
                  <a:solidFill>
                    <a:srgbClr val="000000"/>
                  </a:solidFill>
                </a:uFill>
                <a:latin typeface="+mn-ea"/>
                <a:ea typeface="+mn-ea"/>
                <a:cs typeface="Meiryo UI"/>
              </a:rPr>
              <a:t>2.2</a:t>
            </a:r>
            <a:r>
              <a:rPr sz="1500" spc="75" dirty="0" smtClean="0">
                <a:uFill>
                  <a:solidFill>
                    <a:srgbClr val="000000"/>
                  </a:solidFill>
                </a:uFill>
                <a:latin typeface="+mn-ea"/>
                <a:ea typeface="+mn-ea"/>
                <a:cs typeface="Meiryo UI"/>
              </a:rPr>
              <a:t>％</a:t>
            </a:r>
            <a:endParaRPr sz="1500" dirty="0">
              <a:latin typeface="+mn-ea"/>
              <a:ea typeface="+mn-ea"/>
              <a:cs typeface="Meiryo UI"/>
            </a:endParaRPr>
          </a:p>
        </p:txBody>
      </p:sp>
      <p:sp>
        <p:nvSpPr>
          <p:cNvPr id="33" name="object 14">
            <a:extLst>
              <a:ext uri="{FF2B5EF4-FFF2-40B4-BE49-F238E27FC236}">
                <a16:creationId xmlns:a16="http://schemas.microsoft.com/office/drawing/2014/main" id="{3C0861C9-DD40-4F66-952B-8B270930D1E4}"/>
              </a:ext>
            </a:extLst>
          </p:cNvPr>
          <p:cNvSpPr txBox="1"/>
          <p:nvPr/>
        </p:nvSpPr>
        <p:spPr>
          <a:xfrm>
            <a:off x="2240949" y="3302628"/>
            <a:ext cx="2266950" cy="351378"/>
          </a:xfrm>
          <a:prstGeom prst="rect">
            <a:avLst/>
          </a:prstGeom>
        </p:spPr>
        <p:txBody>
          <a:bodyPr vert="horz" wrap="square" lIns="0" tIns="12700" rIns="0" bIns="0" rtlCol="0">
            <a:spAutoFit/>
          </a:bodyPr>
          <a:lstStyle/>
          <a:p>
            <a:pPr marL="12700" fontAlgn="auto">
              <a:spcBef>
                <a:spcPts val="100"/>
              </a:spcBef>
              <a:spcAft>
                <a:spcPts val="0"/>
              </a:spcAft>
            </a:pPr>
            <a:r>
              <a:rPr lang="en-US" altLang="ja-JP" sz="1500" spc="65" dirty="0" smtClean="0">
                <a:latin typeface="+mn-ea"/>
                <a:ea typeface="+mn-ea"/>
                <a:cs typeface="Meiryo UI"/>
              </a:rPr>
              <a:t>Others  </a:t>
            </a:r>
            <a:r>
              <a:rPr lang="en-US" altLang="ja-JP" sz="2200" b="1" spc="75" dirty="0" smtClean="0">
                <a:uFill>
                  <a:solidFill>
                    <a:srgbClr val="000000"/>
                  </a:solidFill>
                </a:uFill>
                <a:latin typeface="+mn-ea"/>
                <a:ea typeface="+mn-ea"/>
                <a:cs typeface="Meiryo UI"/>
              </a:rPr>
              <a:t>18.8</a:t>
            </a:r>
            <a:r>
              <a:rPr sz="1500" spc="75" dirty="0" smtClean="0">
                <a:uFill>
                  <a:solidFill>
                    <a:srgbClr val="000000"/>
                  </a:solidFill>
                </a:uFill>
                <a:latin typeface="+mn-ea"/>
                <a:ea typeface="+mn-ea"/>
                <a:cs typeface="Meiryo UI"/>
              </a:rPr>
              <a:t>％</a:t>
            </a:r>
            <a:endParaRPr sz="1500" dirty="0">
              <a:latin typeface="+mn-ea"/>
              <a:ea typeface="+mn-ea"/>
              <a:cs typeface="Meiryo UI"/>
            </a:endParaRPr>
          </a:p>
        </p:txBody>
      </p:sp>
      <p:cxnSp>
        <p:nvCxnSpPr>
          <p:cNvPr id="34" name="直線コネクタ 33">
            <a:extLst>
              <a:ext uri="{FF2B5EF4-FFF2-40B4-BE49-F238E27FC236}">
                <a16:creationId xmlns:a16="http://schemas.microsoft.com/office/drawing/2014/main" id="{FF6B876B-0BB7-45A5-AE1C-E22E7FEE0386}"/>
              </a:ext>
            </a:extLst>
          </p:cNvPr>
          <p:cNvCxnSpPr>
            <a:cxnSpLocks/>
          </p:cNvCxnSpPr>
          <p:nvPr/>
        </p:nvCxnSpPr>
        <p:spPr>
          <a:xfrm flipH="1">
            <a:off x="2240949" y="3642326"/>
            <a:ext cx="2109980" cy="0"/>
          </a:xfrm>
          <a:prstGeom prst="line">
            <a:avLst/>
          </a:prstGeom>
          <a:ln w="6350">
            <a:solidFill>
              <a:schemeClr val="tx1"/>
            </a:solidFill>
            <a:headEnd type="oval" w="sm" len="sm"/>
            <a:tailEnd w="sm" len="sm"/>
          </a:ln>
        </p:spPr>
        <p:style>
          <a:lnRef idx="1">
            <a:schemeClr val="accent1"/>
          </a:lnRef>
          <a:fillRef idx="0">
            <a:schemeClr val="accent1"/>
          </a:fillRef>
          <a:effectRef idx="0">
            <a:schemeClr val="accent1"/>
          </a:effectRef>
          <a:fontRef idx="minor">
            <a:schemeClr val="tx1"/>
          </a:fontRef>
        </p:style>
      </p:cxnSp>
      <p:sp>
        <p:nvSpPr>
          <p:cNvPr id="35" name="object 20">
            <a:extLst>
              <a:ext uri="{FF2B5EF4-FFF2-40B4-BE49-F238E27FC236}">
                <a16:creationId xmlns:a16="http://schemas.microsoft.com/office/drawing/2014/main" id="{5170AA67-A2EB-4060-9C55-1A3B747C472E}"/>
              </a:ext>
            </a:extLst>
          </p:cNvPr>
          <p:cNvSpPr txBox="1"/>
          <p:nvPr/>
        </p:nvSpPr>
        <p:spPr>
          <a:xfrm>
            <a:off x="2240949" y="1288216"/>
            <a:ext cx="4157124" cy="553998"/>
          </a:xfrm>
          <a:prstGeom prst="rect">
            <a:avLst/>
          </a:prstGeom>
        </p:spPr>
        <p:txBody>
          <a:bodyPr vert="horz" wrap="square" lIns="0" tIns="0" rIns="0" bIns="0" rtlCol="0">
            <a:spAutoFit/>
          </a:bodyPr>
          <a:lstStyle/>
          <a:p>
            <a:pPr marL="12700" lvl="0" fontAlgn="auto">
              <a:spcBef>
                <a:spcPts val="1125"/>
              </a:spcBef>
              <a:spcAft>
                <a:spcPts val="0"/>
              </a:spcAft>
            </a:pPr>
            <a:r>
              <a:rPr lang="en-US" altLang="ja-JP" sz="1400" spc="60" dirty="0">
                <a:latin typeface="+mn-ea"/>
                <a:ea typeface="+mn-ea"/>
                <a:cs typeface="Meiryo UI"/>
              </a:rPr>
              <a:t>Aftermarket / Non-automotive Business</a:t>
            </a:r>
            <a:r>
              <a:rPr lang="ja-JP" altLang="en-US" sz="1400" spc="55" dirty="0">
                <a:latin typeface="+mn-ea"/>
                <a:ea typeface="+mn-ea"/>
                <a:cs typeface="Meiryo UI"/>
              </a:rPr>
              <a:t>　</a:t>
            </a:r>
            <a:r>
              <a:rPr lang="en-US" altLang="ja-JP" sz="2200" b="1" spc="100" dirty="0" smtClean="0">
                <a:latin typeface="+mn-ea"/>
                <a:ea typeface="+mn-ea"/>
                <a:cs typeface="Meiryo UI"/>
              </a:rPr>
              <a:t>11.9</a:t>
            </a:r>
            <a:r>
              <a:rPr lang="ja-JP" altLang="en-US" sz="1500" spc="75" dirty="0" smtClean="0">
                <a:solidFill>
                  <a:srgbClr val="000000"/>
                </a:solidFill>
                <a:uFill>
                  <a:solidFill>
                    <a:srgbClr val="000000"/>
                  </a:solidFill>
                </a:uFill>
                <a:latin typeface="+mn-ea"/>
                <a:ea typeface="+mn-ea"/>
                <a:cs typeface="Meiryo UI"/>
              </a:rPr>
              <a:t>％</a:t>
            </a:r>
            <a:endParaRPr lang="ja-JP" altLang="en-US" sz="2200" dirty="0">
              <a:latin typeface="+mn-ea"/>
              <a:ea typeface="+mn-ea"/>
              <a:cs typeface="Meiryo UI"/>
            </a:endParaRPr>
          </a:p>
        </p:txBody>
      </p:sp>
      <p:sp>
        <p:nvSpPr>
          <p:cNvPr id="36" name="正方形/長方形 9">
            <a:extLst>
              <a:ext uri="{FF2B5EF4-FFF2-40B4-BE49-F238E27FC236}">
                <a16:creationId xmlns:a16="http://schemas.microsoft.com/office/drawing/2014/main" id="{14FEF632-19B6-42DF-97BD-F2718865D603}"/>
              </a:ext>
            </a:extLst>
          </p:cNvPr>
          <p:cNvSpPr/>
          <p:nvPr/>
        </p:nvSpPr>
        <p:spPr>
          <a:xfrm>
            <a:off x="2240949" y="1891146"/>
            <a:ext cx="3215267" cy="201921"/>
          </a:xfrm>
          <a:custGeom>
            <a:avLst/>
            <a:gdLst>
              <a:gd name="connsiteX0" fmla="*/ 0 w 641023"/>
              <a:gd name="connsiteY0" fmla="*/ 0 h 641023"/>
              <a:gd name="connsiteX1" fmla="*/ 641023 w 641023"/>
              <a:gd name="connsiteY1" fmla="*/ 0 h 641023"/>
              <a:gd name="connsiteX2" fmla="*/ 641023 w 641023"/>
              <a:gd name="connsiteY2" fmla="*/ 641023 h 641023"/>
              <a:gd name="connsiteX3" fmla="*/ 0 w 641023"/>
              <a:gd name="connsiteY3" fmla="*/ 641023 h 641023"/>
              <a:gd name="connsiteX4" fmla="*/ 0 w 641023"/>
              <a:gd name="connsiteY4" fmla="*/ 0 h 641023"/>
              <a:gd name="connsiteX0" fmla="*/ 339365 w 980388"/>
              <a:gd name="connsiteY0" fmla="*/ 0 h 735291"/>
              <a:gd name="connsiteX1" fmla="*/ 980388 w 980388"/>
              <a:gd name="connsiteY1" fmla="*/ 0 h 735291"/>
              <a:gd name="connsiteX2" fmla="*/ 980388 w 980388"/>
              <a:gd name="connsiteY2" fmla="*/ 641023 h 735291"/>
              <a:gd name="connsiteX3" fmla="*/ 0 w 980388"/>
              <a:gd name="connsiteY3" fmla="*/ 735291 h 735291"/>
              <a:gd name="connsiteX4" fmla="*/ 339365 w 980388"/>
              <a:gd name="connsiteY4" fmla="*/ 0 h 735291"/>
              <a:gd name="connsiteX0" fmla="*/ 381039 w 1022062"/>
              <a:gd name="connsiteY0" fmla="*/ 0 h 735291"/>
              <a:gd name="connsiteX1" fmla="*/ 1022062 w 1022062"/>
              <a:gd name="connsiteY1" fmla="*/ 0 h 735291"/>
              <a:gd name="connsiteX2" fmla="*/ 1022062 w 1022062"/>
              <a:gd name="connsiteY2" fmla="*/ 641023 h 735291"/>
              <a:gd name="connsiteX3" fmla="*/ 41674 w 1022062"/>
              <a:gd name="connsiteY3" fmla="*/ 735291 h 735291"/>
              <a:gd name="connsiteX4" fmla="*/ 381039 w 1022062"/>
              <a:gd name="connsiteY4" fmla="*/ 0 h 735291"/>
              <a:gd name="connsiteX0" fmla="*/ 346525 w 987548"/>
              <a:gd name="connsiteY0" fmla="*/ 0 h 659877"/>
              <a:gd name="connsiteX1" fmla="*/ 987548 w 987548"/>
              <a:gd name="connsiteY1" fmla="*/ 0 h 659877"/>
              <a:gd name="connsiteX2" fmla="*/ 987548 w 987548"/>
              <a:gd name="connsiteY2" fmla="*/ 641023 h 659877"/>
              <a:gd name="connsiteX3" fmla="*/ 44867 w 987548"/>
              <a:gd name="connsiteY3" fmla="*/ 659877 h 659877"/>
              <a:gd name="connsiteX4" fmla="*/ 346525 w 987548"/>
              <a:gd name="connsiteY4" fmla="*/ 0 h 659877"/>
              <a:gd name="connsiteX0" fmla="*/ 372368 w 1013391"/>
              <a:gd name="connsiteY0" fmla="*/ 0 h 707011"/>
              <a:gd name="connsiteX1" fmla="*/ 1013391 w 1013391"/>
              <a:gd name="connsiteY1" fmla="*/ 0 h 707011"/>
              <a:gd name="connsiteX2" fmla="*/ 1013391 w 1013391"/>
              <a:gd name="connsiteY2" fmla="*/ 641023 h 707011"/>
              <a:gd name="connsiteX3" fmla="*/ 42430 w 1013391"/>
              <a:gd name="connsiteY3" fmla="*/ 707011 h 707011"/>
              <a:gd name="connsiteX4" fmla="*/ 372368 w 1013391"/>
              <a:gd name="connsiteY4" fmla="*/ 0 h 707011"/>
              <a:gd name="connsiteX0" fmla="*/ 0 w 641023"/>
              <a:gd name="connsiteY0" fmla="*/ 0 h 641023"/>
              <a:gd name="connsiteX1" fmla="*/ 641023 w 641023"/>
              <a:gd name="connsiteY1" fmla="*/ 0 h 641023"/>
              <a:gd name="connsiteX2" fmla="*/ 641023 w 641023"/>
              <a:gd name="connsiteY2" fmla="*/ 641023 h 641023"/>
              <a:gd name="connsiteX3" fmla="*/ 0 w 641023"/>
              <a:gd name="connsiteY3" fmla="*/ 0 h 641023"/>
              <a:gd name="connsiteX0" fmla="*/ 0 w 732463"/>
              <a:gd name="connsiteY0" fmla="*/ 0 h 732463"/>
              <a:gd name="connsiteX1" fmla="*/ 641023 w 732463"/>
              <a:gd name="connsiteY1" fmla="*/ 0 h 732463"/>
              <a:gd name="connsiteX2" fmla="*/ 732463 w 732463"/>
              <a:gd name="connsiteY2" fmla="*/ 732463 h 732463"/>
              <a:gd name="connsiteX0" fmla="*/ 0 w 641023"/>
              <a:gd name="connsiteY0" fmla="*/ 0 h 496793"/>
              <a:gd name="connsiteX1" fmla="*/ 641023 w 641023"/>
              <a:gd name="connsiteY1" fmla="*/ 0 h 496793"/>
              <a:gd name="connsiteX2" fmla="*/ 628768 w 641023"/>
              <a:gd name="connsiteY2" fmla="*/ 496793 h 496793"/>
              <a:gd name="connsiteX0" fmla="*/ 0 w 645515"/>
              <a:gd name="connsiteY0" fmla="*/ 0 h 2827567"/>
              <a:gd name="connsiteX1" fmla="*/ 641023 w 645515"/>
              <a:gd name="connsiteY1" fmla="*/ 0 h 2827567"/>
              <a:gd name="connsiteX2" fmla="*/ 645515 w 645515"/>
              <a:gd name="connsiteY2" fmla="*/ 2827567 h 2827567"/>
              <a:gd name="connsiteX0" fmla="*/ 0 w 642134"/>
              <a:gd name="connsiteY0" fmla="*/ 0 h 20411821"/>
              <a:gd name="connsiteX1" fmla="*/ 641023 w 642134"/>
              <a:gd name="connsiteY1" fmla="*/ 0 h 20411821"/>
              <a:gd name="connsiteX2" fmla="*/ 642134 w 642134"/>
              <a:gd name="connsiteY2" fmla="*/ 20411821 h 20411821"/>
              <a:gd name="connsiteX0" fmla="*/ 0 w 642134"/>
              <a:gd name="connsiteY0" fmla="*/ 0 h 20411821"/>
              <a:gd name="connsiteX1" fmla="*/ 633416 w 642134"/>
              <a:gd name="connsiteY1" fmla="*/ 0 h 20411821"/>
              <a:gd name="connsiteX2" fmla="*/ 642134 w 642134"/>
              <a:gd name="connsiteY2" fmla="*/ 20411821 h 20411821"/>
              <a:gd name="connsiteX0" fmla="*/ 0 w 633416"/>
              <a:gd name="connsiteY0" fmla="*/ 0 h 20411821"/>
              <a:gd name="connsiteX1" fmla="*/ 633416 w 633416"/>
              <a:gd name="connsiteY1" fmla="*/ 0 h 20411821"/>
              <a:gd name="connsiteX2" fmla="*/ 632625 w 633416"/>
              <a:gd name="connsiteY2" fmla="*/ 20411821 h 20411821"/>
              <a:gd name="connsiteX0" fmla="*/ 0 w 637379"/>
              <a:gd name="connsiteY0" fmla="*/ 0 h 20411821"/>
              <a:gd name="connsiteX1" fmla="*/ 633416 w 637379"/>
              <a:gd name="connsiteY1" fmla="*/ 0 h 20411821"/>
              <a:gd name="connsiteX2" fmla="*/ 637379 w 637379"/>
              <a:gd name="connsiteY2" fmla="*/ 20411821 h 20411821"/>
              <a:gd name="connsiteX0" fmla="*/ 0 w 633576"/>
              <a:gd name="connsiteY0" fmla="*/ 0 h 20411821"/>
              <a:gd name="connsiteX1" fmla="*/ 633416 w 633576"/>
              <a:gd name="connsiteY1" fmla="*/ 0 h 20411821"/>
              <a:gd name="connsiteX2" fmla="*/ 633576 w 633576"/>
              <a:gd name="connsiteY2" fmla="*/ 20411821 h 20411821"/>
            </a:gdLst>
            <a:ahLst/>
            <a:cxnLst>
              <a:cxn ang="0">
                <a:pos x="connsiteX0" y="connsiteY0"/>
              </a:cxn>
              <a:cxn ang="0">
                <a:pos x="connsiteX1" y="connsiteY1"/>
              </a:cxn>
              <a:cxn ang="0">
                <a:pos x="connsiteX2" y="connsiteY2"/>
              </a:cxn>
            </a:cxnLst>
            <a:rect l="l" t="t" r="r" b="b"/>
            <a:pathLst>
              <a:path w="633576" h="20411821">
                <a:moveTo>
                  <a:pt x="0" y="0"/>
                </a:moveTo>
                <a:lnTo>
                  <a:pt x="633416" y="0"/>
                </a:lnTo>
                <a:cubicBezTo>
                  <a:pt x="633416" y="213674"/>
                  <a:pt x="633576" y="20411821"/>
                  <a:pt x="633576" y="20411821"/>
                </a:cubicBezTo>
              </a:path>
            </a:pathLst>
          </a:custGeom>
          <a:noFill/>
          <a:ln w="6350">
            <a:solidFill>
              <a:schemeClr val="tx1"/>
            </a:solidFill>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37" name="正方形/長方形 9">
            <a:extLst>
              <a:ext uri="{FF2B5EF4-FFF2-40B4-BE49-F238E27FC236}">
                <a16:creationId xmlns:a16="http://schemas.microsoft.com/office/drawing/2014/main" id="{D3D78B6C-CFCB-4F97-8337-6642A10C4725}"/>
              </a:ext>
            </a:extLst>
          </p:cNvPr>
          <p:cNvSpPr/>
          <p:nvPr/>
        </p:nvSpPr>
        <p:spPr>
          <a:xfrm flipV="1">
            <a:off x="2225615" y="5233961"/>
            <a:ext cx="2841686" cy="549932"/>
          </a:xfrm>
          <a:custGeom>
            <a:avLst/>
            <a:gdLst>
              <a:gd name="connsiteX0" fmla="*/ 0 w 641023"/>
              <a:gd name="connsiteY0" fmla="*/ 0 h 641023"/>
              <a:gd name="connsiteX1" fmla="*/ 641023 w 641023"/>
              <a:gd name="connsiteY1" fmla="*/ 0 h 641023"/>
              <a:gd name="connsiteX2" fmla="*/ 641023 w 641023"/>
              <a:gd name="connsiteY2" fmla="*/ 641023 h 641023"/>
              <a:gd name="connsiteX3" fmla="*/ 0 w 641023"/>
              <a:gd name="connsiteY3" fmla="*/ 641023 h 641023"/>
              <a:gd name="connsiteX4" fmla="*/ 0 w 641023"/>
              <a:gd name="connsiteY4" fmla="*/ 0 h 641023"/>
              <a:gd name="connsiteX0" fmla="*/ 339365 w 980388"/>
              <a:gd name="connsiteY0" fmla="*/ 0 h 735291"/>
              <a:gd name="connsiteX1" fmla="*/ 980388 w 980388"/>
              <a:gd name="connsiteY1" fmla="*/ 0 h 735291"/>
              <a:gd name="connsiteX2" fmla="*/ 980388 w 980388"/>
              <a:gd name="connsiteY2" fmla="*/ 641023 h 735291"/>
              <a:gd name="connsiteX3" fmla="*/ 0 w 980388"/>
              <a:gd name="connsiteY3" fmla="*/ 735291 h 735291"/>
              <a:gd name="connsiteX4" fmla="*/ 339365 w 980388"/>
              <a:gd name="connsiteY4" fmla="*/ 0 h 735291"/>
              <a:gd name="connsiteX0" fmla="*/ 381039 w 1022062"/>
              <a:gd name="connsiteY0" fmla="*/ 0 h 735291"/>
              <a:gd name="connsiteX1" fmla="*/ 1022062 w 1022062"/>
              <a:gd name="connsiteY1" fmla="*/ 0 h 735291"/>
              <a:gd name="connsiteX2" fmla="*/ 1022062 w 1022062"/>
              <a:gd name="connsiteY2" fmla="*/ 641023 h 735291"/>
              <a:gd name="connsiteX3" fmla="*/ 41674 w 1022062"/>
              <a:gd name="connsiteY3" fmla="*/ 735291 h 735291"/>
              <a:gd name="connsiteX4" fmla="*/ 381039 w 1022062"/>
              <a:gd name="connsiteY4" fmla="*/ 0 h 735291"/>
              <a:gd name="connsiteX0" fmla="*/ 346525 w 987548"/>
              <a:gd name="connsiteY0" fmla="*/ 0 h 659877"/>
              <a:gd name="connsiteX1" fmla="*/ 987548 w 987548"/>
              <a:gd name="connsiteY1" fmla="*/ 0 h 659877"/>
              <a:gd name="connsiteX2" fmla="*/ 987548 w 987548"/>
              <a:gd name="connsiteY2" fmla="*/ 641023 h 659877"/>
              <a:gd name="connsiteX3" fmla="*/ 44867 w 987548"/>
              <a:gd name="connsiteY3" fmla="*/ 659877 h 659877"/>
              <a:gd name="connsiteX4" fmla="*/ 346525 w 987548"/>
              <a:gd name="connsiteY4" fmla="*/ 0 h 659877"/>
              <a:gd name="connsiteX0" fmla="*/ 372368 w 1013391"/>
              <a:gd name="connsiteY0" fmla="*/ 0 h 707011"/>
              <a:gd name="connsiteX1" fmla="*/ 1013391 w 1013391"/>
              <a:gd name="connsiteY1" fmla="*/ 0 h 707011"/>
              <a:gd name="connsiteX2" fmla="*/ 1013391 w 1013391"/>
              <a:gd name="connsiteY2" fmla="*/ 641023 h 707011"/>
              <a:gd name="connsiteX3" fmla="*/ 42430 w 1013391"/>
              <a:gd name="connsiteY3" fmla="*/ 707011 h 707011"/>
              <a:gd name="connsiteX4" fmla="*/ 372368 w 1013391"/>
              <a:gd name="connsiteY4" fmla="*/ 0 h 707011"/>
              <a:gd name="connsiteX0" fmla="*/ 0 w 641023"/>
              <a:gd name="connsiteY0" fmla="*/ 0 h 641023"/>
              <a:gd name="connsiteX1" fmla="*/ 641023 w 641023"/>
              <a:gd name="connsiteY1" fmla="*/ 0 h 641023"/>
              <a:gd name="connsiteX2" fmla="*/ 641023 w 641023"/>
              <a:gd name="connsiteY2" fmla="*/ 641023 h 641023"/>
              <a:gd name="connsiteX3" fmla="*/ 0 w 641023"/>
              <a:gd name="connsiteY3" fmla="*/ 0 h 641023"/>
              <a:gd name="connsiteX0" fmla="*/ 0 w 732463"/>
              <a:gd name="connsiteY0" fmla="*/ 0 h 732463"/>
              <a:gd name="connsiteX1" fmla="*/ 641023 w 732463"/>
              <a:gd name="connsiteY1" fmla="*/ 0 h 732463"/>
              <a:gd name="connsiteX2" fmla="*/ 732463 w 732463"/>
              <a:gd name="connsiteY2" fmla="*/ 732463 h 732463"/>
              <a:gd name="connsiteX0" fmla="*/ 0 w 641023"/>
              <a:gd name="connsiteY0" fmla="*/ 0 h 496793"/>
              <a:gd name="connsiteX1" fmla="*/ 641023 w 641023"/>
              <a:gd name="connsiteY1" fmla="*/ 0 h 496793"/>
              <a:gd name="connsiteX2" fmla="*/ 628768 w 641023"/>
              <a:gd name="connsiteY2" fmla="*/ 496793 h 496793"/>
              <a:gd name="connsiteX0" fmla="*/ 0 w 645515"/>
              <a:gd name="connsiteY0" fmla="*/ 0 h 2827567"/>
              <a:gd name="connsiteX1" fmla="*/ 641023 w 645515"/>
              <a:gd name="connsiteY1" fmla="*/ 0 h 2827567"/>
              <a:gd name="connsiteX2" fmla="*/ 645515 w 645515"/>
              <a:gd name="connsiteY2" fmla="*/ 2827567 h 2827567"/>
              <a:gd name="connsiteX0" fmla="*/ 0 w 642134"/>
              <a:gd name="connsiteY0" fmla="*/ 0 h 20411821"/>
              <a:gd name="connsiteX1" fmla="*/ 641023 w 642134"/>
              <a:gd name="connsiteY1" fmla="*/ 0 h 20411821"/>
              <a:gd name="connsiteX2" fmla="*/ 642134 w 642134"/>
              <a:gd name="connsiteY2" fmla="*/ 20411821 h 20411821"/>
              <a:gd name="connsiteX0" fmla="*/ 0 w 642134"/>
              <a:gd name="connsiteY0" fmla="*/ 0 h 20411821"/>
              <a:gd name="connsiteX1" fmla="*/ 633416 w 642134"/>
              <a:gd name="connsiteY1" fmla="*/ 0 h 20411821"/>
              <a:gd name="connsiteX2" fmla="*/ 642134 w 642134"/>
              <a:gd name="connsiteY2" fmla="*/ 20411821 h 20411821"/>
              <a:gd name="connsiteX0" fmla="*/ 0 w 633416"/>
              <a:gd name="connsiteY0" fmla="*/ 0 h 20411821"/>
              <a:gd name="connsiteX1" fmla="*/ 633416 w 633416"/>
              <a:gd name="connsiteY1" fmla="*/ 0 h 20411821"/>
              <a:gd name="connsiteX2" fmla="*/ 632625 w 633416"/>
              <a:gd name="connsiteY2" fmla="*/ 20411821 h 20411821"/>
              <a:gd name="connsiteX0" fmla="*/ 0 w 637379"/>
              <a:gd name="connsiteY0" fmla="*/ 0 h 20411821"/>
              <a:gd name="connsiteX1" fmla="*/ 633416 w 637379"/>
              <a:gd name="connsiteY1" fmla="*/ 0 h 20411821"/>
              <a:gd name="connsiteX2" fmla="*/ 637379 w 637379"/>
              <a:gd name="connsiteY2" fmla="*/ 20411821 h 20411821"/>
              <a:gd name="connsiteX0" fmla="*/ 0 w 633576"/>
              <a:gd name="connsiteY0" fmla="*/ 0 h 20411821"/>
              <a:gd name="connsiteX1" fmla="*/ 633416 w 633576"/>
              <a:gd name="connsiteY1" fmla="*/ 0 h 20411821"/>
              <a:gd name="connsiteX2" fmla="*/ 633576 w 633576"/>
              <a:gd name="connsiteY2" fmla="*/ 20411821 h 20411821"/>
              <a:gd name="connsiteX0" fmla="*/ 0 w 633576"/>
              <a:gd name="connsiteY0" fmla="*/ 0 h 20411821"/>
              <a:gd name="connsiteX1" fmla="*/ 382641 w 633576"/>
              <a:gd name="connsiteY1" fmla="*/ 0 h 20411821"/>
              <a:gd name="connsiteX2" fmla="*/ 633576 w 633576"/>
              <a:gd name="connsiteY2" fmla="*/ 20411821 h 20411821"/>
              <a:gd name="connsiteX0" fmla="*/ 0 w 646282"/>
              <a:gd name="connsiteY0" fmla="*/ 0 h 15926811"/>
              <a:gd name="connsiteX1" fmla="*/ 382641 w 646282"/>
              <a:gd name="connsiteY1" fmla="*/ 0 h 15926811"/>
              <a:gd name="connsiteX2" fmla="*/ 646282 w 646282"/>
              <a:gd name="connsiteY2" fmla="*/ 15926811 h 15926811"/>
            </a:gdLst>
            <a:ahLst/>
            <a:cxnLst>
              <a:cxn ang="0">
                <a:pos x="connsiteX0" y="connsiteY0"/>
              </a:cxn>
              <a:cxn ang="0">
                <a:pos x="connsiteX1" y="connsiteY1"/>
              </a:cxn>
              <a:cxn ang="0">
                <a:pos x="connsiteX2" y="connsiteY2"/>
              </a:cxn>
            </a:cxnLst>
            <a:rect l="l" t="t" r="r" b="b"/>
            <a:pathLst>
              <a:path w="646282" h="15926811">
                <a:moveTo>
                  <a:pt x="0" y="0"/>
                </a:moveTo>
                <a:lnTo>
                  <a:pt x="382641" y="0"/>
                </a:lnTo>
                <a:cubicBezTo>
                  <a:pt x="382641" y="213674"/>
                  <a:pt x="646282" y="15926811"/>
                  <a:pt x="646282" y="15926811"/>
                </a:cubicBezTo>
              </a:path>
            </a:pathLst>
          </a:custGeom>
          <a:noFill/>
          <a:ln w="6350">
            <a:solidFill>
              <a:schemeClr val="tx1"/>
            </a:solidFill>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38" name="正方形/長方形 9">
            <a:extLst>
              <a:ext uri="{FF2B5EF4-FFF2-40B4-BE49-F238E27FC236}">
                <a16:creationId xmlns:a16="http://schemas.microsoft.com/office/drawing/2014/main" id="{816EC79B-2888-4F83-9905-5262306E36D2}"/>
              </a:ext>
            </a:extLst>
          </p:cNvPr>
          <p:cNvSpPr/>
          <p:nvPr/>
        </p:nvSpPr>
        <p:spPr>
          <a:xfrm flipV="1">
            <a:off x="2225615" y="5010192"/>
            <a:ext cx="2570752" cy="317521"/>
          </a:xfrm>
          <a:custGeom>
            <a:avLst/>
            <a:gdLst>
              <a:gd name="connsiteX0" fmla="*/ 0 w 641023"/>
              <a:gd name="connsiteY0" fmla="*/ 0 h 641023"/>
              <a:gd name="connsiteX1" fmla="*/ 641023 w 641023"/>
              <a:gd name="connsiteY1" fmla="*/ 0 h 641023"/>
              <a:gd name="connsiteX2" fmla="*/ 641023 w 641023"/>
              <a:gd name="connsiteY2" fmla="*/ 641023 h 641023"/>
              <a:gd name="connsiteX3" fmla="*/ 0 w 641023"/>
              <a:gd name="connsiteY3" fmla="*/ 641023 h 641023"/>
              <a:gd name="connsiteX4" fmla="*/ 0 w 641023"/>
              <a:gd name="connsiteY4" fmla="*/ 0 h 641023"/>
              <a:gd name="connsiteX0" fmla="*/ 339365 w 980388"/>
              <a:gd name="connsiteY0" fmla="*/ 0 h 735291"/>
              <a:gd name="connsiteX1" fmla="*/ 980388 w 980388"/>
              <a:gd name="connsiteY1" fmla="*/ 0 h 735291"/>
              <a:gd name="connsiteX2" fmla="*/ 980388 w 980388"/>
              <a:gd name="connsiteY2" fmla="*/ 641023 h 735291"/>
              <a:gd name="connsiteX3" fmla="*/ 0 w 980388"/>
              <a:gd name="connsiteY3" fmla="*/ 735291 h 735291"/>
              <a:gd name="connsiteX4" fmla="*/ 339365 w 980388"/>
              <a:gd name="connsiteY4" fmla="*/ 0 h 735291"/>
              <a:gd name="connsiteX0" fmla="*/ 381039 w 1022062"/>
              <a:gd name="connsiteY0" fmla="*/ 0 h 735291"/>
              <a:gd name="connsiteX1" fmla="*/ 1022062 w 1022062"/>
              <a:gd name="connsiteY1" fmla="*/ 0 h 735291"/>
              <a:gd name="connsiteX2" fmla="*/ 1022062 w 1022062"/>
              <a:gd name="connsiteY2" fmla="*/ 641023 h 735291"/>
              <a:gd name="connsiteX3" fmla="*/ 41674 w 1022062"/>
              <a:gd name="connsiteY3" fmla="*/ 735291 h 735291"/>
              <a:gd name="connsiteX4" fmla="*/ 381039 w 1022062"/>
              <a:gd name="connsiteY4" fmla="*/ 0 h 735291"/>
              <a:gd name="connsiteX0" fmla="*/ 346525 w 987548"/>
              <a:gd name="connsiteY0" fmla="*/ 0 h 659877"/>
              <a:gd name="connsiteX1" fmla="*/ 987548 w 987548"/>
              <a:gd name="connsiteY1" fmla="*/ 0 h 659877"/>
              <a:gd name="connsiteX2" fmla="*/ 987548 w 987548"/>
              <a:gd name="connsiteY2" fmla="*/ 641023 h 659877"/>
              <a:gd name="connsiteX3" fmla="*/ 44867 w 987548"/>
              <a:gd name="connsiteY3" fmla="*/ 659877 h 659877"/>
              <a:gd name="connsiteX4" fmla="*/ 346525 w 987548"/>
              <a:gd name="connsiteY4" fmla="*/ 0 h 659877"/>
              <a:gd name="connsiteX0" fmla="*/ 372368 w 1013391"/>
              <a:gd name="connsiteY0" fmla="*/ 0 h 707011"/>
              <a:gd name="connsiteX1" fmla="*/ 1013391 w 1013391"/>
              <a:gd name="connsiteY1" fmla="*/ 0 h 707011"/>
              <a:gd name="connsiteX2" fmla="*/ 1013391 w 1013391"/>
              <a:gd name="connsiteY2" fmla="*/ 641023 h 707011"/>
              <a:gd name="connsiteX3" fmla="*/ 42430 w 1013391"/>
              <a:gd name="connsiteY3" fmla="*/ 707011 h 707011"/>
              <a:gd name="connsiteX4" fmla="*/ 372368 w 1013391"/>
              <a:gd name="connsiteY4" fmla="*/ 0 h 707011"/>
              <a:gd name="connsiteX0" fmla="*/ 0 w 641023"/>
              <a:gd name="connsiteY0" fmla="*/ 0 h 641023"/>
              <a:gd name="connsiteX1" fmla="*/ 641023 w 641023"/>
              <a:gd name="connsiteY1" fmla="*/ 0 h 641023"/>
              <a:gd name="connsiteX2" fmla="*/ 641023 w 641023"/>
              <a:gd name="connsiteY2" fmla="*/ 641023 h 641023"/>
              <a:gd name="connsiteX3" fmla="*/ 0 w 641023"/>
              <a:gd name="connsiteY3" fmla="*/ 0 h 641023"/>
              <a:gd name="connsiteX0" fmla="*/ 0 w 732463"/>
              <a:gd name="connsiteY0" fmla="*/ 0 h 732463"/>
              <a:gd name="connsiteX1" fmla="*/ 641023 w 732463"/>
              <a:gd name="connsiteY1" fmla="*/ 0 h 732463"/>
              <a:gd name="connsiteX2" fmla="*/ 732463 w 732463"/>
              <a:gd name="connsiteY2" fmla="*/ 732463 h 732463"/>
              <a:gd name="connsiteX0" fmla="*/ 0 w 641023"/>
              <a:gd name="connsiteY0" fmla="*/ 0 h 496793"/>
              <a:gd name="connsiteX1" fmla="*/ 641023 w 641023"/>
              <a:gd name="connsiteY1" fmla="*/ 0 h 496793"/>
              <a:gd name="connsiteX2" fmla="*/ 628768 w 641023"/>
              <a:gd name="connsiteY2" fmla="*/ 496793 h 496793"/>
              <a:gd name="connsiteX0" fmla="*/ 0 w 645515"/>
              <a:gd name="connsiteY0" fmla="*/ 0 h 2827567"/>
              <a:gd name="connsiteX1" fmla="*/ 641023 w 645515"/>
              <a:gd name="connsiteY1" fmla="*/ 0 h 2827567"/>
              <a:gd name="connsiteX2" fmla="*/ 645515 w 645515"/>
              <a:gd name="connsiteY2" fmla="*/ 2827567 h 2827567"/>
              <a:gd name="connsiteX0" fmla="*/ 0 w 642134"/>
              <a:gd name="connsiteY0" fmla="*/ 0 h 20411821"/>
              <a:gd name="connsiteX1" fmla="*/ 641023 w 642134"/>
              <a:gd name="connsiteY1" fmla="*/ 0 h 20411821"/>
              <a:gd name="connsiteX2" fmla="*/ 642134 w 642134"/>
              <a:gd name="connsiteY2" fmla="*/ 20411821 h 20411821"/>
              <a:gd name="connsiteX0" fmla="*/ 0 w 642134"/>
              <a:gd name="connsiteY0" fmla="*/ 0 h 20411821"/>
              <a:gd name="connsiteX1" fmla="*/ 633416 w 642134"/>
              <a:gd name="connsiteY1" fmla="*/ 0 h 20411821"/>
              <a:gd name="connsiteX2" fmla="*/ 642134 w 642134"/>
              <a:gd name="connsiteY2" fmla="*/ 20411821 h 20411821"/>
              <a:gd name="connsiteX0" fmla="*/ 0 w 633416"/>
              <a:gd name="connsiteY0" fmla="*/ 0 h 20411821"/>
              <a:gd name="connsiteX1" fmla="*/ 633416 w 633416"/>
              <a:gd name="connsiteY1" fmla="*/ 0 h 20411821"/>
              <a:gd name="connsiteX2" fmla="*/ 632625 w 633416"/>
              <a:gd name="connsiteY2" fmla="*/ 20411821 h 20411821"/>
              <a:gd name="connsiteX0" fmla="*/ 0 w 637379"/>
              <a:gd name="connsiteY0" fmla="*/ 0 h 20411821"/>
              <a:gd name="connsiteX1" fmla="*/ 633416 w 637379"/>
              <a:gd name="connsiteY1" fmla="*/ 0 h 20411821"/>
              <a:gd name="connsiteX2" fmla="*/ 637379 w 637379"/>
              <a:gd name="connsiteY2" fmla="*/ 20411821 h 20411821"/>
              <a:gd name="connsiteX0" fmla="*/ 0 w 633576"/>
              <a:gd name="connsiteY0" fmla="*/ 0 h 20411821"/>
              <a:gd name="connsiteX1" fmla="*/ 633416 w 633576"/>
              <a:gd name="connsiteY1" fmla="*/ 0 h 20411821"/>
              <a:gd name="connsiteX2" fmla="*/ 633576 w 633576"/>
              <a:gd name="connsiteY2" fmla="*/ 20411821 h 20411821"/>
              <a:gd name="connsiteX0" fmla="*/ 0 w 633576"/>
              <a:gd name="connsiteY0" fmla="*/ 0 h 20411821"/>
              <a:gd name="connsiteX1" fmla="*/ 427519 w 633576"/>
              <a:gd name="connsiteY1" fmla="*/ 0 h 20411821"/>
              <a:gd name="connsiteX2" fmla="*/ 633576 w 633576"/>
              <a:gd name="connsiteY2" fmla="*/ 20411821 h 20411821"/>
              <a:gd name="connsiteX0" fmla="*/ 0 w 633576"/>
              <a:gd name="connsiteY0" fmla="*/ 0 h 20411821"/>
              <a:gd name="connsiteX1" fmla="*/ 418160 w 633576"/>
              <a:gd name="connsiteY1" fmla="*/ 0 h 20411821"/>
              <a:gd name="connsiteX2" fmla="*/ 633576 w 633576"/>
              <a:gd name="connsiteY2" fmla="*/ 20411821 h 20411821"/>
            </a:gdLst>
            <a:ahLst/>
            <a:cxnLst>
              <a:cxn ang="0">
                <a:pos x="connsiteX0" y="connsiteY0"/>
              </a:cxn>
              <a:cxn ang="0">
                <a:pos x="connsiteX1" y="connsiteY1"/>
              </a:cxn>
              <a:cxn ang="0">
                <a:pos x="connsiteX2" y="connsiteY2"/>
              </a:cxn>
            </a:cxnLst>
            <a:rect l="l" t="t" r="r" b="b"/>
            <a:pathLst>
              <a:path w="633576" h="20411821">
                <a:moveTo>
                  <a:pt x="0" y="0"/>
                </a:moveTo>
                <a:lnTo>
                  <a:pt x="418160" y="0"/>
                </a:lnTo>
                <a:cubicBezTo>
                  <a:pt x="418160" y="213674"/>
                  <a:pt x="633576" y="20411821"/>
                  <a:pt x="633576" y="20411821"/>
                </a:cubicBezTo>
              </a:path>
            </a:pathLst>
          </a:custGeom>
          <a:noFill/>
          <a:ln w="6350">
            <a:solidFill>
              <a:schemeClr val="tx1"/>
            </a:solidFill>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40" name="正方形/長方形 9">
            <a:extLst>
              <a:ext uri="{FF2B5EF4-FFF2-40B4-BE49-F238E27FC236}">
                <a16:creationId xmlns:a16="http://schemas.microsoft.com/office/drawing/2014/main" id="{7EFA59D3-D5D8-4923-A74B-3D12B3E4067C}"/>
              </a:ext>
            </a:extLst>
          </p:cNvPr>
          <p:cNvSpPr/>
          <p:nvPr/>
        </p:nvSpPr>
        <p:spPr>
          <a:xfrm flipV="1">
            <a:off x="2225614" y="4346195"/>
            <a:ext cx="2301936" cy="221323"/>
          </a:xfrm>
          <a:custGeom>
            <a:avLst/>
            <a:gdLst>
              <a:gd name="connsiteX0" fmla="*/ 0 w 641023"/>
              <a:gd name="connsiteY0" fmla="*/ 0 h 641023"/>
              <a:gd name="connsiteX1" fmla="*/ 641023 w 641023"/>
              <a:gd name="connsiteY1" fmla="*/ 0 h 641023"/>
              <a:gd name="connsiteX2" fmla="*/ 641023 w 641023"/>
              <a:gd name="connsiteY2" fmla="*/ 641023 h 641023"/>
              <a:gd name="connsiteX3" fmla="*/ 0 w 641023"/>
              <a:gd name="connsiteY3" fmla="*/ 641023 h 641023"/>
              <a:gd name="connsiteX4" fmla="*/ 0 w 641023"/>
              <a:gd name="connsiteY4" fmla="*/ 0 h 641023"/>
              <a:gd name="connsiteX0" fmla="*/ 339365 w 980388"/>
              <a:gd name="connsiteY0" fmla="*/ 0 h 735291"/>
              <a:gd name="connsiteX1" fmla="*/ 980388 w 980388"/>
              <a:gd name="connsiteY1" fmla="*/ 0 h 735291"/>
              <a:gd name="connsiteX2" fmla="*/ 980388 w 980388"/>
              <a:gd name="connsiteY2" fmla="*/ 641023 h 735291"/>
              <a:gd name="connsiteX3" fmla="*/ 0 w 980388"/>
              <a:gd name="connsiteY3" fmla="*/ 735291 h 735291"/>
              <a:gd name="connsiteX4" fmla="*/ 339365 w 980388"/>
              <a:gd name="connsiteY4" fmla="*/ 0 h 735291"/>
              <a:gd name="connsiteX0" fmla="*/ 381039 w 1022062"/>
              <a:gd name="connsiteY0" fmla="*/ 0 h 735291"/>
              <a:gd name="connsiteX1" fmla="*/ 1022062 w 1022062"/>
              <a:gd name="connsiteY1" fmla="*/ 0 h 735291"/>
              <a:gd name="connsiteX2" fmla="*/ 1022062 w 1022062"/>
              <a:gd name="connsiteY2" fmla="*/ 641023 h 735291"/>
              <a:gd name="connsiteX3" fmla="*/ 41674 w 1022062"/>
              <a:gd name="connsiteY3" fmla="*/ 735291 h 735291"/>
              <a:gd name="connsiteX4" fmla="*/ 381039 w 1022062"/>
              <a:gd name="connsiteY4" fmla="*/ 0 h 735291"/>
              <a:gd name="connsiteX0" fmla="*/ 346525 w 987548"/>
              <a:gd name="connsiteY0" fmla="*/ 0 h 659877"/>
              <a:gd name="connsiteX1" fmla="*/ 987548 w 987548"/>
              <a:gd name="connsiteY1" fmla="*/ 0 h 659877"/>
              <a:gd name="connsiteX2" fmla="*/ 987548 w 987548"/>
              <a:gd name="connsiteY2" fmla="*/ 641023 h 659877"/>
              <a:gd name="connsiteX3" fmla="*/ 44867 w 987548"/>
              <a:gd name="connsiteY3" fmla="*/ 659877 h 659877"/>
              <a:gd name="connsiteX4" fmla="*/ 346525 w 987548"/>
              <a:gd name="connsiteY4" fmla="*/ 0 h 659877"/>
              <a:gd name="connsiteX0" fmla="*/ 372368 w 1013391"/>
              <a:gd name="connsiteY0" fmla="*/ 0 h 707011"/>
              <a:gd name="connsiteX1" fmla="*/ 1013391 w 1013391"/>
              <a:gd name="connsiteY1" fmla="*/ 0 h 707011"/>
              <a:gd name="connsiteX2" fmla="*/ 1013391 w 1013391"/>
              <a:gd name="connsiteY2" fmla="*/ 641023 h 707011"/>
              <a:gd name="connsiteX3" fmla="*/ 42430 w 1013391"/>
              <a:gd name="connsiteY3" fmla="*/ 707011 h 707011"/>
              <a:gd name="connsiteX4" fmla="*/ 372368 w 1013391"/>
              <a:gd name="connsiteY4" fmla="*/ 0 h 707011"/>
              <a:gd name="connsiteX0" fmla="*/ 0 w 641023"/>
              <a:gd name="connsiteY0" fmla="*/ 0 h 641023"/>
              <a:gd name="connsiteX1" fmla="*/ 641023 w 641023"/>
              <a:gd name="connsiteY1" fmla="*/ 0 h 641023"/>
              <a:gd name="connsiteX2" fmla="*/ 641023 w 641023"/>
              <a:gd name="connsiteY2" fmla="*/ 641023 h 641023"/>
              <a:gd name="connsiteX3" fmla="*/ 0 w 641023"/>
              <a:gd name="connsiteY3" fmla="*/ 0 h 641023"/>
              <a:gd name="connsiteX0" fmla="*/ 0 w 732463"/>
              <a:gd name="connsiteY0" fmla="*/ 0 h 732463"/>
              <a:gd name="connsiteX1" fmla="*/ 641023 w 732463"/>
              <a:gd name="connsiteY1" fmla="*/ 0 h 732463"/>
              <a:gd name="connsiteX2" fmla="*/ 732463 w 732463"/>
              <a:gd name="connsiteY2" fmla="*/ 732463 h 732463"/>
              <a:gd name="connsiteX0" fmla="*/ 0 w 641023"/>
              <a:gd name="connsiteY0" fmla="*/ 0 h 496793"/>
              <a:gd name="connsiteX1" fmla="*/ 641023 w 641023"/>
              <a:gd name="connsiteY1" fmla="*/ 0 h 496793"/>
              <a:gd name="connsiteX2" fmla="*/ 628768 w 641023"/>
              <a:gd name="connsiteY2" fmla="*/ 496793 h 496793"/>
              <a:gd name="connsiteX0" fmla="*/ 0 w 645515"/>
              <a:gd name="connsiteY0" fmla="*/ 0 h 2827567"/>
              <a:gd name="connsiteX1" fmla="*/ 641023 w 645515"/>
              <a:gd name="connsiteY1" fmla="*/ 0 h 2827567"/>
              <a:gd name="connsiteX2" fmla="*/ 645515 w 645515"/>
              <a:gd name="connsiteY2" fmla="*/ 2827567 h 2827567"/>
              <a:gd name="connsiteX0" fmla="*/ 0 w 642134"/>
              <a:gd name="connsiteY0" fmla="*/ 0 h 20411821"/>
              <a:gd name="connsiteX1" fmla="*/ 641023 w 642134"/>
              <a:gd name="connsiteY1" fmla="*/ 0 h 20411821"/>
              <a:gd name="connsiteX2" fmla="*/ 642134 w 642134"/>
              <a:gd name="connsiteY2" fmla="*/ 20411821 h 20411821"/>
              <a:gd name="connsiteX0" fmla="*/ 0 w 642134"/>
              <a:gd name="connsiteY0" fmla="*/ 0 h 20411821"/>
              <a:gd name="connsiteX1" fmla="*/ 633416 w 642134"/>
              <a:gd name="connsiteY1" fmla="*/ 0 h 20411821"/>
              <a:gd name="connsiteX2" fmla="*/ 642134 w 642134"/>
              <a:gd name="connsiteY2" fmla="*/ 20411821 h 20411821"/>
              <a:gd name="connsiteX0" fmla="*/ 0 w 633416"/>
              <a:gd name="connsiteY0" fmla="*/ 0 h 20411821"/>
              <a:gd name="connsiteX1" fmla="*/ 633416 w 633416"/>
              <a:gd name="connsiteY1" fmla="*/ 0 h 20411821"/>
              <a:gd name="connsiteX2" fmla="*/ 632625 w 633416"/>
              <a:gd name="connsiteY2" fmla="*/ 20411821 h 20411821"/>
              <a:gd name="connsiteX0" fmla="*/ 0 w 637379"/>
              <a:gd name="connsiteY0" fmla="*/ 0 h 20411821"/>
              <a:gd name="connsiteX1" fmla="*/ 633416 w 637379"/>
              <a:gd name="connsiteY1" fmla="*/ 0 h 20411821"/>
              <a:gd name="connsiteX2" fmla="*/ 637379 w 637379"/>
              <a:gd name="connsiteY2" fmla="*/ 20411821 h 20411821"/>
              <a:gd name="connsiteX0" fmla="*/ 0 w 633576"/>
              <a:gd name="connsiteY0" fmla="*/ 0 h 20411821"/>
              <a:gd name="connsiteX1" fmla="*/ 633416 w 633576"/>
              <a:gd name="connsiteY1" fmla="*/ 0 h 20411821"/>
              <a:gd name="connsiteX2" fmla="*/ 633576 w 633576"/>
              <a:gd name="connsiteY2" fmla="*/ 20411821 h 20411821"/>
              <a:gd name="connsiteX0" fmla="*/ 0 w 633576"/>
              <a:gd name="connsiteY0" fmla="*/ 0 h 20411821"/>
              <a:gd name="connsiteX1" fmla="*/ 511088 w 633576"/>
              <a:gd name="connsiteY1" fmla="*/ 0 h 20411821"/>
              <a:gd name="connsiteX2" fmla="*/ 633576 w 633576"/>
              <a:gd name="connsiteY2" fmla="*/ 20411821 h 20411821"/>
              <a:gd name="connsiteX0" fmla="*/ 0 w 602563"/>
              <a:gd name="connsiteY0" fmla="*/ 13198873 h 13201378"/>
              <a:gd name="connsiteX1" fmla="*/ 511088 w 602563"/>
              <a:gd name="connsiteY1" fmla="*/ 13198873 h 13201378"/>
              <a:gd name="connsiteX2" fmla="*/ 602563 w 602563"/>
              <a:gd name="connsiteY2" fmla="*/ 0 h 13201378"/>
              <a:gd name="connsiteX0" fmla="*/ 0 w 602563"/>
              <a:gd name="connsiteY0" fmla="*/ 13198873 h 13201412"/>
              <a:gd name="connsiteX1" fmla="*/ 461123 w 602563"/>
              <a:gd name="connsiteY1" fmla="*/ 13198886 h 13201412"/>
              <a:gd name="connsiteX2" fmla="*/ 602563 w 602563"/>
              <a:gd name="connsiteY2" fmla="*/ 0 h 13201412"/>
            </a:gdLst>
            <a:ahLst/>
            <a:cxnLst>
              <a:cxn ang="0">
                <a:pos x="connsiteX0" y="connsiteY0"/>
              </a:cxn>
              <a:cxn ang="0">
                <a:pos x="connsiteX1" y="connsiteY1"/>
              </a:cxn>
              <a:cxn ang="0">
                <a:pos x="connsiteX2" y="connsiteY2"/>
              </a:cxn>
            </a:cxnLst>
            <a:rect l="l" t="t" r="r" b="b"/>
            <a:pathLst>
              <a:path w="602563" h="13201412">
                <a:moveTo>
                  <a:pt x="0" y="13198873"/>
                </a:moveTo>
                <a:lnTo>
                  <a:pt x="461123" y="13198886"/>
                </a:lnTo>
                <a:cubicBezTo>
                  <a:pt x="461123" y="13412560"/>
                  <a:pt x="602563" y="0"/>
                  <a:pt x="602563" y="0"/>
                </a:cubicBezTo>
              </a:path>
            </a:pathLst>
          </a:custGeom>
          <a:noFill/>
          <a:ln w="6350">
            <a:solidFill>
              <a:schemeClr val="tx1"/>
            </a:solidFill>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42" name="object 19"/>
          <p:cNvSpPr txBox="1"/>
          <p:nvPr/>
        </p:nvSpPr>
        <p:spPr>
          <a:xfrm>
            <a:off x="4668032" y="3286481"/>
            <a:ext cx="2952115" cy="990015"/>
          </a:xfrm>
          <a:prstGeom prst="rect">
            <a:avLst/>
          </a:prstGeom>
        </p:spPr>
        <p:txBody>
          <a:bodyPr vert="horz" wrap="square" lIns="0" tIns="12700" rIns="0" bIns="0" rtlCol="0">
            <a:spAutoFit/>
          </a:bodyPr>
          <a:lstStyle/>
          <a:p>
            <a:pPr algn="ctr" eaLnBrk="0">
              <a:lnSpc>
                <a:spcPct val="100000"/>
              </a:lnSpc>
              <a:spcBef>
                <a:spcPts val="100"/>
              </a:spcBef>
            </a:pPr>
            <a:r>
              <a:rPr lang="en-US" altLang="ja-JP" sz="3200" b="1" spc="105" dirty="0">
                <a:solidFill>
                  <a:srgbClr val="DC0032"/>
                </a:solidFill>
                <a:latin typeface="+mn-ea"/>
                <a:cs typeface="Meiryo UI"/>
              </a:rPr>
              <a:t>4,936.7</a:t>
            </a:r>
            <a:r>
              <a:rPr lang="en-US" altLang="ja-JP" sz="1200" dirty="0">
                <a:solidFill>
                  <a:srgbClr val="000000"/>
                </a:solidFill>
                <a:latin typeface="+mn-ea"/>
                <a:ea typeface="+mn-ea"/>
                <a:cs typeface="Meiryo UI"/>
              </a:rPr>
              <a:t/>
            </a:r>
            <a:br>
              <a:rPr lang="en-US" altLang="ja-JP" sz="1200" dirty="0">
                <a:solidFill>
                  <a:srgbClr val="000000"/>
                </a:solidFill>
                <a:latin typeface="+mn-ea"/>
                <a:ea typeface="+mn-ea"/>
                <a:cs typeface="Meiryo UI"/>
              </a:rPr>
            </a:br>
            <a:r>
              <a:rPr lang="tr-TR" altLang="ja-JP" sz="1200" dirty="0">
                <a:solidFill>
                  <a:srgbClr val="000000"/>
                </a:solidFill>
                <a:latin typeface="+mn-ea"/>
                <a:ea typeface="+mn-ea"/>
                <a:cs typeface="Meiryo UI"/>
              </a:rPr>
              <a:t>billion yen</a:t>
            </a:r>
            <a:endParaRPr sz="1200" dirty="0">
              <a:latin typeface="+mn-ea"/>
              <a:ea typeface="+mn-ea"/>
              <a:cs typeface="Meiryo UI"/>
            </a:endParaRPr>
          </a:p>
          <a:p>
            <a:pPr marR="76835" lvl="0" algn="ctr">
              <a:spcBef>
                <a:spcPts val="850"/>
              </a:spcBef>
            </a:pPr>
            <a:r>
              <a:rPr lang="en-US" altLang="ja-JP" sz="1200" dirty="0">
                <a:solidFill>
                  <a:srgbClr val="000000"/>
                </a:solidFill>
                <a:latin typeface="+mn-ea"/>
                <a:cs typeface="Meiryo UI"/>
              </a:rPr>
              <a:t>April 2020 - March 2021</a:t>
            </a:r>
          </a:p>
        </p:txBody>
      </p:sp>
      <p:cxnSp>
        <p:nvCxnSpPr>
          <p:cNvPr id="57" name="直線コネクタ 56">
            <a:extLst>
              <a:ext uri="{FF2B5EF4-FFF2-40B4-BE49-F238E27FC236}">
                <a16:creationId xmlns:a16="http://schemas.microsoft.com/office/drawing/2014/main" id="{65572251-A87D-42C9-A283-69CE75C588DF}"/>
              </a:ext>
            </a:extLst>
          </p:cNvPr>
          <p:cNvCxnSpPr>
            <a:cxnSpLocks/>
          </p:cNvCxnSpPr>
          <p:nvPr/>
        </p:nvCxnSpPr>
        <p:spPr>
          <a:xfrm>
            <a:off x="5655733" y="5550567"/>
            <a:ext cx="4345683" cy="329533"/>
          </a:xfrm>
          <a:prstGeom prst="bentConnector3">
            <a:avLst>
              <a:gd name="adj1" fmla="val 245"/>
            </a:avLst>
          </a:prstGeom>
          <a:ln w="6350">
            <a:solidFill>
              <a:schemeClr val="tx1"/>
            </a:solidFill>
            <a:headEnd type="oval" w="sm" len="sm"/>
            <a:tailEnd w="sm" len="sm"/>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FF6B876B-0BB7-45A5-AE1C-E22E7FEE0386}"/>
              </a:ext>
            </a:extLst>
          </p:cNvPr>
          <p:cNvCxnSpPr>
            <a:cxnSpLocks/>
          </p:cNvCxnSpPr>
          <p:nvPr/>
        </p:nvCxnSpPr>
        <p:spPr>
          <a:xfrm flipH="1">
            <a:off x="2240949" y="4823426"/>
            <a:ext cx="2360684" cy="0"/>
          </a:xfrm>
          <a:prstGeom prst="line">
            <a:avLst/>
          </a:prstGeom>
          <a:ln w="6350">
            <a:solidFill>
              <a:schemeClr val="tx1"/>
            </a:solidFill>
            <a:headEnd type="oval" w="sm" len="sm"/>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76486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21903056-2809-40FB-9C7F-5BB57C43CE32}"/>
              </a:ext>
            </a:extLst>
          </p:cNvPr>
          <p:cNvSpPr/>
          <p:nvPr/>
        </p:nvSpPr>
        <p:spPr>
          <a:xfrm>
            <a:off x="1993935" y="1659183"/>
            <a:ext cx="1580880" cy="307777"/>
          </a:xfrm>
          <a:prstGeom prst="rect">
            <a:avLst/>
          </a:prstGeom>
        </p:spPr>
        <p:txBody>
          <a:bodyPr wrap="square" lIns="36000" tIns="0" rIns="0" bIns="0" anchor="ctr">
            <a:spAutoFit/>
          </a:bodyPr>
          <a:lstStyle/>
          <a:p>
            <a:pPr algn="ctr"/>
            <a:r>
              <a:rPr lang="ja-JP" altLang="en-US" sz="2000" b="1" dirty="0" smtClean="0">
                <a:latin typeface="+mn-ea"/>
              </a:rPr>
              <a:t>3</a:t>
            </a:r>
            <a:r>
              <a:rPr lang="en-US" altLang="ja-JP" sz="2000" b="1" dirty="0" smtClean="0">
                <a:latin typeface="+mn-ea"/>
              </a:rPr>
              <a:t>2</a:t>
            </a:r>
            <a:endParaRPr lang="ja-JP" altLang="en-US" sz="1400" b="1" dirty="0">
              <a:latin typeface="+mn-ea"/>
            </a:endParaRPr>
          </a:p>
        </p:txBody>
      </p:sp>
      <p:sp>
        <p:nvSpPr>
          <p:cNvPr id="21" name="正方形/長方形 20">
            <a:extLst>
              <a:ext uri="{FF2B5EF4-FFF2-40B4-BE49-F238E27FC236}">
                <a16:creationId xmlns:a16="http://schemas.microsoft.com/office/drawing/2014/main" id="{BB011975-F09C-4B26-8B51-951C767146AD}"/>
              </a:ext>
            </a:extLst>
          </p:cNvPr>
          <p:cNvSpPr/>
          <p:nvPr/>
        </p:nvSpPr>
        <p:spPr>
          <a:xfrm>
            <a:off x="1993934" y="2227600"/>
            <a:ext cx="1580881" cy="307777"/>
          </a:xfrm>
          <a:prstGeom prst="rect">
            <a:avLst/>
          </a:prstGeom>
        </p:spPr>
        <p:txBody>
          <a:bodyPr wrap="square" lIns="36000" tIns="0" rIns="0" bIns="0" anchor="ctr">
            <a:spAutoFit/>
          </a:bodyPr>
          <a:lstStyle/>
          <a:p>
            <a:pPr algn="ctr"/>
            <a:r>
              <a:rPr lang="ja-JP" altLang="en-US" sz="2000" b="1" dirty="0" smtClean="0">
                <a:latin typeface="+mn-ea"/>
              </a:rPr>
              <a:t>1</a:t>
            </a:r>
            <a:r>
              <a:rPr lang="en-US" altLang="ja-JP" sz="2000" b="1" dirty="0" smtClean="0">
                <a:latin typeface="+mn-ea"/>
              </a:rPr>
              <a:t>5,324</a:t>
            </a:r>
            <a:endParaRPr lang="ja-JP" altLang="en-US" sz="1600" b="1" dirty="0">
              <a:latin typeface="+mn-ea"/>
            </a:endParaRPr>
          </a:p>
        </p:txBody>
      </p:sp>
      <p:sp>
        <p:nvSpPr>
          <p:cNvPr id="22" name="正方形/長方形 21">
            <a:extLst>
              <a:ext uri="{FF2B5EF4-FFF2-40B4-BE49-F238E27FC236}">
                <a16:creationId xmlns:a16="http://schemas.microsoft.com/office/drawing/2014/main" id="{2731F145-C8E4-475C-B3E1-4791CA413DF9}"/>
              </a:ext>
            </a:extLst>
          </p:cNvPr>
          <p:cNvSpPr/>
          <p:nvPr/>
        </p:nvSpPr>
        <p:spPr>
          <a:xfrm>
            <a:off x="1993934" y="2782268"/>
            <a:ext cx="1580881" cy="461665"/>
          </a:xfrm>
          <a:prstGeom prst="rect">
            <a:avLst/>
          </a:prstGeom>
        </p:spPr>
        <p:txBody>
          <a:bodyPr wrap="square" lIns="36000" tIns="0" rIns="0" bIns="0">
            <a:spAutoFit/>
          </a:bodyPr>
          <a:lstStyle/>
          <a:p>
            <a:pPr lvl="0" algn="ctr" fontAlgn="base">
              <a:spcBef>
                <a:spcPct val="50000"/>
              </a:spcBef>
              <a:spcAft>
                <a:spcPct val="0"/>
              </a:spcAft>
            </a:pPr>
            <a:r>
              <a:rPr lang="en-US" altLang="ja-JP" sz="2000" b="1" dirty="0">
                <a:solidFill>
                  <a:srgbClr val="000000"/>
                </a:solidFill>
                <a:latin typeface="+mn-ea"/>
              </a:rPr>
              <a:t>519.7</a:t>
            </a:r>
            <a:r>
              <a:rPr lang="en-US" altLang="ja-JP" sz="1000" b="1" dirty="0">
                <a:solidFill>
                  <a:srgbClr val="000000"/>
                </a:solidFill>
                <a:latin typeface="+mn-ea"/>
              </a:rPr>
              <a:t/>
            </a:r>
            <a:br>
              <a:rPr lang="en-US" altLang="ja-JP" sz="1000" b="1" dirty="0">
                <a:solidFill>
                  <a:srgbClr val="000000"/>
                </a:solidFill>
                <a:latin typeface="+mn-ea"/>
              </a:rPr>
            </a:br>
            <a:r>
              <a:rPr lang="en-US" altLang="ja-JP" sz="1000" dirty="0">
                <a:solidFill>
                  <a:srgbClr val="000000"/>
                </a:solidFill>
                <a:latin typeface="+mn-ea"/>
              </a:rPr>
              <a:t>billion yen</a:t>
            </a:r>
            <a:endParaRPr lang="ja-JP" altLang="en-US" sz="1000" dirty="0">
              <a:solidFill>
                <a:srgbClr val="000000"/>
              </a:solidFill>
              <a:latin typeface="+mn-ea"/>
            </a:endParaRPr>
          </a:p>
        </p:txBody>
      </p:sp>
      <p:sp>
        <p:nvSpPr>
          <p:cNvPr id="24" name="Rectangle 15">
            <a:extLst>
              <a:ext uri="{FF2B5EF4-FFF2-40B4-BE49-F238E27FC236}">
                <a16:creationId xmlns:a16="http://schemas.microsoft.com/office/drawing/2014/main" id="{4813BC6D-FF1D-46BE-B401-116923E49EB9}"/>
              </a:ext>
            </a:extLst>
          </p:cNvPr>
          <p:cNvSpPr>
            <a:spLocks noChangeArrowheads="1"/>
          </p:cNvSpPr>
          <p:nvPr/>
        </p:nvSpPr>
        <p:spPr bwMode="auto">
          <a:xfrm>
            <a:off x="287338" y="229287"/>
            <a:ext cx="7783512" cy="3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lvl="0" eaLnBrk="1" fontAlgn="base" hangingPunct="1">
              <a:lnSpc>
                <a:spcPts val="2600"/>
              </a:lnSpc>
              <a:spcBef>
                <a:spcPct val="0"/>
              </a:spcBef>
              <a:spcAft>
                <a:spcPct val="0"/>
              </a:spcAft>
              <a:tabLst>
                <a:tab pos="1050925" algn="l"/>
                <a:tab pos="1812925" algn="l"/>
              </a:tabLst>
            </a:pPr>
            <a:r>
              <a:rPr lang="en-US" altLang="ja-JP" sz="2400" b="1" dirty="0">
                <a:solidFill>
                  <a:srgbClr val="DC0032"/>
                </a:solidFill>
                <a:latin typeface="+mn-ea"/>
                <a:ea typeface="+mn-ea"/>
              </a:rPr>
              <a:t>Global Network</a:t>
            </a:r>
          </a:p>
        </p:txBody>
      </p:sp>
      <p:sp>
        <p:nvSpPr>
          <p:cNvPr id="26" name="正方形/長方形 25">
            <a:extLst>
              <a:ext uri="{FF2B5EF4-FFF2-40B4-BE49-F238E27FC236}">
                <a16:creationId xmlns:a16="http://schemas.microsoft.com/office/drawing/2014/main" id="{A82E3847-0C6C-420B-8C2F-033ED05820FD}"/>
              </a:ext>
            </a:extLst>
          </p:cNvPr>
          <p:cNvSpPr/>
          <p:nvPr/>
        </p:nvSpPr>
        <p:spPr>
          <a:xfrm>
            <a:off x="5318967" y="1659183"/>
            <a:ext cx="1580880" cy="307777"/>
          </a:xfrm>
          <a:prstGeom prst="rect">
            <a:avLst/>
          </a:prstGeom>
        </p:spPr>
        <p:txBody>
          <a:bodyPr wrap="square" lIns="36000" tIns="0" rIns="0" bIns="0" anchor="ctr">
            <a:spAutoFit/>
          </a:bodyPr>
          <a:lstStyle/>
          <a:p>
            <a:pPr lvl="0" algn="ctr" fontAlgn="base">
              <a:spcBef>
                <a:spcPct val="50000"/>
              </a:spcBef>
              <a:spcAft>
                <a:spcPct val="0"/>
              </a:spcAft>
            </a:pPr>
            <a:r>
              <a:rPr lang="en-US" altLang="ja-JP" sz="2000" b="1" dirty="0" smtClean="0">
                <a:solidFill>
                  <a:srgbClr val="000000"/>
                </a:solidFill>
                <a:latin typeface="+mn-ea"/>
              </a:rPr>
              <a:t>65</a:t>
            </a:r>
            <a:endParaRPr lang="ja-JP" altLang="en-US" sz="1400" b="1" dirty="0">
              <a:solidFill>
                <a:srgbClr val="000000"/>
              </a:solidFill>
              <a:latin typeface="+mn-ea"/>
            </a:endParaRPr>
          </a:p>
        </p:txBody>
      </p:sp>
      <p:sp>
        <p:nvSpPr>
          <p:cNvPr id="27" name="正方形/長方形 26">
            <a:extLst>
              <a:ext uri="{FF2B5EF4-FFF2-40B4-BE49-F238E27FC236}">
                <a16:creationId xmlns:a16="http://schemas.microsoft.com/office/drawing/2014/main" id="{E8601719-1011-40FB-A3C2-351BB55188C0}"/>
              </a:ext>
            </a:extLst>
          </p:cNvPr>
          <p:cNvSpPr/>
          <p:nvPr/>
        </p:nvSpPr>
        <p:spPr>
          <a:xfrm>
            <a:off x="5318966" y="2227600"/>
            <a:ext cx="1580881" cy="307777"/>
          </a:xfrm>
          <a:prstGeom prst="rect">
            <a:avLst/>
          </a:prstGeom>
        </p:spPr>
        <p:txBody>
          <a:bodyPr wrap="square" lIns="36000" tIns="0" rIns="0" bIns="0" anchor="ctr">
            <a:spAutoFit/>
          </a:bodyPr>
          <a:lstStyle/>
          <a:p>
            <a:pPr algn="ctr"/>
            <a:r>
              <a:rPr lang="en-US" altLang="ja-JP" sz="2000" b="1" dirty="0">
                <a:latin typeface="+mn-ea"/>
              </a:rPr>
              <a:t>79,267</a:t>
            </a:r>
            <a:endParaRPr lang="ja-JP" altLang="en-US" sz="1600" b="1" dirty="0">
              <a:latin typeface="+mn-ea"/>
            </a:endParaRPr>
          </a:p>
        </p:txBody>
      </p:sp>
      <p:sp>
        <p:nvSpPr>
          <p:cNvPr id="28" name="正方形/長方形 27">
            <a:extLst>
              <a:ext uri="{FF2B5EF4-FFF2-40B4-BE49-F238E27FC236}">
                <a16:creationId xmlns:a16="http://schemas.microsoft.com/office/drawing/2014/main" id="{140C4254-6C9B-4D85-91C2-EA338D8A96F2}"/>
              </a:ext>
            </a:extLst>
          </p:cNvPr>
          <p:cNvSpPr/>
          <p:nvPr/>
        </p:nvSpPr>
        <p:spPr>
          <a:xfrm>
            <a:off x="5318966" y="2782268"/>
            <a:ext cx="1580881" cy="461665"/>
          </a:xfrm>
          <a:prstGeom prst="rect">
            <a:avLst/>
          </a:prstGeom>
        </p:spPr>
        <p:txBody>
          <a:bodyPr wrap="square" lIns="36000" tIns="0" rIns="0" bIns="0">
            <a:spAutoFit/>
          </a:bodyPr>
          <a:lstStyle/>
          <a:p>
            <a:pPr lvl="0" algn="ctr" fontAlgn="base">
              <a:spcBef>
                <a:spcPct val="50000"/>
              </a:spcBef>
              <a:spcAft>
                <a:spcPct val="0"/>
              </a:spcAft>
            </a:pPr>
            <a:r>
              <a:rPr lang="en-US" altLang="ja-JP" sz="2000" b="1" dirty="0">
                <a:latin typeface="+mn-ea"/>
              </a:rPr>
              <a:t>3,177.0</a:t>
            </a:r>
            <a:r>
              <a:rPr lang="en-US" altLang="ja-JP" sz="2000" b="1" dirty="0">
                <a:solidFill>
                  <a:srgbClr val="000000"/>
                </a:solidFill>
                <a:latin typeface="+mn-ea"/>
              </a:rPr>
              <a:t/>
            </a:r>
            <a:br>
              <a:rPr lang="en-US" altLang="ja-JP" sz="2000" b="1" dirty="0">
                <a:solidFill>
                  <a:srgbClr val="000000"/>
                </a:solidFill>
                <a:latin typeface="+mn-ea"/>
              </a:rPr>
            </a:br>
            <a:r>
              <a:rPr lang="en-US" altLang="ja-JP" sz="1000" dirty="0">
                <a:solidFill>
                  <a:srgbClr val="000000"/>
                </a:solidFill>
                <a:latin typeface="+mn-ea"/>
              </a:rPr>
              <a:t>billion yen</a:t>
            </a:r>
            <a:endParaRPr lang="ja-JP" altLang="en-US" sz="1400" b="1" dirty="0">
              <a:solidFill>
                <a:srgbClr val="000000"/>
              </a:solidFill>
              <a:latin typeface="+mn-ea"/>
            </a:endParaRPr>
          </a:p>
        </p:txBody>
      </p:sp>
      <p:sp>
        <p:nvSpPr>
          <p:cNvPr id="30" name="正方形/長方形 29">
            <a:extLst>
              <a:ext uri="{FF2B5EF4-FFF2-40B4-BE49-F238E27FC236}">
                <a16:creationId xmlns:a16="http://schemas.microsoft.com/office/drawing/2014/main" id="{29DF26A3-2FBB-4FEE-A565-CCB0CCC81802}"/>
              </a:ext>
            </a:extLst>
          </p:cNvPr>
          <p:cNvSpPr/>
          <p:nvPr/>
        </p:nvSpPr>
        <p:spPr>
          <a:xfrm>
            <a:off x="8643999" y="1659183"/>
            <a:ext cx="1580880" cy="307777"/>
          </a:xfrm>
          <a:prstGeom prst="rect">
            <a:avLst/>
          </a:prstGeom>
        </p:spPr>
        <p:txBody>
          <a:bodyPr wrap="square" lIns="36000" tIns="0" rIns="0" bIns="0" anchor="ctr">
            <a:spAutoFit/>
          </a:bodyPr>
          <a:lstStyle/>
          <a:p>
            <a:pPr lvl="0" algn="ctr" fontAlgn="base">
              <a:spcBef>
                <a:spcPct val="50000"/>
              </a:spcBef>
              <a:spcAft>
                <a:spcPct val="0"/>
              </a:spcAft>
            </a:pPr>
            <a:r>
              <a:rPr lang="en-US" altLang="ja-JP" sz="2000" b="1" dirty="0" smtClean="0">
                <a:solidFill>
                  <a:srgbClr val="000000"/>
                </a:solidFill>
                <a:latin typeface="+mn-ea"/>
              </a:rPr>
              <a:t>23</a:t>
            </a:r>
            <a:endParaRPr lang="ja-JP" altLang="en-US" sz="1400" b="1" dirty="0">
              <a:solidFill>
                <a:srgbClr val="000000"/>
              </a:solidFill>
              <a:latin typeface="+mn-ea"/>
            </a:endParaRPr>
          </a:p>
        </p:txBody>
      </p:sp>
      <p:sp>
        <p:nvSpPr>
          <p:cNvPr id="31" name="正方形/長方形 30">
            <a:extLst>
              <a:ext uri="{FF2B5EF4-FFF2-40B4-BE49-F238E27FC236}">
                <a16:creationId xmlns:a16="http://schemas.microsoft.com/office/drawing/2014/main" id="{520C0A59-A13B-49E9-9D8C-E5BFE930E7D0}"/>
              </a:ext>
            </a:extLst>
          </p:cNvPr>
          <p:cNvSpPr/>
          <p:nvPr/>
        </p:nvSpPr>
        <p:spPr>
          <a:xfrm>
            <a:off x="8643998" y="2227600"/>
            <a:ext cx="1580881" cy="307777"/>
          </a:xfrm>
          <a:prstGeom prst="rect">
            <a:avLst/>
          </a:prstGeom>
        </p:spPr>
        <p:txBody>
          <a:bodyPr wrap="square" lIns="36000" tIns="0" rIns="0" bIns="0" anchor="ctr">
            <a:spAutoFit/>
          </a:bodyPr>
          <a:lstStyle/>
          <a:p>
            <a:pPr algn="ctr"/>
            <a:r>
              <a:rPr lang="en-US" altLang="ja-JP" sz="2000" b="1" dirty="0">
                <a:latin typeface="+mn-ea"/>
              </a:rPr>
              <a:t>24,516</a:t>
            </a:r>
            <a:endParaRPr lang="ja-JP" altLang="en-US" sz="1600" b="1" dirty="0">
              <a:latin typeface="+mn-ea"/>
            </a:endParaRPr>
          </a:p>
        </p:txBody>
      </p:sp>
      <p:sp>
        <p:nvSpPr>
          <p:cNvPr id="32" name="正方形/長方形 31">
            <a:extLst>
              <a:ext uri="{FF2B5EF4-FFF2-40B4-BE49-F238E27FC236}">
                <a16:creationId xmlns:a16="http://schemas.microsoft.com/office/drawing/2014/main" id="{D4E5B682-3338-49FC-86D1-4DB0E6545A20}"/>
              </a:ext>
            </a:extLst>
          </p:cNvPr>
          <p:cNvSpPr/>
          <p:nvPr/>
        </p:nvSpPr>
        <p:spPr>
          <a:xfrm>
            <a:off x="8643998" y="2782268"/>
            <a:ext cx="1580881" cy="461665"/>
          </a:xfrm>
          <a:prstGeom prst="rect">
            <a:avLst/>
          </a:prstGeom>
        </p:spPr>
        <p:txBody>
          <a:bodyPr wrap="square" lIns="36000" tIns="0" rIns="0" bIns="0">
            <a:spAutoFit/>
          </a:bodyPr>
          <a:lstStyle/>
          <a:p>
            <a:pPr lvl="0" algn="ctr" fontAlgn="base">
              <a:spcBef>
                <a:spcPct val="50000"/>
              </a:spcBef>
              <a:spcAft>
                <a:spcPct val="0"/>
              </a:spcAft>
            </a:pPr>
            <a:r>
              <a:rPr lang="en-US" altLang="ja-JP" sz="2000" b="1" dirty="0">
                <a:latin typeface="+mn-ea"/>
              </a:rPr>
              <a:t>1,026.2</a:t>
            </a:r>
            <a:r>
              <a:rPr lang="en-US" altLang="ja-JP" sz="2000" b="1" dirty="0">
                <a:solidFill>
                  <a:srgbClr val="000000"/>
                </a:solidFill>
                <a:latin typeface="+mn-ea"/>
              </a:rPr>
              <a:t/>
            </a:r>
            <a:br>
              <a:rPr lang="en-US" altLang="ja-JP" sz="2000" b="1" dirty="0">
                <a:solidFill>
                  <a:srgbClr val="000000"/>
                </a:solidFill>
                <a:latin typeface="+mn-ea"/>
              </a:rPr>
            </a:br>
            <a:r>
              <a:rPr lang="en-US" altLang="ja-JP" sz="1000" dirty="0">
                <a:solidFill>
                  <a:srgbClr val="000000"/>
                </a:solidFill>
                <a:latin typeface="+mn-ea"/>
              </a:rPr>
              <a:t>billion yen</a:t>
            </a:r>
            <a:endParaRPr lang="ja-JP" altLang="en-US" sz="1400" b="1" dirty="0">
              <a:solidFill>
                <a:srgbClr val="000000"/>
              </a:solidFill>
              <a:latin typeface="+mn-ea"/>
            </a:endParaRPr>
          </a:p>
        </p:txBody>
      </p:sp>
      <p:sp>
        <p:nvSpPr>
          <p:cNvPr id="34" name="正方形/長方形 33">
            <a:extLst>
              <a:ext uri="{FF2B5EF4-FFF2-40B4-BE49-F238E27FC236}">
                <a16:creationId xmlns:a16="http://schemas.microsoft.com/office/drawing/2014/main" id="{C9AEADAA-09E6-42BB-AC2A-4B58CBE65DF8}"/>
              </a:ext>
            </a:extLst>
          </p:cNvPr>
          <p:cNvSpPr/>
          <p:nvPr/>
        </p:nvSpPr>
        <p:spPr>
          <a:xfrm>
            <a:off x="3638495" y="4089678"/>
            <a:ext cx="1580880" cy="307777"/>
          </a:xfrm>
          <a:prstGeom prst="rect">
            <a:avLst/>
          </a:prstGeom>
        </p:spPr>
        <p:txBody>
          <a:bodyPr wrap="square" lIns="36000" tIns="0" rIns="0" bIns="0" anchor="ctr">
            <a:spAutoFit/>
          </a:bodyPr>
          <a:lstStyle/>
          <a:p>
            <a:pPr lvl="0" algn="ctr" fontAlgn="base">
              <a:spcBef>
                <a:spcPct val="50000"/>
              </a:spcBef>
              <a:spcAft>
                <a:spcPct val="0"/>
              </a:spcAft>
            </a:pPr>
            <a:r>
              <a:rPr lang="en-US" altLang="ja-JP" sz="2000" b="1" dirty="0">
                <a:solidFill>
                  <a:srgbClr val="000000"/>
                </a:solidFill>
                <a:latin typeface="+mn-ea"/>
              </a:rPr>
              <a:t>74</a:t>
            </a:r>
            <a:endParaRPr lang="ja-JP" altLang="en-US" sz="1400" b="1" dirty="0">
              <a:solidFill>
                <a:srgbClr val="000000"/>
              </a:solidFill>
              <a:latin typeface="+mn-ea"/>
            </a:endParaRPr>
          </a:p>
        </p:txBody>
      </p:sp>
      <p:sp>
        <p:nvSpPr>
          <p:cNvPr id="35" name="正方形/長方形 34">
            <a:extLst>
              <a:ext uri="{FF2B5EF4-FFF2-40B4-BE49-F238E27FC236}">
                <a16:creationId xmlns:a16="http://schemas.microsoft.com/office/drawing/2014/main" id="{7D59E73C-E300-415F-911D-E0360F72AB0C}"/>
              </a:ext>
            </a:extLst>
          </p:cNvPr>
          <p:cNvSpPr/>
          <p:nvPr/>
        </p:nvSpPr>
        <p:spPr>
          <a:xfrm>
            <a:off x="3638494" y="4651220"/>
            <a:ext cx="1580881" cy="307777"/>
          </a:xfrm>
          <a:prstGeom prst="rect">
            <a:avLst/>
          </a:prstGeom>
        </p:spPr>
        <p:txBody>
          <a:bodyPr wrap="square" lIns="36000" tIns="0" rIns="0" bIns="0" anchor="ctr">
            <a:spAutoFit/>
          </a:bodyPr>
          <a:lstStyle/>
          <a:p>
            <a:pPr algn="ctr"/>
            <a:r>
              <a:rPr lang="en-US" altLang="ja-JP" sz="2000" b="1" dirty="0">
                <a:latin typeface="+mn-ea"/>
              </a:rPr>
              <a:t>46,476</a:t>
            </a:r>
            <a:endParaRPr lang="ja-JP" altLang="en-US" sz="1600" b="1" dirty="0">
              <a:latin typeface="+mn-ea"/>
            </a:endParaRPr>
          </a:p>
        </p:txBody>
      </p:sp>
      <p:sp>
        <p:nvSpPr>
          <p:cNvPr id="36" name="正方形/長方形 35">
            <a:extLst>
              <a:ext uri="{FF2B5EF4-FFF2-40B4-BE49-F238E27FC236}">
                <a16:creationId xmlns:a16="http://schemas.microsoft.com/office/drawing/2014/main" id="{6D9679E6-6AF4-425C-A4CB-609D49681765}"/>
              </a:ext>
            </a:extLst>
          </p:cNvPr>
          <p:cNvSpPr/>
          <p:nvPr/>
        </p:nvSpPr>
        <p:spPr>
          <a:xfrm>
            <a:off x="3638494" y="5260888"/>
            <a:ext cx="1580881" cy="461665"/>
          </a:xfrm>
          <a:prstGeom prst="rect">
            <a:avLst/>
          </a:prstGeom>
        </p:spPr>
        <p:txBody>
          <a:bodyPr wrap="square" lIns="36000" tIns="0" rIns="0" bIns="0">
            <a:spAutoFit/>
          </a:bodyPr>
          <a:lstStyle/>
          <a:p>
            <a:pPr lvl="0" algn="ctr" fontAlgn="base">
              <a:spcBef>
                <a:spcPct val="50000"/>
              </a:spcBef>
              <a:spcAft>
                <a:spcPct val="0"/>
              </a:spcAft>
            </a:pPr>
            <a:r>
              <a:rPr lang="en-US" altLang="ja-JP" sz="2000" b="1" dirty="0">
                <a:latin typeface="+mn-ea"/>
              </a:rPr>
              <a:t>1,303.8</a:t>
            </a:r>
            <a:r>
              <a:rPr lang="en-US" altLang="ja-JP" sz="2000" b="1" dirty="0">
                <a:solidFill>
                  <a:srgbClr val="000000"/>
                </a:solidFill>
                <a:latin typeface="+mn-ea"/>
              </a:rPr>
              <a:t/>
            </a:r>
            <a:br>
              <a:rPr lang="en-US" altLang="ja-JP" sz="2000" b="1" dirty="0">
                <a:solidFill>
                  <a:srgbClr val="000000"/>
                </a:solidFill>
                <a:latin typeface="+mn-ea"/>
              </a:rPr>
            </a:br>
            <a:r>
              <a:rPr lang="en-US" altLang="ja-JP" sz="1000" dirty="0">
                <a:solidFill>
                  <a:srgbClr val="000000"/>
                </a:solidFill>
                <a:latin typeface="+mn-ea"/>
              </a:rPr>
              <a:t>billion yen</a:t>
            </a:r>
            <a:endParaRPr lang="ja-JP" altLang="en-US" sz="1400" b="1" dirty="0">
              <a:solidFill>
                <a:srgbClr val="000000"/>
              </a:solidFill>
              <a:latin typeface="+mn-ea"/>
            </a:endParaRPr>
          </a:p>
        </p:txBody>
      </p:sp>
      <p:sp>
        <p:nvSpPr>
          <p:cNvPr id="38" name="正方形/長方形 37">
            <a:extLst>
              <a:ext uri="{FF2B5EF4-FFF2-40B4-BE49-F238E27FC236}">
                <a16:creationId xmlns:a16="http://schemas.microsoft.com/office/drawing/2014/main" id="{A8280ACC-1FBB-4040-934A-4B5F8D8C175B}"/>
              </a:ext>
            </a:extLst>
          </p:cNvPr>
          <p:cNvSpPr/>
          <p:nvPr/>
        </p:nvSpPr>
        <p:spPr>
          <a:xfrm>
            <a:off x="6985862" y="4089678"/>
            <a:ext cx="1580880" cy="307777"/>
          </a:xfrm>
          <a:prstGeom prst="rect">
            <a:avLst/>
          </a:prstGeom>
        </p:spPr>
        <p:txBody>
          <a:bodyPr wrap="square" lIns="36000" tIns="0" rIns="0" bIns="0" anchor="ctr">
            <a:spAutoFit/>
          </a:bodyPr>
          <a:lstStyle/>
          <a:p>
            <a:pPr algn="ctr"/>
            <a:r>
              <a:rPr lang="en-US" altLang="ja-JP" sz="2000" b="1" dirty="0" smtClean="0">
                <a:latin typeface="+mn-ea"/>
              </a:rPr>
              <a:t>7</a:t>
            </a:r>
            <a:endParaRPr lang="ja-JP" altLang="en-US" sz="1400" b="1" dirty="0">
              <a:latin typeface="+mn-ea"/>
            </a:endParaRPr>
          </a:p>
        </p:txBody>
      </p:sp>
      <p:sp>
        <p:nvSpPr>
          <p:cNvPr id="39" name="正方形/長方形 38">
            <a:extLst>
              <a:ext uri="{FF2B5EF4-FFF2-40B4-BE49-F238E27FC236}">
                <a16:creationId xmlns:a16="http://schemas.microsoft.com/office/drawing/2014/main" id="{1014878E-3ADC-416B-85C8-B192A68DDF2F}"/>
              </a:ext>
            </a:extLst>
          </p:cNvPr>
          <p:cNvSpPr/>
          <p:nvPr/>
        </p:nvSpPr>
        <p:spPr>
          <a:xfrm>
            <a:off x="6985861" y="4651220"/>
            <a:ext cx="1580881" cy="307777"/>
          </a:xfrm>
          <a:prstGeom prst="rect">
            <a:avLst/>
          </a:prstGeom>
        </p:spPr>
        <p:txBody>
          <a:bodyPr wrap="square" lIns="36000" tIns="0" rIns="0" bIns="0" anchor="ctr">
            <a:spAutoFit/>
          </a:bodyPr>
          <a:lstStyle/>
          <a:p>
            <a:pPr algn="ctr"/>
            <a:r>
              <a:rPr lang="en-US" altLang="ja-JP" sz="2000" b="1" dirty="0">
                <a:latin typeface="+mn-ea"/>
              </a:rPr>
              <a:t>2,808</a:t>
            </a:r>
            <a:endParaRPr lang="ja-JP" altLang="en-US" sz="1600" b="1" dirty="0">
              <a:latin typeface="+mn-ea"/>
            </a:endParaRPr>
          </a:p>
        </p:txBody>
      </p:sp>
      <p:sp>
        <p:nvSpPr>
          <p:cNvPr id="40" name="正方形/長方形 39">
            <a:extLst>
              <a:ext uri="{FF2B5EF4-FFF2-40B4-BE49-F238E27FC236}">
                <a16:creationId xmlns:a16="http://schemas.microsoft.com/office/drawing/2014/main" id="{95157FF9-CE80-453A-B431-77E5BB6E3973}"/>
              </a:ext>
            </a:extLst>
          </p:cNvPr>
          <p:cNvSpPr/>
          <p:nvPr/>
        </p:nvSpPr>
        <p:spPr>
          <a:xfrm>
            <a:off x="6985861" y="5260888"/>
            <a:ext cx="1580881" cy="461665"/>
          </a:xfrm>
          <a:prstGeom prst="rect">
            <a:avLst/>
          </a:prstGeom>
        </p:spPr>
        <p:txBody>
          <a:bodyPr wrap="square" lIns="36000" tIns="0" rIns="0" bIns="0">
            <a:spAutoFit/>
          </a:bodyPr>
          <a:lstStyle/>
          <a:p>
            <a:pPr lvl="0" algn="ctr" fontAlgn="base">
              <a:spcBef>
                <a:spcPct val="50000"/>
              </a:spcBef>
              <a:spcAft>
                <a:spcPct val="0"/>
              </a:spcAft>
            </a:pPr>
            <a:r>
              <a:rPr lang="en-US" altLang="ja-JP" sz="2000" b="1" dirty="0" smtClean="0">
                <a:latin typeface="+mn-ea"/>
              </a:rPr>
              <a:t>40.4</a:t>
            </a:r>
            <a:r>
              <a:rPr lang="en-US" altLang="ja-JP" sz="2000" b="1" dirty="0">
                <a:solidFill>
                  <a:srgbClr val="000000"/>
                </a:solidFill>
                <a:latin typeface="+mn-ea"/>
              </a:rPr>
              <a:t/>
            </a:r>
            <a:br>
              <a:rPr lang="en-US" altLang="ja-JP" sz="2000" b="1" dirty="0">
                <a:solidFill>
                  <a:srgbClr val="000000"/>
                </a:solidFill>
                <a:latin typeface="+mn-ea"/>
              </a:rPr>
            </a:br>
            <a:r>
              <a:rPr lang="en-US" altLang="ja-JP" sz="1000" dirty="0">
                <a:solidFill>
                  <a:srgbClr val="000000"/>
                </a:solidFill>
                <a:latin typeface="+mn-ea"/>
              </a:rPr>
              <a:t>billion yen</a:t>
            </a:r>
            <a:endParaRPr lang="ja-JP" altLang="en-US" sz="1200" b="1" dirty="0">
              <a:solidFill>
                <a:srgbClr val="000000"/>
              </a:solidFill>
              <a:latin typeface="+mn-ea"/>
            </a:endParaRPr>
          </a:p>
        </p:txBody>
      </p:sp>
      <p:sp>
        <p:nvSpPr>
          <p:cNvPr id="41" name="object 13">
            <a:extLst>
              <a:ext uri="{FF2B5EF4-FFF2-40B4-BE49-F238E27FC236}">
                <a16:creationId xmlns:a16="http://schemas.microsoft.com/office/drawing/2014/main" id="{5C83F9F0-192B-460C-BB8F-8247D1FA35AF}"/>
              </a:ext>
            </a:extLst>
          </p:cNvPr>
          <p:cNvSpPr txBox="1"/>
          <p:nvPr/>
        </p:nvSpPr>
        <p:spPr>
          <a:xfrm>
            <a:off x="665594" y="5962694"/>
            <a:ext cx="4402638" cy="135935"/>
          </a:xfrm>
          <a:prstGeom prst="rect">
            <a:avLst/>
          </a:prstGeom>
        </p:spPr>
        <p:txBody>
          <a:bodyPr vert="horz" wrap="square" lIns="0" tIns="12700" rIns="0" bIns="0" rtlCol="0">
            <a:spAutoFit/>
          </a:bodyPr>
          <a:lstStyle/>
          <a:p>
            <a:pPr marL="12700">
              <a:lnSpc>
                <a:spcPct val="100000"/>
              </a:lnSpc>
              <a:spcBef>
                <a:spcPts val="100"/>
              </a:spcBef>
            </a:pPr>
            <a:r>
              <a:rPr lang="en-US" altLang="zh-TW" sz="800" spc="25" dirty="0">
                <a:latin typeface="+mn-ea"/>
                <a:cs typeface="Meiryo UI"/>
              </a:rPr>
              <a:t>The figures for revenue include adjustments between segments.</a:t>
            </a:r>
            <a:endParaRPr lang="zh-TW" altLang="en-US" sz="800" spc="25" dirty="0">
              <a:latin typeface="+mn-ea"/>
              <a:cs typeface="Meiryo UI"/>
            </a:endParaRPr>
          </a:p>
        </p:txBody>
      </p:sp>
      <p:sp>
        <p:nvSpPr>
          <p:cNvPr id="42" name="object 13">
            <a:extLst>
              <a:ext uri="{FF2B5EF4-FFF2-40B4-BE49-F238E27FC236}">
                <a16:creationId xmlns:a16="http://schemas.microsoft.com/office/drawing/2014/main" id="{F00888DE-460E-4B68-A008-F0576B653029}"/>
              </a:ext>
            </a:extLst>
          </p:cNvPr>
          <p:cNvSpPr txBox="1"/>
          <p:nvPr/>
        </p:nvSpPr>
        <p:spPr>
          <a:xfrm>
            <a:off x="10305245" y="5962694"/>
            <a:ext cx="1196193" cy="135935"/>
          </a:xfrm>
          <a:prstGeom prst="rect">
            <a:avLst/>
          </a:prstGeom>
        </p:spPr>
        <p:txBody>
          <a:bodyPr vert="horz" wrap="square" lIns="0" tIns="12700" rIns="0" bIns="0" rtlCol="0">
            <a:spAutoFit/>
          </a:bodyPr>
          <a:lstStyle/>
          <a:p>
            <a:pPr marL="12700" algn="r">
              <a:lnSpc>
                <a:spcPct val="100000"/>
              </a:lnSpc>
              <a:spcBef>
                <a:spcPts val="100"/>
              </a:spcBef>
            </a:pPr>
            <a:r>
              <a:rPr lang="en-US" altLang="zh-TW" sz="800" spc="25" dirty="0">
                <a:latin typeface="+mn-ea"/>
                <a:cs typeface="Meiryo UI"/>
              </a:rPr>
              <a:t>As of March 31, </a:t>
            </a:r>
            <a:r>
              <a:rPr lang="en-US" altLang="zh-TW" sz="800" spc="25" dirty="0" smtClean="0">
                <a:latin typeface="+mn-ea"/>
                <a:cs typeface="Meiryo UI"/>
              </a:rPr>
              <a:t>2021</a:t>
            </a:r>
            <a:endParaRPr lang="zh-TW" altLang="en-US" sz="800" spc="25" dirty="0">
              <a:latin typeface="+mn-ea"/>
              <a:cs typeface="Meiryo UI"/>
            </a:endParaRPr>
          </a:p>
        </p:txBody>
      </p:sp>
      <p:sp>
        <p:nvSpPr>
          <p:cNvPr id="2" name="フッター プレースホルダー 1"/>
          <p:cNvSpPr>
            <a:spLocks noGrp="1"/>
          </p:cNvSpPr>
          <p:nvPr>
            <p:ph type="ftr" sz="quarter" idx="3"/>
          </p:nvPr>
        </p:nvSpPr>
        <p:spPr/>
        <p:txBody>
          <a:bodyPr/>
          <a:lstStyle/>
          <a:p>
            <a:r>
              <a:rPr lang="en-US" altLang="ja-JP" smtClean="0">
                <a:ea typeface="Verdana" panose="020B0604030504040204" pitchFamily="34" charset="0"/>
              </a:rPr>
              <a:t>DENSO Corporate Profile (as of May, 2021)</a:t>
            </a:r>
            <a:endParaRPr lang="en-US" dirty="0"/>
          </a:p>
        </p:txBody>
      </p:sp>
    </p:spTree>
    <p:extLst>
      <p:ext uri="{BB962C8B-B14F-4D97-AF65-F5344CB8AC3E}">
        <p14:creationId xmlns:p14="http://schemas.microsoft.com/office/powerpoint/2010/main" val="35965304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15">
            <a:extLst>
              <a:ext uri="{FF2B5EF4-FFF2-40B4-BE49-F238E27FC236}">
                <a16:creationId xmlns:a16="http://schemas.microsoft.com/office/drawing/2014/main" id="{D3BDE9D7-D568-42BD-96A8-107C60B777F0}"/>
              </a:ext>
            </a:extLst>
          </p:cNvPr>
          <p:cNvSpPr>
            <a:spLocks noChangeArrowheads="1"/>
          </p:cNvSpPr>
          <p:nvPr/>
        </p:nvSpPr>
        <p:spPr bwMode="auto">
          <a:xfrm>
            <a:off x="287338" y="229287"/>
            <a:ext cx="77835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lvl="0" eaLnBrk="1" fontAlgn="base" hangingPunct="1">
              <a:spcBef>
                <a:spcPct val="0"/>
              </a:spcBef>
              <a:spcAft>
                <a:spcPct val="0"/>
              </a:spcAft>
              <a:tabLst>
                <a:tab pos="1050925" algn="l"/>
                <a:tab pos="1812925" algn="l"/>
              </a:tabLst>
            </a:pPr>
            <a:r>
              <a:rPr lang="en-US" altLang="ja-JP" sz="2400" b="1" dirty="0">
                <a:solidFill>
                  <a:srgbClr val="DC0032"/>
                </a:solidFill>
                <a:latin typeface="+mn-ea"/>
                <a:ea typeface="+mn-ea"/>
              </a:rPr>
              <a:t>Major Locations</a:t>
            </a:r>
            <a:endParaRPr lang="ja-JP" altLang="en-US" sz="2400" b="1" dirty="0">
              <a:solidFill>
                <a:srgbClr val="DC0032"/>
              </a:solidFill>
              <a:latin typeface="+mn-ea"/>
              <a:ea typeface="+mn-ea"/>
            </a:endParaRPr>
          </a:p>
        </p:txBody>
      </p:sp>
      <p:sp>
        <p:nvSpPr>
          <p:cNvPr id="4" name="テキスト ボックス 3"/>
          <p:cNvSpPr txBox="1"/>
          <p:nvPr/>
        </p:nvSpPr>
        <p:spPr>
          <a:xfrm>
            <a:off x="2645343" y="3200083"/>
            <a:ext cx="1707519" cy="363176"/>
          </a:xfrm>
          <a:prstGeom prst="rect">
            <a:avLst/>
          </a:prstGeom>
          <a:noFill/>
        </p:spPr>
        <p:txBody>
          <a:bodyPr wrap="none" rtlCol="0">
            <a:spAutoFit/>
          </a:bodyPr>
          <a:lstStyle/>
          <a:p>
            <a:pPr>
              <a:lnSpc>
                <a:spcPct val="80000"/>
              </a:lnSpc>
              <a:spcBef>
                <a:spcPts val="0"/>
              </a:spcBef>
            </a:pPr>
            <a:r>
              <a:rPr lang="en-US" sz="1100" dirty="0" smtClean="0">
                <a:latin typeface="+mn-ea"/>
                <a:ea typeface="+mn-ea"/>
              </a:rPr>
              <a:t>Akihabara Innovation</a:t>
            </a:r>
            <a:endParaRPr lang="en-US" sz="1100" dirty="0">
              <a:latin typeface="+mn-ea"/>
              <a:ea typeface="+mn-ea"/>
            </a:endParaRPr>
          </a:p>
          <a:p>
            <a:pPr>
              <a:lnSpc>
                <a:spcPct val="80000"/>
              </a:lnSpc>
              <a:spcBef>
                <a:spcPts val="0"/>
              </a:spcBef>
            </a:pPr>
            <a:r>
              <a:rPr lang="en-US" sz="1100" dirty="0">
                <a:latin typeface="+mn-ea"/>
                <a:ea typeface="+mn-ea"/>
              </a:rPr>
              <a:t>Laboratory</a:t>
            </a:r>
          </a:p>
        </p:txBody>
      </p:sp>
      <p:sp>
        <p:nvSpPr>
          <p:cNvPr id="5" name="テキスト ボックス 4"/>
          <p:cNvSpPr txBox="1"/>
          <p:nvPr/>
        </p:nvSpPr>
        <p:spPr>
          <a:xfrm>
            <a:off x="2645343" y="3724022"/>
            <a:ext cx="1063112" cy="227755"/>
          </a:xfrm>
          <a:prstGeom prst="rect">
            <a:avLst/>
          </a:prstGeom>
          <a:noFill/>
        </p:spPr>
        <p:txBody>
          <a:bodyPr wrap="none" rtlCol="0">
            <a:spAutoFit/>
          </a:bodyPr>
          <a:lstStyle/>
          <a:p>
            <a:pPr>
              <a:lnSpc>
                <a:spcPct val="80000"/>
              </a:lnSpc>
            </a:pPr>
            <a:r>
              <a:rPr lang="en-US" sz="1100" dirty="0">
                <a:latin typeface="+mn-ea"/>
                <a:ea typeface="+mn-ea"/>
              </a:rPr>
              <a:t>Tokyo Office</a:t>
            </a:r>
          </a:p>
        </p:txBody>
      </p:sp>
      <p:sp>
        <p:nvSpPr>
          <p:cNvPr id="7" name="テキスト ボックス 6"/>
          <p:cNvSpPr txBox="1"/>
          <p:nvPr/>
        </p:nvSpPr>
        <p:spPr>
          <a:xfrm>
            <a:off x="2645343" y="4043079"/>
            <a:ext cx="1213794" cy="227755"/>
          </a:xfrm>
          <a:prstGeom prst="rect">
            <a:avLst/>
          </a:prstGeom>
          <a:noFill/>
        </p:spPr>
        <p:txBody>
          <a:bodyPr wrap="none" rtlCol="0">
            <a:spAutoFit/>
          </a:bodyPr>
          <a:lstStyle/>
          <a:p>
            <a:pPr>
              <a:lnSpc>
                <a:spcPct val="80000"/>
              </a:lnSpc>
            </a:pPr>
            <a:r>
              <a:rPr lang="en-US" sz="1100" dirty="0">
                <a:latin typeface="+mn-ea"/>
                <a:ea typeface="+mn-ea"/>
              </a:rPr>
              <a:t>Tokyo Division</a:t>
            </a:r>
          </a:p>
        </p:txBody>
      </p:sp>
      <p:sp>
        <p:nvSpPr>
          <p:cNvPr id="9" name="テキスト ボックス 8"/>
          <p:cNvSpPr txBox="1"/>
          <p:nvPr/>
        </p:nvSpPr>
        <p:spPr>
          <a:xfrm>
            <a:off x="2645343" y="4434526"/>
            <a:ext cx="1671264" cy="227755"/>
          </a:xfrm>
          <a:prstGeom prst="rect">
            <a:avLst/>
          </a:prstGeom>
          <a:noFill/>
        </p:spPr>
        <p:txBody>
          <a:bodyPr wrap="square" rtlCol="0">
            <a:spAutoFit/>
          </a:bodyPr>
          <a:lstStyle/>
          <a:p>
            <a:pPr>
              <a:lnSpc>
                <a:spcPct val="80000"/>
              </a:lnSpc>
            </a:pPr>
            <a:r>
              <a:rPr lang="en-US" sz="1100" dirty="0" smtClean="0">
                <a:latin typeface="+mn-ea"/>
                <a:ea typeface="+mn-ea"/>
              </a:rPr>
              <a:t>Global R&amp;D Tokyo</a:t>
            </a:r>
            <a:endParaRPr lang="en-US" sz="1100" dirty="0">
              <a:latin typeface="+mn-ea"/>
              <a:ea typeface="+mn-ea"/>
            </a:endParaRPr>
          </a:p>
        </p:txBody>
      </p:sp>
      <p:sp>
        <p:nvSpPr>
          <p:cNvPr id="10" name="テキスト ボックス 9"/>
          <p:cNvSpPr txBox="1"/>
          <p:nvPr/>
        </p:nvSpPr>
        <p:spPr>
          <a:xfrm>
            <a:off x="2645343" y="4799303"/>
            <a:ext cx="1561646" cy="363176"/>
          </a:xfrm>
          <a:prstGeom prst="rect">
            <a:avLst/>
          </a:prstGeom>
          <a:noFill/>
        </p:spPr>
        <p:txBody>
          <a:bodyPr wrap="none" rtlCol="0">
            <a:spAutoFit/>
          </a:bodyPr>
          <a:lstStyle/>
          <a:p>
            <a:pPr>
              <a:lnSpc>
                <a:spcPct val="80000"/>
              </a:lnSpc>
              <a:spcBef>
                <a:spcPts val="0"/>
              </a:spcBef>
            </a:pPr>
            <a:r>
              <a:rPr lang="en-US" sz="1100" dirty="0">
                <a:latin typeface="+mn-ea"/>
                <a:ea typeface="+mn-ea"/>
              </a:rPr>
              <a:t>Global </a:t>
            </a:r>
            <a:r>
              <a:rPr lang="en-US" sz="1100" dirty="0" smtClean="0">
                <a:latin typeface="+mn-ea"/>
                <a:ea typeface="+mn-ea"/>
              </a:rPr>
              <a:t>R&amp;D Tokyo</a:t>
            </a:r>
            <a:r>
              <a:rPr lang="en-US" sz="1100" dirty="0">
                <a:latin typeface="+mn-ea"/>
                <a:ea typeface="+mn-ea"/>
              </a:rPr>
              <a:t>, </a:t>
            </a:r>
            <a:endParaRPr lang="en-US" sz="1100" dirty="0" smtClean="0">
              <a:latin typeface="+mn-ea"/>
              <a:ea typeface="+mn-ea"/>
            </a:endParaRPr>
          </a:p>
          <a:p>
            <a:pPr>
              <a:lnSpc>
                <a:spcPct val="80000"/>
              </a:lnSpc>
              <a:spcBef>
                <a:spcPts val="0"/>
              </a:spcBef>
            </a:pPr>
            <a:r>
              <a:rPr lang="en-US" sz="1100" dirty="0" smtClean="0">
                <a:latin typeface="+mn-ea"/>
                <a:ea typeface="+mn-ea"/>
              </a:rPr>
              <a:t>Haneda</a:t>
            </a:r>
            <a:endParaRPr lang="en-US" sz="1100" dirty="0">
              <a:latin typeface="+mn-ea"/>
              <a:ea typeface="+mn-ea"/>
            </a:endParaRPr>
          </a:p>
        </p:txBody>
      </p:sp>
      <p:sp>
        <p:nvSpPr>
          <p:cNvPr id="11" name="テキスト ボックス 10"/>
          <p:cNvSpPr txBox="1"/>
          <p:nvPr/>
        </p:nvSpPr>
        <p:spPr>
          <a:xfrm>
            <a:off x="2645343" y="5270023"/>
            <a:ext cx="1912472" cy="363176"/>
          </a:xfrm>
          <a:prstGeom prst="rect">
            <a:avLst/>
          </a:prstGeom>
          <a:noFill/>
        </p:spPr>
        <p:txBody>
          <a:bodyPr wrap="square" rtlCol="0">
            <a:spAutoFit/>
          </a:bodyPr>
          <a:lstStyle/>
          <a:p>
            <a:pPr>
              <a:lnSpc>
                <a:spcPct val="80000"/>
              </a:lnSpc>
            </a:pPr>
            <a:r>
              <a:rPr lang="en-US" sz="1100" dirty="0">
                <a:latin typeface="+mn-ea"/>
                <a:ea typeface="+mn-ea"/>
              </a:rPr>
              <a:t>Shin-Yokohama</a:t>
            </a:r>
          </a:p>
          <a:p>
            <a:pPr>
              <a:lnSpc>
                <a:spcPct val="80000"/>
              </a:lnSpc>
              <a:spcBef>
                <a:spcPts val="0"/>
              </a:spcBef>
            </a:pPr>
            <a:r>
              <a:rPr lang="en-US" sz="1100" dirty="0">
                <a:latin typeface="+mn-ea"/>
                <a:ea typeface="+mn-ea"/>
              </a:rPr>
              <a:t>Innovation </a:t>
            </a:r>
            <a:r>
              <a:rPr lang="en-US" sz="1100" dirty="0" smtClean="0">
                <a:latin typeface="+mn-ea"/>
                <a:ea typeface="+mn-ea"/>
              </a:rPr>
              <a:t>Laboratory</a:t>
            </a:r>
            <a:endParaRPr lang="en-US" sz="1100" dirty="0">
              <a:latin typeface="+mn-ea"/>
              <a:ea typeface="+mn-ea"/>
            </a:endParaRPr>
          </a:p>
        </p:txBody>
      </p:sp>
      <p:sp>
        <p:nvSpPr>
          <p:cNvPr id="12" name="フリーフォーム 11"/>
          <p:cNvSpPr/>
          <p:nvPr/>
        </p:nvSpPr>
        <p:spPr>
          <a:xfrm>
            <a:off x="1980969" y="3369772"/>
            <a:ext cx="686031" cy="535709"/>
          </a:xfrm>
          <a:custGeom>
            <a:avLst/>
            <a:gdLst>
              <a:gd name="connsiteX0" fmla="*/ 0 w 178569"/>
              <a:gd name="connsiteY0" fmla="*/ 548024 h 548024"/>
              <a:gd name="connsiteX1" fmla="*/ 123151 w 178569"/>
              <a:gd name="connsiteY1" fmla="*/ 0 h 548024"/>
              <a:gd name="connsiteX2" fmla="*/ 178569 w 178569"/>
              <a:gd name="connsiteY2" fmla="*/ 0 h 548024"/>
            </a:gdLst>
            <a:ahLst/>
            <a:cxnLst>
              <a:cxn ang="0">
                <a:pos x="connsiteX0" y="connsiteY0"/>
              </a:cxn>
              <a:cxn ang="0">
                <a:pos x="connsiteX1" y="connsiteY1"/>
              </a:cxn>
              <a:cxn ang="0">
                <a:pos x="connsiteX2" y="connsiteY2"/>
              </a:cxn>
            </a:cxnLst>
            <a:rect l="l" t="t" r="r" b="b"/>
            <a:pathLst>
              <a:path w="178569" h="548024">
                <a:moveTo>
                  <a:pt x="0" y="548024"/>
                </a:moveTo>
                <a:lnTo>
                  <a:pt x="123151" y="0"/>
                </a:lnTo>
                <a:lnTo>
                  <a:pt x="178569" y="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n-ea"/>
            </a:endParaRPr>
          </a:p>
        </p:txBody>
      </p:sp>
      <p:sp>
        <p:nvSpPr>
          <p:cNvPr id="13" name="フリーフォーム 12"/>
          <p:cNvSpPr/>
          <p:nvPr/>
        </p:nvSpPr>
        <p:spPr>
          <a:xfrm>
            <a:off x="1977866" y="3823086"/>
            <a:ext cx="689133" cy="267448"/>
          </a:xfrm>
          <a:custGeom>
            <a:avLst/>
            <a:gdLst>
              <a:gd name="connsiteX0" fmla="*/ 0 w 178569"/>
              <a:gd name="connsiteY0" fmla="*/ 548024 h 548024"/>
              <a:gd name="connsiteX1" fmla="*/ 123151 w 178569"/>
              <a:gd name="connsiteY1" fmla="*/ 0 h 548024"/>
              <a:gd name="connsiteX2" fmla="*/ 178569 w 178569"/>
              <a:gd name="connsiteY2" fmla="*/ 0 h 548024"/>
              <a:gd name="connsiteX0" fmla="*/ 0 w 178569"/>
              <a:gd name="connsiteY0" fmla="*/ 548024 h 548024"/>
              <a:gd name="connsiteX1" fmla="*/ 107512 w 178569"/>
              <a:gd name="connsiteY1" fmla="*/ 540624 h 548024"/>
              <a:gd name="connsiteX2" fmla="*/ 178569 w 178569"/>
              <a:gd name="connsiteY2" fmla="*/ 0 h 548024"/>
              <a:gd name="connsiteX0" fmla="*/ 0 w 178569"/>
              <a:gd name="connsiteY0" fmla="*/ 548024 h 557519"/>
              <a:gd name="connsiteX1" fmla="*/ 107512 w 178569"/>
              <a:gd name="connsiteY1" fmla="*/ 557519 h 557519"/>
              <a:gd name="connsiteX2" fmla="*/ 178569 w 178569"/>
              <a:gd name="connsiteY2" fmla="*/ 0 h 557519"/>
              <a:gd name="connsiteX0" fmla="*/ 0 w 178569"/>
              <a:gd name="connsiteY0" fmla="*/ 548024 h 548024"/>
              <a:gd name="connsiteX1" fmla="*/ 107512 w 178569"/>
              <a:gd name="connsiteY1" fmla="*/ 546257 h 548024"/>
              <a:gd name="connsiteX2" fmla="*/ 178569 w 178569"/>
              <a:gd name="connsiteY2" fmla="*/ 0 h 548024"/>
              <a:gd name="connsiteX0" fmla="*/ 0 w 178569"/>
              <a:gd name="connsiteY0" fmla="*/ 548024 h 636361"/>
              <a:gd name="connsiteX1" fmla="*/ 107512 w 178569"/>
              <a:gd name="connsiteY1" fmla="*/ 636361 h 636361"/>
              <a:gd name="connsiteX2" fmla="*/ 178569 w 178569"/>
              <a:gd name="connsiteY2" fmla="*/ 0 h 636361"/>
              <a:gd name="connsiteX0" fmla="*/ 0 w 166840"/>
              <a:gd name="connsiteY0" fmla="*/ 632497 h 636361"/>
              <a:gd name="connsiteX1" fmla="*/ 95783 w 166840"/>
              <a:gd name="connsiteY1" fmla="*/ 636361 h 636361"/>
              <a:gd name="connsiteX2" fmla="*/ 166840 w 166840"/>
              <a:gd name="connsiteY2" fmla="*/ 0 h 636361"/>
              <a:gd name="connsiteX0" fmla="*/ 0 w 166840"/>
              <a:gd name="connsiteY0" fmla="*/ 632497 h 632497"/>
              <a:gd name="connsiteX1" fmla="*/ 115115 w 166840"/>
              <a:gd name="connsiteY1" fmla="*/ 630269 h 632497"/>
              <a:gd name="connsiteX2" fmla="*/ 166840 w 166840"/>
              <a:gd name="connsiteY2" fmla="*/ 0 h 632497"/>
              <a:gd name="connsiteX0" fmla="*/ 0 w 166840"/>
              <a:gd name="connsiteY0" fmla="*/ 632497 h 632497"/>
              <a:gd name="connsiteX1" fmla="*/ 115115 w 166840"/>
              <a:gd name="connsiteY1" fmla="*/ 630269 h 632497"/>
              <a:gd name="connsiteX2" fmla="*/ 166840 w 166840"/>
              <a:gd name="connsiteY2" fmla="*/ 0 h 632497"/>
              <a:gd name="connsiteX0" fmla="*/ 0 w 166840"/>
              <a:gd name="connsiteY0" fmla="*/ 632497 h 632497"/>
              <a:gd name="connsiteX1" fmla="*/ 115115 w 166840"/>
              <a:gd name="connsiteY1" fmla="*/ 630269 h 632497"/>
              <a:gd name="connsiteX2" fmla="*/ 166840 w 166840"/>
              <a:gd name="connsiteY2" fmla="*/ 0 h 632497"/>
              <a:gd name="connsiteX0" fmla="*/ 0 w 166840"/>
              <a:gd name="connsiteY0" fmla="*/ 632497 h 632497"/>
              <a:gd name="connsiteX1" fmla="*/ 115115 w 166840"/>
              <a:gd name="connsiteY1" fmla="*/ 630269 h 632497"/>
              <a:gd name="connsiteX2" fmla="*/ 166840 w 166840"/>
              <a:gd name="connsiteY2" fmla="*/ 0 h 632497"/>
            </a:gdLst>
            <a:ahLst/>
            <a:cxnLst>
              <a:cxn ang="0">
                <a:pos x="connsiteX0" y="connsiteY0"/>
              </a:cxn>
              <a:cxn ang="0">
                <a:pos x="connsiteX1" y="connsiteY1"/>
              </a:cxn>
              <a:cxn ang="0">
                <a:pos x="connsiteX2" y="connsiteY2"/>
              </a:cxn>
            </a:cxnLst>
            <a:rect l="l" t="t" r="r" b="b"/>
            <a:pathLst>
              <a:path w="166840" h="632497">
                <a:moveTo>
                  <a:pt x="0" y="632497"/>
                </a:moveTo>
                <a:lnTo>
                  <a:pt x="115115" y="630269"/>
                </a:lnTo>
                <a:cubicBezTo>
                  <a:pt x="135060" y="381603"/>
                  <a:pt x="146272" y="242578"/>
                  <a:pt x="166840"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n-ea"/>
            </a:endParaRPr>
          </a:p>
        </p:txBody>
      </p:sp>
      <p:sp>
        <p:nvSpPr>
          <p:cNvPr id="14" name="フリーフォーム 13"/>
          <p:cNvSpPr/>
          <p:nvPr/>
        </p:nvSpPr>
        <p:spPr>
          <a:xfrm>
            <a:off x="1488799" y="4149122"/>
            <a:ext cx="1178200" cy="89897"/>
          </a:xfrm>
          <a:custGeom>
            <a:avLst/>
            <a:gdLst>
              <a:gd name="connsiteX0" fmla="*/ 0 w 178569"/>
              <a:gd name="connsiteY0" fmla="*/ 548024 h 548024"/>
              <a:gd name="connsiteX1" fmla="*/ 123151 w 178569"/>
              <a:gd name="connsiteY1" fmla="*/ 0 h 548024"/>
              <a:gd name="connsiteX2" fmla="*/ 178569 w 178569"/>
              <a:gd name="connsiteY2" fmla="*/ 0 h 548024"/>
              <a:gd name="connsiteX0" fmla="*/ 0 w 175515"/>
              <a:gd name="connsiteY0" fmla="*/ 564386 h 564386"/>
              <a:gd name="connsiteX1" fmla="*/ 120097 w 175515"/>
              <a:gd name="connsiteY1" fmla="*/ 0 h 564386"/>
              <a:gd name="connsiteX2" fmla="*/ 175515 w 175515"/>
              <a:gd name="connsiteY2" fmla="*/ 0 h 564386"/>
              <a:gd name="connsiteX0" fmla="*/ 0 w 175515"/>
              <a:gd name="connsiteY0" fmla="*/ 581036 h 581036"/>
              <a:gd name="connsiteX1" fmla="*/ 143120 w 175515"/>
              <a:gd name="connsiteY1" fmla="*/ 0 h 581036"/>
              <a:gd name="connsiteX2" fmla="*/ 175515 w 175515"/>
              <a:gd name="connsiteY2" fmla="*/ 16650 h 581036"/>
            </a:gdLst>
            <a:ahLst/>
            <a:cxnLst>
              <a:cxn ang="0">
                <a:pos x="connsiteX0" y="connsiteY0"/>
              </a:cxn>
              <a:cxn ang="0">
                <a:pos x="connsiteX1" y="connsiteY1"/>
              </a:cxn>
              <a:cxn ang="0">
                <a:pos x="connsiteX2" y="connsiteY2"/>
              </a:cxn>
            </a:cxnLst>
            <a:rect l="l" t="t" r="r" b="b"/>
            <a:pathLst>
              <a:path w="175515" h="581036">
                <a:moveTo>
                  <a:pt x="0" y="581036"/>
                </a:moveTo>
                <a:lnTo>
                  <a:pt x="143120" y="0"/>
                </a:lnTo>
                <a:cubicBezTo>
                  <a:pt x="161593" y="0"/>
                  <a:pt x="157042" y="16650"/>
                  <a:pt x="175515" y="1665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フリーフォーム 14"/>
          <p:cNvSpPr/>
          <p:nvPr/>
        </p:nvSpPr>
        <p:spPr>
          <a:xfrm flipV="1">
            <a:off x="1794034" y="4417685"/>
            <a:ext cx="872965" cy="118613"/>
          </a:xfrm>
          <a:custGeom>
            <a:avLst/>
            <a:gdLst>
              <a:gd name="connsiteX0" fmla="*/ 0 w 178569"/>
              <a:gd name="connsiteY0" fmla="*/ 548024 h 548024"/>
              <a:gd name="connsiteX1" fmla="*/ 123151 w 178569"/>
              <a:gd name="connsiteY1" fmla="*/ 0 h 548024"/>
              <a:gd name="connsiteX2" fmla="*/ 178569 w 178569"/>
              <a:gd name="connsiteY2" fmla="*/ 0 h 548024"/>
              <a:gd name="connsiteX0" fmla="*/ 0 w 175515"/>
              <a:gd name="connsiteY0" fmla="*/ 564386 h 564386"/>
              <a:gd name="connsiteX1" fmla="*/ 120097 w 175515"/>
              <a:gd name="connsiteY1" fmla="*/ 0 h 564386"/>
              <a:gd name="connsiteX2" fmla="*/ 175515 w 175515"/>
              <a:gd name="connsiteY2" fmla="*/ 0 h 564386"/>
              <a:gd name="connsiteX0" fmla="*/ 0 w 173339"/>
              <a:gd name="connsiteY0" fmla="*/ 526187 h 526187"/>
              <a:gd name="connsiteX1" fmla="*/ 117921 w 173339"/>
              <a:gd name="connsiteY1" fmla="*/ 0 h 526187"/>
              <a:gd name="connsiteX2" fmla="*/ 173339 w 173339"/>
              <a:gd name="connsiteY2" fmla="*/ 0 h 526187"/>
              <a:gd name="connsiteX0" fmla="*/ 0 w 173339"/>
              <a:gd name="connsiteY0" fmla="*/ 526187 h 526187"/>
              <a:gd name="connsiteX1" fmla="*/ 129173 w 173339"/>
              <a:gd name="connsiteY1" fmla="*/ 0 h 526187"/>
              <a:gd name="connsiteX2" fmla="*/ 173339 w 173339"/>
              <a:gd name="connsiteY2" fmla="*/ 0 h 526187"/>
            </a:gdLst>
            <a:ahLst/>
            <a:cxnLst>
              <a:cxn ang="0">
                <a:pos x="connsiteX0" y="connsiteY0"/>
              </a:cxn>
              <a:cxn ang="0">
                <a:pos x="connsiteX1" y="connsiteY1"/>
              </a:cxn>
              <a:cxn ang="0">
                <a:pos x="connsiteX2" y="connsiteY2"/>
              </a:cxn>
            </a:cxnLst>
            <a:rect l="l" t="t" r="r" b="b"/>
            <a:pathLst>
              <a:path w="173339" h="526187">
                <a:moveTo>
                  <a:pt x="0" y="526187"/>
                </a:moveTo>
                <a:lnTo>
                  <a:pt x="129173" y="0"/>
                </a:lnTo>
                <a:lnTo>
                  <a:pt x="173339" y="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n-ea"/>
            </a:endParaRPr>
          </a:p>
        </p:txBody>
      </p:sp>
      <p:sp>
        <p:nvSpPr>
          <p:cNvPr id="16" name="フリーフォーム 15"/>
          <p:cNvSpPr/>
          <p:nvPr/>
        </p:nvSpPr>
        <p:spPr>
          <a:xfrm>
            <a:off x="1900922" y="4909889"/>
            <a:ext cx="766076" cy="143124"/>
          </a:xfrm>
          <a:custGeom>
            <a:avLst/>
            <a:gdLst>
              <a:gd name="connsiteX0" fmla="*/ 0 w 178569"/>
              <a:gd name="connsiteY0" fmla="*/ 548024 h 548024"/>
              <a:gd name="connsiteX1" fmla="*/ 123151 w 178569"/>
              <a:gd name="connsiteY1" fmla="*/ 0 h 548024"/>
              <a:gd name="connsiteX2" fmla="*/ 178569 w 178569"/>
              <a:gd name="connsiteY2" fmla="*/ 0 h 548024"/>
              <a:gd name="connsiteX0" fmla="*/ 0 w 175515"/>
              <a:gd name="connsiteY0" fmla="*/ 564386 h 564386"/>
              <a:gd name="connsiteX1" fmla="*/ 120097 w 175515"/>
              <a:gd name="connsiteY1" fmla="*/ 0 h 564386"/>
              <a:gd name="connsiteX2" fmla="*/ 175515 w 175515"/>
              <a:gd name="connsiteY2" fmla="*/ 0 h 564386"/>
              <a:gd name="connsiteX0" fmla="*/ 0 w 173339"/>
              <a:gd name="connsiteY0" fmla="*/ 526187 h 526187"/>
              <a:gd name="connsiteX1" fmla="*/ 117921 w 173339"/>
              <a:gd name="connsiteY1" fmla="*/ 0 h 526187"/>
              <a:gd name="connsiteX2" fmla="*/ 173339 w 173339"/>
              <a:gd name="connsiteY2" fmla="*/ 0 h 526187"/>
              <a:gd name="connsiteX0" fmla="*/ 0 w 167529"/>
              <a:gd name="connsiteY0" fmla="*/ 497750 h 497750"/>
              <a:gd name="connsiteX1" fmla="*/ 112111 w 167529"/>
              <a:gd name="connsiteY1" fmla="*/ 0 h 497750"/>
              <a:gd name="connsiteX2" fmla="*/ 167529 w 167529"/>
              <a:gd name="connsiteY2" fmla="*/ 0 h 497750"/>
              <a:gd name="connsiteX0" fmla="*/ 0 w 167529"/>
              <a:gd name="connsiteY0" fmla="*/ 497750 h 497750"/>
              <a:gd name="connsiteX1" fmla="*/ 119997 w 167529"/>
              <a:gd name="connsiteY1" fmla="*/ 0 h 497750"/>
              <a:gd name="connsiteX2" fmla="*/ 167529 w 167529"/>
              <a:gd name="connsiteY2" fmla="*/ 0 h 497750"/>
            </a:gdLst>
            <a:ahLst/>
            <a:cxnLst>
              <a:cxn ang="0">
                <a:pos x="connsiteX0" y="connsiteY0"/>
              </a:cxn>
              <a:cxn ang="0">
                <a:pos x="connsiteX1" y="connsiteY1"/>
              </a:cxn>
              <a:cxn ang="0">
                <a:pos x="connsiteX2" y="connsiteY2"/>
              </a:cxn>
            </a:cxnLst>
            <a:rect l="l" t="t" r="r" b="b"/>
            <a:pathLst>
              <a:path w="167529" h="497750">
                <a:moveTo>
                  <a:pt x="0" y="497750"/>
                </a:moveTo>
                <a:lnTo>
                  <a:pt x="119997" y="0"/>
                </a:lnTo>
                <a:lnTo>
                  <a:pt x="167529" y="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n-ea"/>
            </a:endParaRPr>
          </a:p>
        </p:txBody>
      </p:sp>
      <p:cxnSp>
        <p:nvCxnSpPr>
          <p:cNvPr id="17" name="直線コネクタ 16"/>
          <p:cNvCxnSpPr/>
          <p:nvPr/>
        </p:nvCxnSpPr>
        <p:spPr>
          <a:xfrm>
            <a:off x="1092518" y="5374005"/>
            <a:ext cx="15744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7253743" y="3193314"/>
            <a:ext cx="1144865" cy="227755"/>
          </a:xfrm>
          <a:prstGeom prst="rect">
            <a:avLst/>
          </a:prstGeom>
          <a:noFill/>
        </p:spPr>
        <p:txBody>
          <a:bodyPr wrap="none" rtlCol="0">
            <a:spAutoFit/>
          </a:bodyPr>
          <a:lstStyle/>
          <a:p>
            <a:pPr>
              <a:lnSpc>
                <a:spcPct val="80000"/>
              </a:lnSpc>
              <a:spcBef>
                <a:spcPts val="0"/>
              </a:spcBef>
            </a:pPr>
            <a:r>
              <a:rPr lang="en-US" sz="1100" dirty="0" smtClean="0">
                <a:latin typeface="+mn-ea"/>
                <a:ea typeface="+mn-ea"/>
              </a:rPr>
              <a:t>Headquarters</a:t>
            </a:r>
            <a:endParaRPr lang="en-US" sz="1100" dirty="0">
              <a:latin typeface="+mn-ea"/>
              <a:ea typeface="+mn-ea"/>
            </a:endParaRPr>
          </a:p>
        </p:txBody>
      </p:sp>
      <p:sp>
        <p:nvSpPr>
          <p:cNvPr id="19" name="テキスト ボックス 18"/>
          <p:cNvSpPr txBox="1"/>
          <p:nvPr/>
        </p:nvSpPr>
        <p:spPr>
          <a:xfrm>
            <a:off x="5770652" y="4791228"/>
            <a:ext cx="1305165" cy="227755"/>
          </a:xfrm>
          <a:prstGeom prst="rect">
            <a:avLst/>
          </a:prstGeom>
          <a:noFill/>
        </p:spPr>
        <p:txBody>
          <a:bodyPr wrap="none" rtlCol="0">
            <a:spAutoFit/>
          </a:bodyPr>
          <a:lstStyle/>
          <a:p>
            <a:pPr>
              <a:lnSpc>
                <a:spcPct val="80000"/>
              </a:lnSpc>
              <a:spcBef>
                <a:spcPts val="0"/>
              </a:spcBef>
            </a:pPr>
            <a:r>
              <a:rPr lang="en-US" sz="1100" dirty="0">
                <a:latin typeface="+mn-ea"/>
                <a:ea typeface="+mn-ea"/>
              </a:rPr>
              <a:t>Toyohashi Plant</a:t>
            </a:r>
          </a:p>
        </p:txBody>
      </p:sp>
      <p:sp>
        <p:nvSpPr>
          <p:cNvPr id="20" name="テキスト ボックス 19"/>
          <p:cNvSpPr txBox="1"/>
          <p:nvPr/>
        </p:nvSpPr>
        <p:spPr>
          <a:xfrm>
            <a:off x="5770652" y="4373891"/>
            <a:ext cx="1164101" cy="227755"/>
          </a:xfrm>
          <a:prstGeom prst="rect">
            <a:avLst/>
          </a:prstGeom>
          <a:noFill/>
        </p:spPr>
        <p:txBody>
          <a:bodyPr wrap="none" rtlCol="0">
            <a:spAutoFit/>
          </a:bodyPr>
          <a:lstStyle/>
          <a:p>
            <a:pPr>
              <a:lnSpc>
                <a:spcPct val="80000"/>
              </a:lnSpc>
              <a:spcBef>
                <a:spcPts val="0"/>
              </a:spcBef>
            </a:pPr>
            <a:r>
              <a:rPr lang="en-US" sz="1100" dirty="0">
                <a:latin typeface="+mn-ea"/>
                <a:ea typeface="+mn-ea"/>
              </a:rPr>
              <a:t>Zenmyo Plant</a:t>
            </a:r>
          </a:p>
        </p:txBody>
      </p:sp>
      <p:sp>
        <p:nvSpPr>
          <p:cNvPr id="21" name="テキスト ボックス 20"/>
          <p:cNvSpPr txBox="1"/>
          <p:nvPr/>
        </p:nvSpPr>
        <p:spPr>
          <a:xfrm>
            <a:off x="5770652" y="3956554"/>
            <a:ext cx="1244251" cy="227755"/>
          </a:xfrm>
          <a:prstGeom prst="rect">
            <a:avLst/>
          </a:prstGeom>
          <a:noFill/>
        </p:spPr>
        <p:txBody>
          <a:bodyPr wrap="none" rtlCol="0">
            <a:spAutoFit/>
          </a:bodyPr>
          <a:lstStyle/>
          <a:p>
            <a:pPr>
              <a:lnSpc>
                <a:spcPct val="80000"/>
              </a:lnSpc>
              <a:spcBef>
                <a:spcPts val="0"/>
              </a:spcBef>
            </a:pPr>
            <a:r>
              <a:rPr lang="en-US" sz="1100" dirty="0">
                <a:latin typeface="+mn-ea"/>
                <a:ea typeface="+mn-ea"/>
              </a:rPr>
              <a:t>Takatana Plant</a:t>
            </a:r>
          </a:p>
        </p:txBody>
      </p:sp>
      <p:sp>
        <p:nvSpPr>
          <p:cNvPr id="22" name="テキスト ボックス 21"/>
          <p:cNvSpPr txBox="1"/>
          <p:nvPr/>
        </p:nvSpPr>
        <p:spPr>
          <a:xfrm>
            <a:off x="5770652" y="3539217"/>
            <a:ext cx="901209" cy="227755"/>
          </a:xfrm>
          <a:prstGeom prst="rect">
            <a:avLst/>
          </a:prstGeom>
          <a:noFill/>
        </p:spPr>
        <p:txBody>
          <a:bodyPr wrap="none" rtlCol="0">
            <a:spAutoFit/>
          </a:bodyPr>
          <a:lstStyle/>
          <a:p>
            <a:pPr>
              <a:lnSpc>
                <a:spcPct val="80000"/>
              </a:lnSpc>
              <a:spcBef>
                <a:spcPts val="0"/>
              </a:spcBef>
            </a:pPr>
            <a:r>
              <a:rPr lang="en-US" sz="1100" dirty="0">
                <a:latin typeface="+mn-ea"/>
                <a:ea typeface="+mn-ea"/>
              </a:rPr>
              <a:t>Agui Plant</a:t>
            </a:r>
          </a:p>
        </p:txBody>
      </p:sp>
      <p:sp>
        <p:nvSpPr>
          <p:cNvPr id="23" name="テキスト ボックス 22"/>
          <p:cNvSpPr txBox="1"/>
          <p:nvPr/>
        </p:nvSpPr>
        <p:spPr>
          <a:xfrm>
            <a:off x="5770652" y="2909520"/>
            <a:ext cx="995785" cy="227755"/>
          </a:xfrm>
          <a:prstGeom prst="rect">
            <a:avLst/>
          </a:prstGeom>
          <a:noFill/>
        </p:spPr>
        <p:txBody>
          <a:bodyPr wrap="none" rtlCol="0">
            <a:spAutoFit/>
          </a:bodyPr>
          <a:lstStyle/>
          <a:p>
            <a:pPr>
              <a:lnSpc>
                <a:spcPct val="80000"/>
              </a:lnSpc>
              <a:spcBef>
                <a:spcPts val="0"/>
              </a:spcBef>
            </a:pPr>
            <a:r>
              <a:rPr lang="en-US" sz="1100" dirty="0">
                <a:latin typeface="+mn-ea"/>
                <a:ea typeface="+mn-ea"/>
              </a:rPr>
              <a:t>Daian Plant</a:t>
            </a:r>
          </a:p>
        </p:txBody>
      </p:sp>
      <p:sp>
        <p:nvSpPr>
          <p:cNvPr id="24" name="テキスト ボックス 23"/>
          <p:cNvSpPr txBox="1"/>
          <p:nvPr/>
        </p:nvSpPr>
        <p:spPr>
          <a:xfrm>
            <a:off x="9029021" y="5079533"/>
            <a:ext cx="1659429" cy="227755"/>
          </a:xfrm>
          <a:prstGeom prst="rect">
            <a:avLst/>
          </a:prstGeom>
          <a:noFill/>
        </p:spPr>
        <p:txBody>
          <a:bodyPr wrap="none" rtlCol="0">
            <a:spAutoFit/>
          </a:bodyPr>
          <a:lstStyle/>
          <a:p>
            <a:pPr>
              <a:lnSpc>
                <a:spcPct val="80000"/>
              </a:lnSpc>
              <a:spcBef>
                <a:spcPts val="0"/>
              </a:spcBef>
            </a:pPr>
            <a:r>
              <a:rPr lang="en-US" sz="1100" dirty="0">
                <a:latin typeface="+mn-ea"/>
                <a:ea typeface="+mn-ea"/>
              </a:rPr>
              <a:t>Toyohashi East Plant</a:t>
            </a:r>
          </a:p>
        </p:txBody>
      </p:sp>
      <p:sp>
        <p:nvSpPr>
          <p:cNvPr id="25" name="テキスト ボックス 24"/>
          <p:cNvSpPr txBox="1"/>
          <p:nvPr/>
        </p:nvSpPr>
        <p:spPr>
          <a:xfrm>
            <a:off x="9029021" y="4498035"/>
            <a:ext cx="968535" cy="227755"/>
          </a:xfrm>
          <a:prstGeom prst="rect">
            <a:avLst/>
          </a:prstGeom>
          <a:noFill/>
        </p:spPr>
        <p:txBody>
          <a:bodyPr wrap="none" rtlCol="0">
            <a:spAutoFit/>
          </a:bodyPr>
          <a:lstStyle/>
          <a:p>
            <a:pPr>
              <a:lnSpc>
                <a:spcPct val="80000"/>
              </a:lnSpc>
              <a:spcBef>
                <a:spcPts val="0"/>
              </a:spcBef>
            </a:pPr>
            <a:r>
              <a:rPr lang="en-US" sz="1100" dirty="0">
                <a:latin typeface="+mn-ea"/>
                <a:ea typeface="+mn-ea"/>
              </a:rPr>
              <a:t>Kosai Plant</a:t>
            </a:r>
          </a:p>
        </p:txBody>
      </p:sp>
      <p:sp>
        <p:nvSpPr>
          <p:cNvPr id="26" name="テキスト ボックス 25"/>
          <p:cNvSpPr txBox="1"/>
          <p:nvPr/>
        </p:nvSpPr>
        <p:spPr>
          <a:xfrm>
            <a:off x="9230925" y="3874983"/>
            <a:ext cx="912429" cy="227755"/>
          </a:xfrm>
          <a:prstGeom prst="rect">
            <a:avLst/>
          </a:prstGeom>
          <a:noFill/>
        </p:spPr>
        <p:txBody>
          <a:bodyPr wrap="none" rtlCol="0">
            <a:spAutoFit/>
          </a:bodyPr>
          <a:lstStyle/>
          <a:p>
            <a:pPr>
              <a:lnSpc>
                <a:spcPct val="80000"/>
              </a:lnSpc>
              <a:spcBef>
                <a:spcPts val="0"/>
              </a:spcBef>
            </a:pPr>
            <a:r>
              <a:rPr lang="en-US" sz="1100" dirty="0">
                <a:latin typeface="+mn-ea"/>
                <a:ea typeface="+mn-ea"/>
              </a:rPr>
              <a:t>Kota Plant</a:t>
            </a:r>
          </a:p>
        </p:txBody>
      </p:sp>
      <p:sp>
        <p:nvSpPr>
          <p:cNvPr id="27" name="テキスト ボックス 26"/>
          <p:cNvSpPr txBox="1"/>
          <p:nvPr/>
        </p:nvSpPr>
        <p:spPr>
          <a:xfrm>
            <a:off x="9230925" y="3563457"/>
            <a:ext cx="1842171" cy="227755"/>
          </a:xfrm>
          <a:prstGeom prst="rect">
            <a:avLst/>
          </a:prstGeom>
          <a:noFill/>
        </p:spPr>
        <p:txBody>
          <a:bodyPr wrap="none" rtlCol="0">
            <a:spAutoFit/>
          </a:bodyPr>
          <a:lstStyle/>
          <a:p>
            <a:pPr>
              <a:lnSpc>
                <a:spcPct val="80000"/>
              </a:lnSpc>
              <a:spcBef>
                <a:spcPts val="0"/>
              </a:spcBef>
            </a:pPr>
            <a:r>
              <a:rPr lang="en-US" sz="1100" dirty="0" smtClean="0">
                <a:latin typeface="+mn-ea"/>
                <a:ea typeface="+mn-ea"/>
              </a:rPr>
              <a:t>Nukata Proving </a:t>
            </a:r>
            <a:r>
              <a:rPr lang="en-US" sz="1100" dirty="0">
                <a:latin typeface="+mn-ea"/>
                <a:ea typeface="+mn-ea"/>
              </a:rPr>
              <a:t>Ground</a:t>
            </a:r>
          </a:p>
        </p:txBody>
      </p:sp>
      <p:sp>
        <p:nvSpPr>
          <p:cNvPr id="28" name="テキスト ボックス 27"/>
          <p:cNvSpPr txBox="1"/>
          <p:nvPr/>
        </p:nvSpPr>
        <p:spPr>
          <a:xfrm>
            <a:off x="9230925" y="3251931"/>
            <a:ext cx="1019831" cy="227755"/>
          </a:xfrm>
          <a:prstGeom prst="rect">
            <a:avLst/>
          </a:prstGeom>
          <a:noFill/>
        </p:spPr>
        <p:txBody>
          <a:bodyPr wrap="none" rtlCol="0">
            <a:spAutoFit/>
          </a:bodyPr>
          <a:lstStyle/>
          <a:p>
            <a:pPr>
              <a:lnSpc>
                <a:spcPct val="80000"/>
              </a:lnSpc>
              <a:spcBef>
                <a:spcPts val="0"/>
              </a:spcBef>
            </a:pPr>
            <a:r>
              <a:rPr lang="en-US" sz="1100" dirty="0">
                <a:latin typeface="+mn-ea"/>
                <a:ea typeface="+mn-ea"/>
              </a:rPr>
              <a:t>Nishio Plant</a:t>
            </a:r>
          </a:p>
        </p:txBody>
      </p:sp>
      <p:sp>
        <p:nvSpPr>
          <p:cNvPr id="29" name="テキスト ボックス 28"/>
          <p:cNvSpPr txBox="1"/>
          <p:nvPr/>
        </p:nvSpPr>
        <p:spPr>
          <a:xfrm>
            <a:off x="9230925" y="2628879"/>
            <a:ext cx="1035861" cy="227755"/>
          </a:xfrm>
          <a:prstGeom prst="rect">
            <a:avLst/>
          </a:prstGeom>
          <a:noFill/>
        </p:spPr>
        <p:txBody>
          <a:bodyPr wrap="none" rtlCol="0">
            <a:spAutoFit/>
          </a:bodyPr>
          <a:lstStyle/>
          <a:p>
            <a:pPr>
              <a:lnSpc>
                <a:spcPct val="80000"/>
              </a:lnSpc>
              <a:spcBef>
                <a:spcPts val="0"/>
              </a:spcBef>
            </a:pPr>
            <a:r>
              <a:rPr lang="en-US" sz="1100" dirty="0">
                <a:latin typeface="+mn-ea"/>
                <a:ea typeface="+mn-ea"/>
              </a:rPr>
              <a:t>Hirose Plant</a:t>
            </a:r>
          </a:p>
        </p:txBody>
      </p:sp>
      <p:sp>
        <p:nvSpPr>
          <p:cNvPr id="30" name="テキスト ボックス 29"/>
          <p:cNvSpPr txBox="1"/>
          <p:nvPr/>
        </p:nvSpPr>
        <p:spPr>
          <a:xfrm>
            <a:off x="9230925" y="2940405"/>
            <a:ext cx="907621" cy="227755"/>
          </a:xfrm>
          <a:prstGeom prst="rect">
            <a:avLst/>
          </a:prstGeom>
          <a:noFill/>
        </p:spPr>
        <p:txBody>
          <a:bodyPr wrap="none" rtlCol="0">
            <a:spAutoFit/>
          </a:bodyPr>
          <a:lstStyle/>
          <a:p>
            <a:pPr>
              <a:lnSpc>
                <a:spcPct val="80000"/>
              </a:lnSpc>
              <a:spcBef>
                <a:spcPts val="0"/>
              </a:spcBef>
            </a:pPr>
            <a:r>
              <a:rPr lang="en-US" sz="1100" dirty="0">
                <a:latin typeface="+mn-ea"/>
                <a:ea typeface="+mn-ea"/>
              </a:rPr>
              <a:t>Anjo Plant</a:t>
            </a:r>
          </a:p>
        </p:txBody>
      </p:sp>
      <p:sp>
        <p:nvSpPr>
          <p:cNvPr id="31" name="テキスト ボックス 30"/>
          <p:cNvSpPr txBox="1"/>
          <p:nvPr/>
        </p:nvSpPr>
        <p:spPr>
          <a:xfrm>
            <a:off x="9230925" y="2046510"/>
            <a:ext cx="1569660" cy="498598"/>
          </a:xfrm>
          <a:prstGeom prst="rect">
            <a:avLst/>
          </a:prstGeom>
          <a:noFill/>
        </p:spPr>
        <p:txBody>
          <a:bodyPr wrap="none" rtlCol="0">
            <a:spAutoFit/>
          </a:bodyPr>
          <a:lstStyle/>
          <a:p>
            <a:pPr>
              <a:lnSpc>
                <a:spcPct val="80000"/>
              </a:lnSpc>
              <a:spcBef>
                <a:spcPts val="0"/>
              </a:spcBef>
            </a:pPr>
            <a:r>
              <a:rPr lang="en-US" sz="1100" dirty="0">
                <a:latin typeface="+mn-ea"/>
                <a:ea typeface="+mn-ea"/>
              </a:rPr>
              <a:t>Advanced </a:t>
            </a:r>
            <a:r>
              <a:rPr lang="en-US" sz="1100" dirty="0" smtClean="0">
                <a:latin typeface="+mn-ea"/>
                <a:ea typeface="+mn-ea"/>
              </a:rPr>
              <a:t>Research</a:t>
            </a:r>
          </a:p>
          <a:p>
            <a:pPr>
              <a:lnSpc>
                <a:spcPct val="80000"/>
              </a:lnSpc>
              <a:spcBef>
                <a:spcPts val="0"/>
              </a:spcBef>
            </a:pPr>
            <a:r>
              <a:rPr lang="en-US" sz="1100" dirty="0" smtClean="0">
                <a:latin typeface="+mn-ea"/>
                <a:ea typeface="+mn-ea"/>
              </a:rPr>
              <a:t>And Innovation</a:t>
            </a:r>
          </a:p>
          <a:p>
            <a:pPr>
              <a:lnSpc>
                <a:spcPct val="80000"/>
              </a:lnSpc>
              <a:spcBef>
                <a:spcPts val="0"/>
              </a:spcBef>
            </a:pPr>
            <a:r>
              <a:rPr lang="en-US" sz="1100" dirty="0" smtClean="0">
                <a:latin typeface="+mn-ea"/>
                <a:ea typeface="+mn-ea"/>
              </a:rPr>
              <a:t>Center</a:t>
            </a:r>
            <a:endParaRPr lang="en-US" sz="1100" dirty="0">
              <a:latin typeface="+mn-ea"/>
              <a:ea typeface="+mn-ea"/>
            </a:endParaRPr>
          </a:p>
        </p:txBody>
      </p:sp>
      <p:sp>
        <p:nvSpPr>
          <p:cNvPr id="32" name="フリーフォーム 31"/>
          <p:cNvSpPr/>
          <p:nvPr/>
        </p:nvSpPr>
        <p:spPr>
          <a:xfrm>
            <a:off x="8176072" y="2282385"/>
            <a:ext cx="1113377" cy="580996"/>
          </a:xfrm>
          <a:custGeom>
            <a:avLst/>
            <a:gdLst>
              <a:gd name="connsiteX0" fmla="*/ 0 w 652549"/>
              <a:gd name="connsiteY0" fmla="*/ 432262 h 432262"/>
              <a:gd name="connsiteX1" fmla="*/ 390698 w 652549"/>
              <a:gd name="connsiteY1" fmla="*/ 0 h 432262"/>
              <a:gd name="connsiteX2" fmla="*/ 652549 w 652549"/>
              <a:gd name="connsiteY2" fmla="*/ 0 h 432262"/>
              <a:gd name="connsiteX0" fmla="*/ 0 w 652549"/>
              <a:gd name="connsiteY0" fmla="*/ 432262 h 432262"/>
              <a:gd name="connsiteX1" fmla="*/ 598403 w 652549"/>
              <a:gd name="connsiteY1" fmla="*/ 0 h 432262"/>
              <a:gd name="connsiteX2" fmla="*/ 652549 w 652549"/>
              <a:gd name="connsiteY2" fmla="*/ 0 h 432262"/>
            </a:gdLst>
            <a:ahLst/>
            <a:cxnLst>
              <a:cxn ang="0">
                <a:pos x="connsiteX0" y="connsiteY0"/>
              </a:cxn>
              <a:cxn ang="0">
                <a:pos x="connsiteX1" y="connsiteY1"/>
              </a:cxn>
              <a:cxn ang="0">
                <a:pos x="connsiteX2" y="connsiteY2"/>
              </a:cxn>
            </a:cxnLst>
            <a:rect l="l" t="t" r="r" b="b"/>
            <a:pathLst>
              <a:path w="652549" h="432262">
                <a:moveTo>
                  <a:pt x="0" y="432262"/>
                </a:moveTo>
                <a:lnTo>
                  <a:pt x="598403" y="0"/>
                </a:lnTo>
                <a:lnTo>
                  <a:pt x="652549" y="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直線コネクタ 32"/>
          <p:cNvCxnSpPr>
            <a:endCxn id="29" idx="1"/>
          </p:cNvCxnSpPr>
          <p:nvPr/>
        </p:nvCxnSpPr>
        <p:spPr>
          <a:xfrm>
            <a:off x="8623747" y="2742757"/>
            <a:ext cx="6071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フリーフォーム 33"/>
          <p:cNvSpPr/>
          <p:nvPr/>
        </p:nvSpPr>
        <p:spPr>
          <a:xfrm>
            <a:off x="8073679" y="3044167"/>
            <a:ext cx="1219200" cy="453925"/>
          </a:xfrm>
          <a:custGeom>
            <a:avLst/>
            <a:gdLst>
              <a:gd name="connsiteX0" fmla="*/ 0 w 1176337"/>
              <a:gd name="connsiteY0" fmla="*/ 452438 h 452438"/>
              <a:gd name="connsiteX1" fmla="*/ 0 w 1176337"/>
              <a:gd name="connsiteY1" fmla="*/ 452438 h 452438"/>
              <a:gd name="connsiteX2" fmla="*/ 1090612 w 1176337"/>
              <a:gd name="connsiteY2" fmla="*/ 0 h 452438"/>
              <a:gd name="connsiteX3" fmla="*/ 1176337 w 1176337"/>
              <a:gd name="connsiteY3" fmla="*/ 0 h 452438"/>
            </a:gdLst>
            <a:ahLst/>
            <a:cxnLst>
              <a:cxn ang="0">
                <a:pos x="connsiteX0" y="connsiteY0"/>
              </a:cxn>
              <a:cxn ang="0">
                <a:pos x="connsiteX1" y="connsiteY1"/>
              </a:cxn>
              <a:cxn ang="0">
                <a:pos x="connsiteX2" y="connsiteY2"/>
              </a:cxn>
              <a:cxn ang="0">
                <a:pos x="connsiteX3" y="connsiteY3"/>
              </a:cxn>
            </a:cxnLst>
            <a:rect l="l" t="t" r="r" b="b"/>
            <a:pathLst>
              <a:path w="1176337" h="452438">
                <a:moveTo>
                  <a:pt x="0" y="452438"/>
                </a:moveTo>
                <a:lnTo>
                  <a:pt x="0" y="452438"/>
                </a:lnTo>
                <a:lnTo>
                  <a:pt x="1090612" y="0"/>
                </a:lnTo>
                <a:lnTo>
                  <a:pt x="1176337" y="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フリーフォーム 34"/>
          <p:cNvSpPr/>
          <p:nvPr/>
        </p:nvSpPr>
        <p:spPr>
          <a:xfrm>
            <a:off x="8185596" y="3339443"/>
            <a:ext cx="1103532" cy="559594"/>
          </a:xfrm>
          <a:custGeom>
            <a:avLst/>
            <a:gdLst>
              <a:gd name="connsiteX0" fmla="*/ 0 w 1062038"/>
              <a:gd name="connsiteY0" fmla="*/ 559594 h 559594"/>
              <a:gd name="connsiteX1" fmla="*/ 981075 w 1062038"/>
              <a:gd name="connsiteY1" fmla="*/ 0 h 559594"/>
              <a:gd name="connsiteX2" fmla="*/ 1062038 w 1062038"/>
              <a:gd name="connsiteY2" fmla="*/ 0 h 559594"/>
            </a:gdLst>
            <a:ahLst/>
            <a:cxnLst>
              <a:cxn ang="0">
                <a:pos x="connsiteX0" y="connsiteY0"/>
              </a:cxn>
              <a:cxn ang="0">
                <a:pos x="connsiteX1" y="connsiteY1"/>
              </a:cxn>
              <a:cxn ang="0">
                <a:pos x="connsiteX2" y="connsiteY2"/>
              </a:cxn>
            </a:cxnLst>
            <a:rect l="l" t="t" r="r" b="b"/>
            <a:pathLst>
              <a:path w="1062038" h="559594">
                <a:moveTo>
                  <a:pt x="0" y="559594"/>
                </a:moveTo>
                <a:lnTo>
                  <a:pt x="981075" y="0"/>
                </a:lnTo>
                <a:lnTo>
                  <a:pt x="1062038" y="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直線コネクタ 35"/>
          <p:cNvCxnSpPr/>
          <p:nvPr/>
        </p:nvCxnSpPr>
        <p:spPr>
          <a:xfrm>
            <a:off x="9190965" y="3677335"/>
            <a:ext cx="6282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フリーフォーム 36"/>
          <p:cNvSpPr/>
          <p:nvPr/>
        </p:nvSpPr>
        <p:spPr>
          <a:xfrm>
            <a:off x="8337996" y="3958568"/>
            <a:ext cx="946027" cy="88107"/>
          </a:xfrm>
          <a:custGeom>
            <a:avLst/>
            <a:gdLst>
              <a:gd name="connsiteX0" fmla="*/ 0 w 907257"/>
              <a:gd name="connsiteY0" fmla="*/ 88107 h 88107"/>
              <a:gd name="connsiteX1" fmla="*/ 812007 w 907257"/>
              <a:gd name="connsiteY1" fmla="*/ 0 h 88107"/>
              <a:gd name="connsiteX2" fmla="*/ 907257 w 907257"/>
              <a:gd name="connsiteY2" fmla="*/ 0 h 88107"/>
            </a:gdLst>
            <a:ahLst/>
            <a:cxnLst>
              <a:cxn ang="0">
                <a:pos x="connsiteX0" y="connsiteY0"/>
              </a:cxn>
              <a:cxn ang="0">
                <a:pos x="connsiteX1" y="connsiteY1"/>
              </a:cxn>
              <a:cxn ang="0">
                <a:pos x="connsiteX2" y="connsiteY2"/>
              </a:cxn>
            </a:cxnLst>
            <a:rect l="l" t="t" r="r" b="b"/>
            <a:pathLst>
              <a:path w="907257" h="88107">
                <a:moveTo>
                  <a:pt x="0" y="88107"/>
                </a:moveTo>
                <a:lnTo>
                  <a:pt x="812007" y="0"/>
                </a:lnTo>
                <a:lnTo>
                  <a:pt x="907257" y="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直線コネクタ 37"/>
          <p:cNvCxnSpPr/>
          <p:nvPr/>
        </p:nvCxnSpPr>
        <p:spPr>
          <a:xfrm>
            <a:off x="9508527" y="4673213"/>
            <a:ext cx="0" cy="9021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9475186" y="5006589"/>
            <a:ext cx="0" cy="7294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V="1">
            <a:off x="7032959" y="4897962"/>
            <a:ext cx="2002749" cy="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6618741" y="3652975"/>
            <a:ext cx="55244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フリーフォーム 41"/>
          <p:cNvSpPr/>
          <p:nvPr/>
        </p:nvSpPr>
        <p:spPr>
          <a:xfrm>
            <a:off x="6930679" y="3765687"/>
            <a:ext cx="862012" cy="295275"/>
          </a:xfrm>
          <a:custGeom>
            <a:avLst/>
            <a:gdLst>
              <a:gd name="connsiteX0" fmla="*/ 862012 w 862012"/>
              <a:gd name="connsiteY0" fmla="*/ 0 h 295275"/>
              <a:gd name="connsiteX1" fmla="*/ 526256 w 862012"/>
              <a:gd name="connsiteY1" fmla="*/ 295275 h 295275"/>
              <a:gd name="connsiteX2" fmla="*/ 0 w 862012"/>
              <a:gd name="connsiteY2" fmla="*/ 295275 h 295275"/>
            </a:gdLst>
            <a:ahLst/>
            <a:cxnLst>
              <a:cxn ang="0">
                <a:pos x="connsiteX0" y="connsiteY0"/>
              </a:cxn>
              <a:cxn ang="0">
                <a:pos x="connsiteX1" y="connsiteY1"/>
              </a:cxn>
              <a:cxn ang="0">
                <a:pos x="connsiteX2" y="connsiteY2"/>
              </a:cxn>
            </a:cxnLst>
            <a:rect l="l" t="t" r="r" b="b"/>
            <a:pathLst>
              <a:path w="862012" h="295275">
                <a:moveTo>
                  <a:pt x="862012" y="0"/>
                </a:moveTo>
                <a:lnTo>
                  <a:pt x="526256" y="295275"/>
                </a:lnTo>
                <a:lnTo>
                  <a:pt x="0" y="295275"/>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フリーフォーム 42"/>
          <p:cNvSpPr/>
          <p:nvPr/>
        </p:nvSpPr>
        <p:spPr>
          <a:xfrm>
            <a:off x="6885435" y="4084775"/>
            <a:ext cx="1069181" cy="404812"/>
          </a:xfrm>
          <a:custGeom>
            <a:avLst/>
            <a:gdLst>
              <a:gd name="connsiteX0" fmla="*/ 1069181 w 1069181"/>
              <a:gd name="connsiteY0" fmla="*/ 0 h 404812"/>
              <a:gd name="connsiteX1" fmla="*/ 573881 w 1069181"/>
              <a:gd name="connsiteY1" fmla="*/ 404812 h 404812"/>
              <a:gd name="connsiteX2" fmla="*/ 0 w 1069181"/>
              <a:gd name="connsiteY2" fmla="*/ 404812 h 404812"/>
            </a:gdLst>
            <a:ahLst/>
            <a:cxnLst>
              <a:cxn ang="0">
                <a:pos x="connsiteX0" y="connsiteY0"/>
              </a:cxn>
              <a:cxn ang="0">
                <a:pos x="connsiteX1" y="connsiteY1"/>
              </a:cxn>
              <a:cxn ang="0">
                <a:pos x="connsiteX2" y="connsiteY2"/>
              </a:cxn>
            </a:cxnLst>
            <a:rect l="l" t="t" r="r" b="b"/>
            <a:pathLst>
              <a:path w="1069181" h="404812">
                <a:moveTo>
                  <a:pt x="1069181" y="0"/>
                </a:moveTo>
                <a:lnTo>
                  <a:pt x="573881" y="404812"/>
                </a:lnTo>
                <a:lnTo>
                  <a:pt x="0" y="404812"/>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フッター プレースホルダー 1"/>
          <p:cNvSpPr>
            <a:spLocks noGrp="1"/>
          </p:cNvSpPr>
          <p:nvPr>
            <p:ph type="ftr" sz="quarter" idx="3"/>
          </p:nvPr>
        </p:nvSpPr>
        <p:spPr/>
        <p:txBody>
          <a:bodyPr/>
          <a:lstStyle/>
          <a:p>
            <a:r>
              <a:rPr lang="en-US" altLang="ja-JP" smtClean="0">
                <a:ea typeface="Verdana" panose="020B0604030504040204" pitchFamily="34" charset="0"/>
              </a:rPr>
              <a:t>DENSO Corporate Profile (as of May, 2021)</a:t>
            </a:r>
            <a:endParaRPr lang="en-US" dirty="0"/>
          </a:p>
        </p:txBody>
      </p:sp>
      <p:sp>
        <p:nvSpPr>
          <p:cNvPr id="44" name="object 13">
            <a:extLst>
              <a:ext uri="{FF2B5EF4-FFF2-40B4-BE49-F238E27FC236}">
                <a16:creationId xmlns:a16="http://schemas.microsoft.com/office/drawing/2014/main" id="{F00888DE-460E-4B68-A008-F0576B653029}"/>
              </a:ext>
            </a:extLst>
          </p:cNvPr>
          <p:cNvSpPr txBox="1"/>
          <p:nvPr/>
        </p:nvSpPr>
        <p:spPr>
          <a:xfrm>
            <a:off x="10305245" y="5962694"/>
            <a:ext cx="1196193" cy="135935"/>
          </a:xfrm>
          <a:prstGeom prst="rect">
            <a:avLst/>
          </a:prstGeom>
        </p:spPr>
        <p:txBody>
          <a:bodyPr vert="horz" wrap="square" lIns="0" tIns="12700" rIns="0" bIns="0" rtlCol="0">
            <a:spAutoFit/>
          </a:bodyPr>
          <a:lstStyle/>
          <a:p>
            <a:pPr marL="12700" algn="r">
              <a:lnSpc>
                <a:spcPct val="100000"/>
              </a:lnSpc>
              <a:spcBef>
                <a:spcPts val="100"/>
              </a:spcBef>
            </a:pPr>
            <a:r>
              <a:rPr lang="en-US" altLang="zh-TW" sz="800" spc="25" dirty="0">
                <a:latin typeface="+mn-ea"/>
                <a:cs typeface="Meiryo UI"/>
              </a:rPr>
              <a:t>As of April 1, 2021</a:t>
            </a:r>
            <a:endParaRPr lang="zh-TW" altLang="en-US" sz="800" spc="25" dirty="0">
              <a:latin typeface="+mn-ea"/>
              <a:cs typeface="Meiryo UI"/>
            </a:endParaRPr>
          </a:p>
        </p:txBody>
      </p:sp>
    </p:spTree>
    <p:extLst>
      <p:ext uri="{BB962C8B-B14F-4D97-AF65-F5344CB8AC3E}">
        <p14:creationId xmlns:p14="http://schemas.microsoft.com/office/powerpoint/2010/main" val="1131973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32" y="4699"/>
            <a:ext cx="12203410" cy="6268085"/>
          </a:xfrm>
          <a:prstGeom prst="rect">
            <a:avLst/>
          </a:prstGeom>
        </p:spPr>
      </p:pic>
      <p:sp>
        <p:nvSpPr>
          <p:cNvPr id="27" name="Rectangle 15">
            <a:extLst>
              <a:ext uri="{FF2B5EF4-FFF2-40B4-BE49-F238E27FC236}">
                <a16:creationId xmlns:a16="http://schemas.microsoft.com/office/drawing/2014/main" id="{2FE5CBA3-9469-4693-89B0-244D744EED4A}"/>
              </a:ext>
            </a:extLst>
          </p:cNvPr>
          <p:cNvSpPr>
            <a:spLocks noChangeArrowheads="1"/>
          </p:cNvSpPr>
          <p:nvPr/>
        </p:nvSpPr>
        <p:spPr bwMode="auto">
          <a:xfrm>
            <a:off x="287338" y="229287"/>
            <a:ext cx="77835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lvl="0" eaLnBrk="1" fontAlgn="base" hangingPunct="1">
              <a:spcBef>
                <a:spcPct val="0"/>
              </a:spcBef>
              <a:spcAft>
                <a:spcPct val="0"/>
              </a:spcAft>
              <a:tabLst>
                <a:tab pos="1050925" algn="l"/>
                <a:tab pos="1812925" algn="l"/>
              </a:tabLst>
            </a:pPr>
            <a:r>
              <a:rPr lang="en-US" altLang="ja-JP" sz="2400" b="1" dirty="0">
                <a:solidFill>
                  <a:srgbClr val="DC0032"/>
                </a:solidFill>
                <a:latin typeface="+mn-ea"/>
                <a:ea typeface="+mn-ea"/>
              </a:rPr>
              <a:t>DENSO Group Main Locations</a:t>
            </a:r>
            <a:endParaRPr lang="ja-JP" altLang="en-US" sz="2400" b="1" dirty="0">
              <a:solidFill>
                <a:srgbClr val="DC0032"/>
              </a:solidFill>
              <a:latin typeface="+mn-ea"/>
              <a:ea typeface="+mn-ea"/>
            </a:endParaRPr>
          </a:p>
        </p:txBody>
      </p:sp>
      <p:grpSp>
        <p:nvGrpSpPr>
          <p:cNvPr id="12" name="グループ化 11">
            <a:extLst>
              <a:ext uri="{FF2B5EF4-FFF2-40B4-BE49-F238E27FC236}">
                <a16:creationId xmlns:a16="http://schemas.microsoft.com/office/drawing/2014/main" id="{25D2410C-F4F4-405A-B068-C4021FCD15BC}"/>
              </a:ext>
            </a:extLst>
          </p:cNvPr>
          <p:cNvGrpSpPr/>
          <p:nvPr/>
        </p:nvGrpSpPr>
        <p:grpSpPr>
          <a:xfrm>
            <a:off x="8582964" y="2367917"/>
            <a:ext cx="2520940" cy="602451"/>
            <a:chOff x="6519703" y="2040076"/>
            <a:chExt cx="2520940" cy="602451"/>
          </a:xfrm>
        </p:grpSpPr>
        <p:sp>
          <p:nvSpPr>
            <p:cNvPr id="13" name="円/楕円 2">
              <a:extLst>
                <a:ext uri="{FF2B5EF4-FFF2-40B4-BE49-F238E27FC236}">
                  <a16:creationId xmlns:a16="http://schemas.microsoft.com/office/drawing/2014/main" id="{2E510CEF-474F-4345-82B4-1B7751ED77E5}"/>
                </a:ext>
              </a:extLst>
            </p:cNvPr>
            <p:cNvSpPr/>
            <p:nvPr/>
          </p:nvSpPr>
          <p:spPr>
            <a:xfrm>
              <a:off x="6519703" y="2157965"/>
              <a:ext cx="72000" cy="72000"/>
            </a:xfrm>
            <a:prstGeom prst="ellipse">
              <a:avLst/>
            </a:prstGeom>
            <a:solidFill>
              <a:srgbClr val="DC0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4" name="テキスト ボックス 13">
              <a:extLst>
                <a:ext uri="{FF2B5EF4-FFF2-40B4-BE49-F238E27FC236}">
                  <a16:creationId xmlns:a16="http://schemas.microsoft.com/office/drawing/2014/main" id="{96A9D2B5-8EE1-460C-B004-FEDD09372971}"/>
                </a:ext>
              </a:extLst>
            </p:cNvPr>
            <p:cNvSpPr txBox="1"/>
            <p:nvPr/>
          </p:nvSpPr>
          <p:spPr>
            <a:xfrm>
              <a:off x="6591703" y="2040076"/>
              <a:ext cx="2238818" cy="307777"/>
            </a:xfrm>
            <a:prstGeom prst="rect">
              <a:avLst/>
            </a:prstGeom>
            <a:noFill/>
          </p:spPr>
          <p:txBody>
            <a:bodyPr wrap="none" rtlCol="0">
              <a:spAutoFit/>
            </a:bodyPr>
            <a:lstStyle/>
            <a:p>
              <a:r>
                <a:rPr lang="en-US" altLang="ja-JP" sz="1400" dirty="0">
                  <a:latin typeface="+mn-ea"/>
                </a:rPr>
                <a:t>DENSO CORPORATION</a:t>
              </a:r>
              <a:endParaRPr lang="ja-JP" altLang="en-US" sz="1400" dirty="0">
                <a:latin typeface="+mn-ea"/>
              </a:endParaRPr>
            </a:p>
          </p:txBody>
        </p:sp>
        <p:sp>
          <p:nvSpPr>
            <p:cNvPr id="15" name="円/楕円 13">
              <a:extLst>
                <a:ext uri="{FF2B5EF4-FFF2-40B4-BE49-F238E27FC236}">
                  <a16:creationId xmlns:a16="http://schemas.microsoft.com/office/drawing/2014/main" id="{5D719411-70C1-4EE4-A4E5-6826F3D45C5E}"/>
                </a:ext>
              </a:extLst>
            </p:cNvPr>
            <p:cNvSpPr/>
            <p:nvPr/>
          </p:nvSpPr>
          <p:spPr>
            <a:xfrm>
              <a:off x="6519703" y="2442035"/>
              <a:ext cx="72000" cy="72000"/>
            </a:xfrm>
            <a:prstGeom prst="ellipse">
              <a:avLst/>
            </a:prstGeom>
            <a:solidFill>
              <a:srgbClr val="0092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6" name="テキスト ボックス 15">
              <a:extLst>
                <a:ext uri="{FF2B5EF4-FFF2-40B4-BE49-F238E27FC236}">
                  <a16:creationId xmlns:a16="http://schemas.microsoft.com/office/drawing/2014/main" id="{182D5F2D-71B3-4609-BBDF-C4565AC25AD9}"/>
                </a:ext>
              </a:extLst>
            </p:cNvPr>
            <p:cNvSpPr txBox="1"/>
            <p:nvPr/>
          </p:nvSpPr>
          <p:spPr>
            <a:xfrm>
              <a:off x="6591703" y="2334750"/>
              <a:ext cx="2448940" cy="307777"/>
            </a:xfrm>
            <a:prstGeom prst="rect">
              <a:avLst/>
            </a:prstGeom>
            <a:noFill/>
          </p:spPr>
          <p:txBody>
            <a:bodyPr wrap="none" rtlCol="0">
              <a:spAutoFit/>
            </a:bodyPr>
            <a:lstStyle/>
            <a:p>
              <a:r>
                <a:rPr lang="en-US" altLang="ja-JP" sz="1400" dirty="0">
                  <a:latin typeface="+mn-ea"/>
                </a:rPr>
                <a:t>Group Companies -Japan</a:t>
              </a:r>
              <a:endParaRPr lang="ja-JP" altLang="en-US" sz="1400" dirty="0">
                <a:latin typeface="+mn-ea"/>
              </a:endParaRPr>
            </a:p>
          </p:txBody>
        </p:sp>
      </p:grpSp>
      <p:sp>
        <p:nvSpPr>
          <p:cNvPr id="2" name="フッター プレースホルダー 1"/>
          <p:cNvSpPr>
            <a:spLocks noGrp="1"/>
          </p:cNvSpPr>
          <p:nvPr>
            <p:ph type="ftr" sz="quarter" idx="3"/>
          </p:nvPr>
        </p:nvSpPr>
        <p:spPr/>
        <p:txBody>
          <a:bodyPr/>
          <a:lstStyle/>
          <a:p>
            <a:r>
              <a:rPr lang="en-US" altLang="ja-JP" smtClean="0">
                <a:ea typeface="Verdana" panose="020B0604030504040204" pitchFamily="34" charset="0"/>
              </a:rPr>
              <a:t>DENSO Corporate Profile (as of May, 2021)</a:t>
            </a:r>
            <a:endParaRPr lang="en-US" dirty="0"/>
          </a:p>
        </p:txBody>
      </p:sp>
      <p:sp>
        <p:nvSpPr>
          <p:cNvPr id="11" name="object 13">
            <a:extLst>
              <a:ext uri="{FF2B5EF4-FFF2-40B4-BE49-F238E27FC236}">
                <a16:creationId xmlns:a16="http://schemas.microsoft.com/office/drawing/2014/main" id="{F00888DE-460E-4B68-A008-F0576B653029}"/>
              </a:ext>
            </a:extLst>
          </p:cNvPr>
          <p:cNvSpPr txBox="1"/>
          <p:nvPr/>
        </p:nvSpPr>
        <p:spPr>
          <a:xfrm>
            <a:off x="10305245" y="5962694"/>
            <a:ext cx="1196193" cy="135935"/>
          </a:xfrm>
          <a:prstGeom prst="rect">
            <a:avLst/>
          </a:prstGeom>
        </p:spPr>
        <p:txBody>
          <a:bodyPr vert="horz" wrap="square" lIns="0" tIns="12700" rIns="0" bIns="0" rtlCol="0">
            <a:spAutoFit/>
          </a:bodyPr>
          <a:lstStyle/>
          <a:p>
            <a:pPr marL="12700" algn="r">
              <a:lnSpc>
                <a:spcPct val="100000"/>
              </a:lnSpc>
              <a:spcBef>
                <a:spcPts val="100"/>
              </a:spcBef>
            </a:pPr>
            <a:r>
              <a:rPr lang="en-US" altLang="zh-TW" sz="800" spc="25" dirty="0">
                <a:latin typeface="+mn-ea"/>
                <a:cs typeface="Meiryo UI"/>
              </a:rPr>
              <a:t>As of April 1, 2021</a:t>
            </a:r>
            <a:endParaRPr lang="zh-TW" altLang="en-US" sz="800" spc="25" dirty="0">
              <a:latin typeface="+mn-ea"/>
              <a:cs typeface="Meiryo UI"/>
            </a:endParaRPr>
          </a:p>
        </p:txBody>
      </p:sp>
    </p:spTree>
    <p:extLst>
      <p:ext uri="{BB962C8B-B14F-4D97-AF65-F5344CB8AC3E}">
        <p14:creationId xmlns:p14="http://schemas.microsoft.com/office/powerpoint/2010/main" val="19846825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5">
            <a:extLst>
              <a:ext uri="{FF2B5EF4-FFF2-40B4-BE49-F238E27FC236}">
                <a16:creationId xmlns:a16="http://schemas.microsoft.com/office/drawing/2014/main" id="{E90AA3B3-F0AA-4FE4-A7E6-39FE054B9A2E}"/>
              </a:ext>
            </a:extLst>
          </p:cNvPr>
          <p:cNvSpPr>
            <a:spLocks noChangeArrowheads="1"/>
          </p:cNvSpPr>
          <p:nvPr/>
        </p:nvSpPr>
        <p:spPr bwMode="auto">
          <a:xfrm>
            <a:off x="287338" y="229287"/>
            <a:ext cx="7783512" cy="3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lvl="0" eaLnBrk="1" fontAlgn="base" hangingPunct="1">
              <a:lnSpc>
                <a:spcPts val="2600"/>
              </a:lnSpc>
              <a:spcBef>
                <a:spcPct val="0"/>
              </a:spcBef>
              <a:spcAft>
                <a:spcPct val="0"/>
              </a:spcAft>
              <a:tabLst>
                <a:tab pos="1050925" algn="l"/>
                <a:tab pos="1812925" algn="l"/>
              </a:tabLst>
            </a:pPr>
            <a:r>
              <a:rPr lang="en-US" altLang="ja-JP" sz="2400" b="1" spc="100" dirty="0">
                <a:solidFill>
                  <a:srgbClr val="DC0032"/>
                </a:solidFill>
                <a:latin typeface="+mn-ea"/>
                <a:ea typeface="+mn-ea"/>
              </a:rPr>
              <a:t>Research and Development</a:t>
            </a:r>
            <a:endParaRPr lang="ja-JP" altLang="en-US" sz="2400" b="1" spc="100" dirty="0">
              <a:solidFill>
                <a:srgbClr val="DC0032"/>
              </a:solidFill>
              <a:latin typeface="+mn-ea"/>
              <a:ea typeface="+mn-ea"/>
            </a:endParaRPr>
          </a:p>
        </p:txBody>
      </p:sp>
      <p:sp>
        <p:nvSpPr>
          <p:cNvPr id="2" name="テキスト ボックス 1">
            <a:extLst>
              <a:ext uri="{FF2B5EF4-FFF2-40B4-BE49-F238E27FC236}">
                <a16:creationId xmlns:a16="http://schemas.microsoft.com/office/drawing/2014/main" id="{BB8D1016-1081-4A97-B493-1476E3569F4C}"/>
              </a:ext>
            </a:extLst>
          </p:cNvPr>
          <p:cNvSpPr txBox="1"/>
          <p:nvPr/>
        </p:nvSpPr>
        <p:spPr>
          <a:xfrm>
            <a:off x="710291" y="4203146"/>
            <a:ext cx="2204359" cy="1726627"/>
          </a:xfrm>
          <a:prstGeom prst="rect">
            <a:avLst/>
          </a:prstGeom>
          <a:noFill/>
        </p:spPr>
        <p:txBody>
          <a:bodyPr wrap="square" lIns="0" tIns="0" rIns="0" bIns="0" rtlCol="0">
            <a:spAutoFit/>
          </a:bodyPr>
          <a:lstStyle/>
          <a:p>
            <a:pPr lvl="0" fontAlgn="base">
              <a:lnSpc>
                <a:spcPct val="120000"/>
              </a:lnSpc>
              <a:spcBef>
                <a:spcPct val="50000"/>
              </a:spcBef>
              <a:spcAft>
                <a:spcPct val="0"/>
              </a:spcAft>
            </a:pPr>
            <a:r>
              <a:rPr lang="en-US" altLang="ja-JP" sz="850" dirty="0">
                <a:solidFill>
                  <a:srgbClr val="000000"/>
                </a:solidFill>
                <a:latin typeface="+mn-ea"/>
              </a:rPr>
              <a:t>The Advanced Research and Innovation </a:t>
            </a:r>
            <a:r>
              <a:rPr lang="en-US" altLang="ja-JP" sz="850" dirty="0" smtClean="0">
                <a:solidFill>
                  <a:srgbClr val="000000"/>
                </a:solidFill>
                <a:latin typeface="+mn-ea"/>
              </a:rPr>
              <a:t>Center</a:t>
            </a:r>
            <a:r>
              <a:rPr lang="ja-JP" altLang="en-US" sz="850" dirty="0" smtClean="0">
                <a:solidFill>
                  <a:srgbClr val="000000"/>
                </a:solidFill>
                <a:latin typeface="+mn-ea"/>
              </a:rPr>
              <a:t> </a:t>
            </a:r>
            <a:r>
              <a:rPr lang="en-US" altLang="ja-JP" sz="850" dirty="0" smtClean="0">
                <a:solidFill>
                  <a:srgbClr val="000000"/>
                </a:solidFill>
                <a:latin typeface="+mn-ea"/>
              </a:rPr>
              <a:t>are </a:t>
            </a:r>
            <a:r>
              <a:rPr lang="en-US" altLang="ja-JP" sz="850" dirty="0">
                <a:solidFill>
                  <a:srgbClr val="000000"/>
                </a:solidFill>
                <a:latin typeface="+mn-ea"/>
              </a:rPr>
              <a:t>responsible for long-term R&amp;D and are state-of-the-art facilities. At these laboratories, we conduct the research and development of future technologies, looking five to 20 years ahead. We perform advanced technology research in a wide range of fields, from power semiconductors such as silicon carbide (SiC) to AI technologies.</a:t>
            </a:r>
            <a:endParaRPr lang="ja-JP" altLang="en-US" sz="850" dirty="0">
              <a:solidFill>
                <a:srgbClr val="000000"/>
              </a:solidFill>
              <a:latin typeface="+mn-ea"/>
            </a:endParaRPr>
          </a:p>
        </p:txBody>
      </p:sp>
      <p:grpSp>
        <p:nvGrpSpPr>
          <p:cNvPr id="10" name="グループ化 9"/>
          <p:cNvGrpSpPr/>
          <p:nvPr/>
        </p:nvGrpSpPr>
        <p:grpSpPr>
          <a:xfrm>
            <a:off x="703012" y="1475238"/>
            <a:ext cx="2154655" cy="2524127"/>
            <a:chOff x="700954" y="1015999"/>
            <a:chExt cx="2154655" cy="2524127"/>
          </a:xfrm>
        </p:grpSpPr>
        <p:pic>
          <p:nvPicPr>
            <p:cNvPr id="16" name="図 15">
              <a:extLst>
                <a:ext uri="{FF2B5EF4-FFF2-40B4-BE49-F238E27FC236}">
                  <a16:creationId xmlns:a16="http://schemas.microsoft.com/office/drawing/2014/main" id="{BEA3CF0B-6C24-4C2E-8D0D-0E2E0542A4CE}"/>
                </a:ext>
              </a:extLst>
            </p:cNvPr>
            <p:cNvPicPr>
              <a:picLocks noChangeAspect="1"/>
            </p:cNvPicPr>
            <p:nvPr/>
          </p:nvPicPr>
          <p:blipFill>
            <a:blip r:embed="rId3"/>
            <a:stretch>
              <a:fillRect/>
            </a:stretch>
          </p:blipFill>
          <p:spPr>
            <a:xfrm>
              <a:off x="700954" y="1015999"/>
              <a:ext cx="2154654" cy="926672"/>
            </a:xfrm>
            <a:prstGeom prst="rect">
              <a:avLst/>
            </a:prstGeom>
          </p:spPr>
        </p:pic>
        <p:pic>
          <p:nvPicPr>
            <p:cNvPr id="7" name="図 6">
              <a:extLst>
                <a:ext uri="{FF2B5EF4-FFF2-40B4-BE49-F238E27FC236}">
                  <a16:creationId xmlns:a16="http://schemas.microsoft.com/office/drawing/2014/main" id="{7200991F-AAA6-4A6E-A7DC-67481342A12E}"/>
                </a:ext>
              </a:extLst>
            </p:cNvPr>
            <p:cNvPicPr>
              <a:picLocks/>
            </p:cNvPicPr>
            <p:nvPr/>
          </p:nvPicPr>
          <p:blipFill rotWithShape="1">
            <a:blip r:embed="rId4" cstate="screen">
              <a:extLst>
                <a:ext uri="{28A0092B-C50C-407E-A947-70E740481C1C}">
                  <a14:useLocalDpi xmlns:a14="http://schemas.microsoft.com/office/drawing/2010/main"/>
                </a:ext>
              </a:extLst>
            </a:blip>
            <a:srcRect r="-1"/>
            <a:stretch/>
          </p:blipFill>
          <p:spPr>
            <a:xfrm>
              <a:off x="700954" y="1942634"/>
              <a:ext cx="2154655" cy="1597492"/>
            </a:xfrm>
            <a:prstGeom prst="rect">
              <a:avLst/>
            </a:prstGeom>
          </p:spPr>
        </p:pic>
      </p:grpSp>
      <p:sp>
        <p:nvSpPr>
          <p:cNvPr id="5" name="テキスト ボックス 4">
            <a:extLst>
              <a:ext uri="{FF2B5EF4-FFF2-40B4-BE49-F238E27FC236}">
                <a16:creationId xmlns:a16="http://schemas.microsoft.com/office/drawing/2014/main" id="{3E76EE07-61CF-4769-AFBA-AAF12DD14F1F}"/>
              </a:ext>
            </a:extLst>
          </p:cNvPr>
          <p:cNvSpPr txBox="1"/>
          <p:nvPr/>
        </p:nvSpPr>
        <p:spPr>
          <a:xfrm>
            <a:off x="9354054" y="4203146"/>
            <a:ext cx="2148081" cy="1412694"/>
          </a:xfrm>
          <a:prstGeom prst="rect">
            <a:avLst/>
          </a:prstGeom>
          <a:noFill/>
        </p:spPr>
        <p:txBody>
          <a:bodyPr wrap="square" lIns="0" tIns="0" rIns="0" bIns="0" rtlCol="0">
            <a:spAutoFit/>
          </a:bodyPr>
          <a:lstStyle/>
          <a:p>
            <a:pPr lvl="0" fontAlgn="base">
              <a:lnSpc>
                <a:spcPct val="120000"/>
              </a:lnSpc>
              <a:spcAft>
                <a:spcPct val="0"/>
              </a:spcAft>
            </a:pPr>
            <a:r>
              <a:rPr lang="en-US" altLang="ja-JP" sz="850" dirty="0">
                <a:solidFill>
                  <a:srgbClr val="000000"/>
                </a:solidFill>
                <a:latin typeface="+mn-ea"/>
              </a:rPr>
              <a:t>DENSO provides technologies and products to the world’s automakers. </a:t>
            </a:r>
            <a:br>
              <a:rPr lang="en-US" altLang="ja-JP" sz="850" dirty="0">
                <a:solidFill>
                  <a:srgbClr val="000000"/>
                </a:solidFill>
                <a:latin typeface="+mn-ea"/>
              </a:rPr>
            </a:br>
            <a:r>
              <a:rPr lang="en-US" altLang="ja-JP" sz="850" dirty="0">
                <a:solidFill>
                  <a:srgbClr val="000000"/>
                </a:solidFill>
                <a:latin typeface="+mn-ea"/>
              </a:rPr>
              <a:t>As the best partner with the best solutions, DENSO collaborates with automakers to meet a wide range of end-user needs with technologies and know-how accumulated through </a:t>
            </a:r>
            <a:br>
              <a:rPr lang="en-US" altLang="ja-JP" sz="850" dirty="0">
                <a:solidFill>
                  <a:srgbClr val="000000"/>
                </a:solidFill>
                <a:latin typeface="+mn-ea"/>
              </a:rPr>
            </a:br>
            <a:r>
              <a:rPr lang="en-US" altLang="ja-JP" sz="850" dirty="0">
                <a:solidFill>
                  <a:srgbClr val="000000"/>
                </a:solidFill>
                <a:latin typeface="+mn-ea"/>
              </a:rPr>
              <a:t>the development of new technologies in every field.</a:t>
            </a:r>
          </a:p>
        </p:txBody>
      </p:sp>
      <p:pic>
        <p:nvPicPr>
          <p:cNvPr id="11" name="図 10">
            <a:extLst>
              <a:ext uri="{FF2B5EF4-FFF2-40B4-BE49-F238E27FC236}">
                <a16:creationId xmlns:a16="http://schemas.microsoft.com/office/drawing/2014/main" id="{F408B065-C567-4882-BF2A-6D5006F455F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345720" y="1475238"/>
            <a:ext cx="2160000" cy="2524125"/>
          </a:xfrm>
          <a:prstGeom prst="rect">
            <a:avLst/>
          </a:prstGeom>
        </p:spPr>
      </p:pic>
      <p:sp>
        <p:nvSpPr>
          <p:cNvPr id="4" name="テキスト ボックス 3">
            <a:extLst>
              <a:ext uri="{FF2B5EF4-FFF2-40B4-BE49-F238E27FC236}">
                <a16:creationId xmlns:a16="http://schemas.microsoft.com/office/drawing/2014/main" id="{A57B69BB-9A96-415A-A06F-03C6BDCF95A5}"/>
              </a:ext>
            </a:extLst>
          </p:cNvPr>
          <p:cNvSpPr txBox="1"/>
          <p:nvPr/>
        </p:nvSpPr>
        <p:spPr>
          <a:xfrm>
            <a:off x="6485951" y="4203146"/>
            <a:ext cx="2160000" cy="1255728"/>
          </a:xfrm>
          <a:prstGeom prst="rect">
            <a:avLst/>
          </a:prstGeom>
          <a:noFill/>
        </p:spPr>
        <p:txBody>
          <a:bodyPr wrap="square" lIns="0" tIns="0" rIns="0" bIns="0" rtlCol="0">
            <a:spAutoFit/>
          </a:bodyPr>
          <a:lstStyle/>
          <a:p>
            <a:pPr lvl="0" fontAlgn="base">
              <a:lnSpc>
                <a:spcPct val="120000"/>
              </a:lnSpc>
              <a:spcAft>
                <a:spcPct val="0"/>
              </a:spcAft>
            </a:pPr>
            <a:r>
              <a:rPr lang="en-US" altLang="ja-JP" sz="850" dirty="0">
                <a:solidFill>
                  <a:srgbClr val="000000"/>
                </a:solidFill>
                <a:latin typeface="+mn-ea"/>
              </a:rPr>
              <a:t>With technical centers throughout the world, DENSO transcends the internal and external boundaries of </a:t>
            </a:r>
            <a:r>
              <a:rPr lang="en-US" altLang="ja-JP" sz="850" dirty="0" smtClean="0">
                <a:solidFill>
                  <a:srgbClr val="000000"/>
                </a:solidFill>
                <a:latin typeface="+mn-ea"/>
              </a:rPr>
              <a:t>the Company </a:t>
            </a:r>
            <a:r>
              <a:rPr lang="en-US" altLang="ja-JP" sz="850" dirty="0">
                <a:solidFill>
                  <a:srgbClr val="000000"/>
                </a:solidFill>
                <a:latin typeface="+mn-ea"/>
              </a:rPr>
              <a:t>and collaborates with automakers, research institutions</a:t>
            </a:r>
            <a:r>
              <a:rPr lang="en-US" altLang="ja-JP" sz="850" dirty="0" smtClean="0">
                <a:solidFill>
                  <a:srgbClr val="000000"/>
                </a:solidFill>
                <a:latin typeface="+mn-ea"/>
              </a:rPr>
              <a:t>, universities</a:t>
            </a:r>
            <a:r>
              <a:rPr lang="en-US" altLang="ja-JP" sz="850" dirty="0">
                <a:solidFill>
                  <a:srgbClr val="000000"/>
                </a:solidFill>
                <a:latin typeface="+mn-ea"/>
              </a:rPr>
              <a:t>, and other organizations to develop advanced technologies and products.</a:t>
            </a:r>
            <a:endParaRPr lang="ja-JP" altLang="en-US" sz="850" dirty="0">
              <a:solidFill>
                <a:srgbClr val="000000"/>
              </a:solidFill>
              <a:latin typeface="+mn-ea"/>
            </a:endParaRPr>
          </a:p>
        </p:txBody>
      </p:sp>
      <p:grpSp>
        <p:nvGrpSpPr>
          <p:cNvPr id="8" name="グループ化 7"/>
          <p:cNvGrpSpPr/>
          <p:nvPr/>
        </p:nvGrpSpPr>
        <p:grpSpPr>
          <a:xfrm>
            <a:off x="6490861" y="1470621"/>
            <a:ext cx="2163745" cy="2528741"/>
            <a:chOff x="6466703" y="1011382"/>
            <a:chExt cx="2163745" cy="2528741"/>
          </a:xfrm>
        </p:grpSpPr>
        <p:pic>
          <p:nvPicPr>
            <p:cNvPr id="18" name="図 1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66703" y="1011382"/>
              <a:ext cx="2162947" cy="1329362"/>
            </a:xfrm>
            <a:prstGeom prst="rect">
              <a:avLst/>
            </a:prstGeom>
          </p:spPr>
        </p:pic>
        <p:pic>
          <p:nvPicPr>
            <p:cNvPr id="19" name="図 1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467475" y="2334491"/>
              <a:ext cx="2162973" cy="1205632"/>
            </a:xfrm>
            <a:prstGeom prst="rect">
              <a:avLst/>
            </a:prstGeom>
          </p:spPr>
        </p:pic>
      </p:grpSp>
      <p:sp>
        <p:nvSpPr>
          <p:cNvPr id="3" name="テキスト ボックス 2">
            <a:extLst>
              <a:ext uri="{FF2B5EF4-FFF2-40B4-BE49-F238E27FC236}">
                <a16:creationId xmlns:a16="http://schemas.microsoft.com/office/drawing/2014/main" id="{FF4905BB-CA70-48F0-BB0D-9938A0EED2B7}"/>
              </a:ext>
            </a:extLst>
          </p:cNvPr>
          <p:cNvSpPr txBox="1"/>
          <p:nvPr/>
        </p:nvSpPr>
        <p:spPr>
          <a:xfrm>
            <a:off x="3612307" y="4203146"/>
            <a:ext cx="2180442" cy="1883593"/>
          </a:xfrm>
          <a:prstGeom prst="rect">
            <a:avLst/>
          </a:prstGeom>
          <a:noFill/>
        </p:spPr>
        <p:txBody>
          <a:bodyPr wrap="square" lIns="0" tIns="0" rIns="0" bIns="0" rtlCol="0">
            <a:spAutoFit/>
          </a:bodyPr>
          <a:lstStyle/>
          <a:p>
            <a:pPr lvl="0" fontAlgn="base">
              <a:lnSpc>
                <a:spcPct val="120000"/>
              </a:lnSpc>
              <a:spcAft>
                <a:spcPct val="0"/>
              </a:spcAft>
            </a:pPr>
            <a:r>
              <a:rPr lang="en-US" altLang="ja-JP" sz="850" dirty="0">
                <a:solidFill>
                  <a:srgbClr val="000000"/>
                </a:solidFill>
                <a:latin typeface="+mn-ea"/>
              </a:rPr>
              <a:t>Based on our mission of “contributing to people’s well-being through new value creation,” DENSO is pouring its efforts into creating world-first products that contribute to the environment, security, and safety. DENSO has created many world-first products including stereo image sensors and millimeter-wave radars that help drivers to detect pedestrians and support pedestrian-avoidance steer assist systems.</a:t>
            </a:r>
            <a:endParaRPr lang="ja-JP" altLang="en-US" sz="850" dirty="0">
              <a:solidFill>
                <a:srgbClr val="000000"/>
              </a:solidFill>
              <a:latin typeface="+mn-ea"/>
            </a:endParaRPr>
          </a:p>
        </p:txBody>
      </p:sp>
      <p:sp>
        <p:nvSpPr>
          <p:cNvPr id="6" name="テキスト ボックス 5">
            <a:extLst>
              <a:ext uri="{FF2B5EF4-FFF2-40B4-BE49-F238E27FC236}">
                <a16:creationId xmlns:a16="http://schemas.microsoft.com/office/drawing/2014/main" id="{384F4EA8-A30A-4D61-AC9C-71E4D538D51A}"/>
              </a:ext>
            </a:extLst>
          </p:cNvPr>
          <p:cNvSpPr txBox="1"/>
          <p:nvPr/>
        </p:nvSpPr>
        <p:spPr>
          <a:xfrm>
            <a:off x="706449" y="986275"/>
            <a:ext cx="2147781" cy="333425"/>
          </a:xfrm>
          <a:prstGeom prst="rect">
            <a:avLst/>
          </a:prstGeom>
          <a:noFill/>
        </p:spPr>
        <p:txBody>
          <a:bodyPr wrap="square" lIns="0" tIns="0" rIns="0" bIns="0" rtlCol="0">
            <a:spAutoFit/>
          </a:bodyPr>
          <a:lstStyle/>
          <a:p>
            <a:pPr defTabSz="457200" fontAlgn="auto">
              <a:lnSpc>
                <a:spcPts val="1300"/>
              </a:lnSpc>
              <a:spcBef>
                <a:spcPts val="0"/>
              </a:spcBef>
              <a:spcAft>
                <a:spcPts val="0"/>
              </a:spcAft>
            </a:pPr>
            <a:r>
              <a:rPr lang="en-US" altLang="ja-JP" sz="1200" dirty="0">
                <a:latin typeface="+mn-ea"/>
              </a:rPr>
              <a:t>Advanced research focused on the future</a:t>
            </a:r>
            <a:endParaRPr lang="ja-JP" altLang="en-US" sz="1200" spc="-30" dirty="0">
              <a:latin typeface="+mn-ea"/>
            </a:endParaRPr>
          </a:p>
        </p:txBody>
      </p:sp>
      <p:sp>
        <p:nvSpPr>
          <p:cNvPr id="15" name="テキスト ボックス 14">
            <a:extLst>
              <a:ext uri="{FF2B5EF4-FFF2-40B4-BE49-F238E27FC236}">
                <a16:creationId xmlns:a16="http://schemas.microsoft.com/office/drawing/2014/main" id="{8D2CF5CA-3E2C-4FBE-9AC3-2119BE016D1C}"/>
              </a:ext>
            </a:extLst>
          </p:cNvPr>
          <p:cNvSpPr txBox="1"/>
          <p:nvPr/>
        </p:nvSpPr>
        <p:spPr>
          <a:xfrm>
            <a:off x="9342251" y="1152988"/>
            <a:ext cx="2166939" cy="166712"/>
          </a:xfrm>
          <a:prstGeom prst="rect">
            <a:avLst/>
          </a:prstGeom>
          <a:noFill/>
        </p:spPr>
        <p:txBody>
          <a:bodyPr wrap="square" lIns="0" tIns="0" rIns="0" bIns="0" rtlCol="0">
            <a:spAutoFit/>
          </a:bodyPr>
          <a:lstStyle/>
          <a:p>
            <a:pPr defTabSz="457200" fontAlgn="auto">
              <a:lnSpc>
                <a:spcPts val="1300"/>
              </a:lnSpc>
              <a:spcBef>
                <a:spcPts val="0"/>
              </a:spcBef>
              <a:spcAft>
                <a:spcPts val="0"/>
              </a:spcAft>
            </a:pPr>
            <a:r>
              <a:rPr lang="en-US" altLang="ja-JP" sz="1200" dirty="0">
                <a:latin typeface="+mn-ea"/>
              </a:rPr>
              <a:t>Strong partnerships</a:t>
            </a:r>
            <a:endParaRPr lang="ja-JP" altLang="en-US" sz="1200" dirty="0">
              <a:latin typeface="+mn-ea"/>
            </a:endParaRPr>
          </a:p>
        </p:txBody>
      </p:sp>
      <p:sp>
        <p:nvSpPr>
          <p:cNvPr id="14" name="テキスト ボックス 13">
            <a:extLst>
              <a:ext uri="{FF2B5EF4-FFF2-40B4-BE49-F238E27FC236}">
                <a16:creationId xmlns:a16="http://schemas.microsoft.com/office/drawing/2014/main" id="{B809508F-E8B3-422C-8E54-533AD5DDEC79}"/>
              </a:ext>
            </a:extLst>
          </p:cNvPr>
          <p:cNvSpPr txBox="1"/>
          <p:nvPr/>
        </p:nvSpPr>
        <p:spPr>
          <a:xfrm>
            <a:off x="6489050" y="1152988"/>
            <a:ext cx="2167366" cy="166712"/>
          </a:xfrm>
          <a:prstGeom prst="rect">
            <a:avLst/>
          </a:prstGeom>
          <a:noFill/>
        </p:spPr>
        <p:txBody>
          <a:bodyPr wrap="square" lIns="0" tIns="0" rIns="0" bIns="0" rtlCol="0">
            <a:spAutoFit/>
          </a:bodyPr>
          <a:lstStyle/>
          <a:p>
            <a:pPr defTabSz="457200" fontAlgn="auto">
              <a:lnSpc>
                <a:spcPts val="1300"/>
              </a:lnSpc>
              <a:spcBef>
                <a:spcPts val="0"/>
              </a:spcBef>
              <a:spcAft>
                <a:spcPts val="0"/>
              </a:spcAft>
            </a:pPr>
            <a:r>
              <a:rPr lang="en-US" altLang="ja-JP" sz="1200" dirty="0">
                <a:latin typeface="+mn-ea"/>
              </a:rPr>
              <a:t>Global R&amp;D structure</a:t>
            </a:r>
            <a:endParaRPr lang="ja-JP" altLang="en-US" sz="1200" dirty="0">
              <a:latin typeface="+mn-ea"/>
            </a:endParaRPr>
          </a:p>
        </p:txBody>
      </p:sp>
      <p:sp>
        <p:nvSpPr>
          <p:cNvPr id="13" name="テキスト ボックス 12">
            <a:extLst>
              <a:ext uri="{FF2B5EF4-FFF2-40B4-BE49-F238E27FC236}">
                <a16:creationId xmlns:a16="http://schemas.microsoft.com/office/drawing/2014/main" id="{2452C304-574C-4260-AFC9-62077FEC8EA1}"/>
              </a:ext>
            </a:extLst>
          </p:cNvPr>
          <p:cNvSpPr txBox="1"/>
          <p:nvPr/>
        </p:nvSpPr>
        <p:spPr>
          <a:xfrm>
            <a:off x="3572851" y="1152988"/>
            <a:ext cx="2157506" cy="166712"/>
          </a:xfrm>
          <a:prstGeom prst="rect">
            <a:avLst/>
          </a:prstGeom>
          <a:noFill/>
        </p:spPr>
        <p:txBody>
          <a:bodyPr wrap="square" lIns="0" tIns="0" rIns="0" bIns="0" rtlCol="0">
            <a:spAutoFit/>
          </a:bodyPr>
          <a:lstStyle/>
          <a:p>
            <a:pPr lvl="0" algn="ctr" defTabSz="457200">
              <a:lnSpc>
                <a:spcPts val="1300"/>
              </a:lnSpc>
            </a:pPr>
            <a:r>
              <a:rPr lang="en-US" altLang="ja-JP" sz="1200" dirty="0">
                <a:solidFill>
                  <a:srgbClr val="000000"/>
                </a:solidFill>
                <a:latin typeface="+mn-ea"/>
              </a:rPr>
              <a:t>Commitment to World-First</a:t>
            </a:r>
            <a:endParaRPr lang="ja-JP" altLang="en-US" sz="1200" dirty="0">
              <a:solidFill>
                <a:srgbClr val="000000"/>
              </a:solidFill>
              <a:latin typeface="+mn-ea"/>
            </a:endParaRPr>
          </a:p>
        </p:txBody>
      </p:sp>
      <p:pic>
        <p:nvPicPr>
          <p:cNvPr id="20" name="図 19"/>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604601" y="1475237"/>
            <a:ext cx="2157506" cy="2524125"/>
          </a:xfrm>
          <a:prstGeom prst="rect">
            <a:avLst/>
          </a:prstGeom>
        </p:spPr>
      </p:pic>
      <p:sp>
        <p:nvSpPr>
          <p:cNvPr id="9" name="フッター プレースホルダー 8"/>
          <p:cNvSpPr>
            <a:spLocks noGrp="1"/>
          </p:cNvSpPr>
          <p:nvPr>
            <p:ph type="ftr" sz="quarter" idx="3"/>
          </p:nvPr>
        </p:nvSpPr>
        <p:spPr/>
        <p:txBody>
          <a:bodyPr/>
          <a:lstStyle/>
          <a:p>
            <a:r>
              <a:rPr lang="en-US" altLang="ja-JP" smtClean="0">
                <a:ea typeface="Verdana" panose="020B0604030504040204" pitchFamily="34" charset="0"/>
              </a:rPr>
              <a:t>DENSO Corporate Profile (as of May, 2021)</a:t>
            </a:r>
            <a:endParaRPr lang="en-US" dirty="0"/>
          </a:p>
        </p:txBody>
      </p:sp>
    </p:spTree>
    <p:extLst>
      <p:ext uri="{BB962C8B-B14F-4D97-AF65-F5344CB8AC3E}">
        <p14:creationId xmlns:p14="http://schemas.microsoft.com/office/powerpoint/2010/main" val="14426743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id="{FD5D474B-FAC4-4B24-8B15-0C90B6CC646C}"/>
              </a:ext>
            </a:extLst>
          </p:cNvPr>
          <p:cNvSpPr>
            <a:spLocks noChangeArrowheads="1"/>
          </p:cNvSpPr>
          <p:nvPr/>
        </p:nvSpPr>
        <p:spPr bwMode="auto">
          <a:xfrm>
            <a:off x="287338" y="229287"/>
            <a:ext cx="7783512" cy="3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lvl="0" eaLnBrk="1" fontAlgn="base" hangingPunct="1">
              <a:lnSpc>
                <a:spcPts val="2600"/>
              </a:lnSpc>
              <a:spcBef>
                <a:spcPct val="0"/>
              </a:spcBef>
              <a:spcAft>
                <a:spcPct val="0"/>
              </a:spcAft>
              <a:tabLst>
                <a:tab pos="1050925" algn="l"/>
                <a:tab pos="1812925" algn="l"/>
              </a:tabLst>
            </a:pPr>
            <a:r>
              <a:rPr lang="en-US" altLang="ja-JP" sz="2400" b="1" i="1" spc="100" dirty="0">
                <a:solidFill>
                  <a:srgbClr val="DC0032"/>
                </a:solidFill>
                <a:latin typeface="+mn-ea"/>
                <a:ea typeface="+mn-ea"/>
              </a:rPr>
              <a:t>Monozukuri</a:t>
            </a:r>
            <a:endParaRPr lang="ja-JP" altLang="en-US" sz="2400" b="1" i="1" spc="100" dirty="0">
              <a:solidFill>
                <a:srgbClr val="DC0032"/>
              </a:solidFill>
              <a:latin typeface="+mn-ea"/>
              <a:ea typeface="+mn-ea"/>
            </a:endParaRPr>
          </a:p>
        </p:txBody>
      </p:sp>
      <p:sp>
        <p:nvSpPr>
          <p:cNvPr id="9" name="テキスト ボックス 8">
            <a:extLst>
              <a:ext uri="{FF2B5EF4-FFF2-40B4-BE49-F238E27FC236}">
                <a16:creationId xmlns:a16="http://schemas.microsoft.com/office/drawing/2014/main" id="{E240F504-C71A-4733-9531-81F594054288}"/>
              </a:ext>
            </a:extLst>
          </p:cNvPr>
          <p:cNvSpPr txBox="1"/>
          <p:nvPr/>
        </p:nvSpPr>
        <p:spPr>
          <a:xfrm>
            <a:off x="6479454" y="1336660"/>
            <a:ext cx="1673425" cy="107722"/>
          </a:xfrm>
          <a:prstGeom prst="rect">
            <a:avLst/>
          </a:prstGeom>
          <a:noFill/>
        </p:spPr>
        <p:txBody>
          <a:bodyPr wrap="square" lIns="0" tIns="0" rIns="0" bIns="0" rtlCol="0">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GB" altLang="ja-JP" sz="700" b="0" i="0" u="none" strike="noStrike" kern="0" cap="none" spc="0" normalizeH="0" baseline="0" noProof="0" dirty="0">
                <a:ln>
                  <a:noFill/>
                </a:ln>
                <a:solidFill>
                  <a:srgbClr val="000000"/>
                </a:solidFill>
                <a:effectLst/>
                <a:uLnTx/>
                <a:uFillTx/>
                <a:latin typeface="+mn-ea"/>
              </a:rPr>
              <a:t>* Factory Internet of Things </a:t>
            </a:r>
            <a:endParaRPr kumimoji="0" lang="ja-JP" altLang="en-US" sz="700" b="0" i="0" u="none" strike="noStrike" kern="0" cap="none" spc="0" normalizeH="0" baseline="0" noProof="0" dirty="0">
              <a:ln>
                <a:noFill/>
              </a:ln>
              <a:solidFill>
                <a:srgbClr val="000000"/>
              </a:solidFill>
              <a:effectLst/>
              <a:uLnTx/>
              <a:uFillTx/>
              <a:latin typeface="+mn-ea"/>
            </a:endParaRPr>
          </a:p>
        </p:txBody>
      </p:sp>
      <p:sp>
        <p:nvSpPr>
          <p:cNvPr id="4" name="テキスト ボックス 3">
            <a:extLst>
              <a:ext uri="{FF2B5EF4-FFF2-40B4-BE49-F238E27FC236}">
                <a16:creationId xmlns:a16="http://schemas.microsoft.com/office/drawing/2014/main" id="{0B96D598-725F-4C61-856F-54C33A2CDE05}"/>
              </a:ext>
            </a:extLst>
          </p:cNvPr>
          <p:cNvSpPr txBox="1"/>
          <p:nvPr/>
        </p:nvSpPr>
        <p:spPr>
          <a:xfrm>
            <a:off x="6488699" y="4203361"/>
            <a:ext cx="2154024" cy="1569660"/>
          </a:xfrm>
          <a:prstGeom prst="rect">
            <a:avLst/>
          </a:prstGeom>
          <a:noFill/>
        </p:spPr>
        <p:txBody>
          <a:bodyPr wrap="square" lIns="0" tIns="0" rIns="0" bIns="0" rtlCol="0">
            <a:spAutoFit/>
          </a:bodyPr>
          <a:lstStyle/>
          <a:p>
            <a:pPr>
              <a:lnSpc>
                <a:spcPct val="120000"/>
              </a:lnSpc>
            </a:pPr>
            <a:r>
              <a:rPr lang="en-US" altLang="ja-JP" sz="850" dirty="0" smtClean="0">
                <a:solidFill>
                  <a:srgbClr val="000000"/>
                </a:solidFill>
                <a:latin typeface="+mn-ea"/>
              </a:rPr>
              <a:t>We take our abundance of data on people, products, and facilities and convert it into valuable information, such as information on signs of equipment flaws and information that contributes to expert know-how. </a:t>
            </a:r>
          </a:p>
          <a:p>
            <a:pPr>
              <a:lnSpc>
                <a:spcPct val="120000"/>
              </a:lnSpc>
            </a:pPr>
            <a:r>
              <a:rPr lang="en-US" sz="850" dirty="0" smtClean="0">
                <a:latin typeface="+mn-ea"/>
              </a:rPr>
              <a:t>We aim to form global linkages between our 130 plants in an effort to improve productivity by 30% on a Groupwide basis.</a:t>
            </a:r>
            <a:endParaRPr lang="en-US" sz="850" dirty="0">
              <a:latin typeface="+mn-ea"/>
            </a:endParaRPr>
          </a:p>
        </p:txBody>
      </p:sp>
      <p:sp>
        <p:nvSpPr>
          <p:cNvPr id="3" name="テキスト ボックス 2">
            <a:extLst>
              <a:ext uri="{FF2B5EF4-FFF2-40B4-BE49-F238E27FC236}">
                <a16:creationId xmlns:a16="http://schemas.microsoft.com/office/drawing/2014/main" id="{35E1F5B2-B1A0-45B1-9F91-A421536D5A76}"/>
              </a:ext>
            </a:extLst>
          </p:cNvPr>
          <p:cNvSpPr txBox="1"/>
          <p:nvPr/>
        </p:nvSpPr>
        <p:spPr>
          <a:xfrm>
            <a:off x="3610194" y="4203361"/>
            <a:ext cx="2152904" cy="1412694"/>
          </a:xfrm>
          <a:prstGeom prst="rect">
            <a:avLst/>
          </a:prstGeom>
          <a:noFill/>
        </p:spPr>
        <p:txBody>
          <a:bodyPr wrap="square" lIns="0" tIns="0" rIns="0" bIns="0" rtlCol="0">
            <a:spAutoFit/>
          </a:bodyPr>
          <a:lstStyle/>
          <a:p>
            <a:pPr lvl="0" fontAlgn="base">
              <a:lnSpc>
                <a:spcPct val="120000"/>
              </a:lnSpc>
              <a:spcBef>
                <a:spcPct val="50000"/>
              </a:spcBef>
              <a:spcAft>
                <a:spcPct val="0"/>
              </a:spcAft>
            </a:pPr>
            <a:r>
              <a:rPr lang="en-US" altLang="ja-JP" sz="850" dirty="0">
                <a:solidFill>
                  <a:srgbClr val="000000"/>
                </a:solidFill>
                <a:latin typeface="+mn-ea"/>
              </a:rPr>
              <a:t>DENSO leverages world-class micro-processing and an assembly line that improves production efficiency and quality. DENSO also supports world-first products and the world’s highest level of product performance and quality by designing and </a:t>
            </a:r>
            <a:r>
              <a:rPr lang="en-US" altLang="ja-JP" sz="850" dirty="0" smtClean="0">
                <a:solidFill>
                  <a:srgbClr val="000000"/>
                </a:solidFill>
                <a:latin typeface="+mn-ea"/>
              </a:rPr>
              <a:t>manufacturing </a:t>
            </a:r>
            <a:r>
              <a:rPr lang="en-US" altLang="ja-JP" sz="850" dirty="0">
                <a:solidFill>
                  <a:srgbClr val="000000"/>
                </a:solidFill>
                <a:latin typeface="+mn-ea"/>
              </a:rPr>
              <a:t>its own equipment and production lines.</a:t>
            </a:r>
            <a:endParaRPr lang="ja-JP" altLang="en-US" sz="850" dirty="0">
              <a:solidFill>
                <a:srgbClr val="000000"/>
              </a:solidFill>
              <a:latin typeface="+mn-ea"/>
            </a:endParaRPr>
          </a:p>
        </p:txBody>
      </p:sp>
      <p:sp>
        <p:nvSpPr>
          <p:cNvPr id="5" name="テキスト ボックス 4">
            <a:extLst>
              <a:ext uri="{FF2B5EF4-FFF2-40B4-BE49-F238E27FC236}">
                <a16:creationId xmlns:a16="http://schemas.microsoft.com/office/drawing/2014/main" id="{901C1F67-89E6-4C85-AD97-8F2619B58A90}"/>
              </a:ext>
            </a:extLst>
          </p:cNvPr>
          <p:cNvSpPr txBox="1"/>
          <p:nvPr/>
        </p:nvSpPr>
        <p:spPr>
          <a:xfrm>
            <a:off x="9353465" y="4203361"/>
            <a:ext cx="2175063" cy="1098762"/>
          </a:xfrm>
          <a:prstGeom prst="rect">
            <a:avLst/>
          </a:prstGeom>
          <a:noFill/>
        </p:spPr>
        <p:txBody>
          <a:bodyPr wrap="square" lIns="0" tIns="0" rIns="0" bIns="0" rtlCol="0">
            <a:spAutoFit/>
          </a:bodyPr>
          <a:lstStyle/>
          <a:p>
            <a:pPr>
              <a:lnSpc>
                <a:spcPct val="120000"/>
              </a:lnSpc>
            </a:pPr>
            <a:r>
              <a:rPr lang="en-US" altLang="ja-JP" sz="850" dirty="0">
                <a:latin typeface="+mn-ea"/>
              </a:rPr>
              <a:t>DENSO makes efforts to improve quality and reliability of products by repeating experiments at the proving grounds and test chambers, which are equal to those of auto manufacturers, where reproduce various driving environments in the world.</a:t>
            </a:r>
            <a:endParaRPr lang="ja-JP" altLang="en-US" sz="850" dirty="0">
              <a:latin typeface="+mn-ea"/>
            </a:endParaRPr>
          </a:p>
        </p:txBody>
      </p:sp>
      <p:sp>
        <p:nvSpPr>
          <p:cNvPr id="10" name="テキスト ボックス 9">
            <a:extLst>
              <a:ext uri="{FF2B5EF4-FFF2-40B4-BE49-F238E27FC236}">
                <a16:creationId xmlns:a16="http://schemas.microsoft.com/office/drawing/2014/main" id="{A96B566F-50F4-46A8-A831-CB89EC984B38}"/>
              </a:ext>
            </a:extLst>
          </p:cNvPr>
          <p:cNvSpPr txBox="1"/>
          <p:nvPr/>
        </p:nvSpPr>
        <p:spPr>
          <a:xfrm>
            <a:off x="713309" y="4203361"/>
            <a:ext cx="2165373" cy="1255728"/>
          </a:xfrm>
          <a:prstGeom prst="rect">
            <a:avLst/>
          </a:prstGeom>
          <a:noFill/>
        </p:spPr>
        <p:txBody>
          <a:bodyPr wrap="square" lIns="0" tIns="0" rIns="0" bIns="0" rtlCol="0">
            <a:spAutoFit/>
          </a:bodyPr>
          <a:lstStyle/>
          <a:p>
            <a:pPr lvl="0" fontAlgn="base">
              <a:lnSpc>
                <a:spcPct val="120000"/>
              </a:lnSpc>
              <a:spcBef>
                <a:spcPct val="50000"/>
              </a:spcBef>
              <a:spcAft>
                <a:spcPct val="0"/>
              </a:spcAft>
            </a:pPr>
            <a:r>
              <a:rPr lang="en-US" altLang="ja-JP" sz="850" dirty="0">
                <a:solidFill>
                  <a:srgbClr val="000000"/>
                </a:solidFill>
                <a:latin typeface="+mn-ea"/>
              </a:rPr>
              <a:t>In the pursuit of product performance and quality, if we don’t have the suitable general purpose materials, </a:t>
            </a:r>
            <a:br>
              <a:rPr lang="en-US" altLang="ja-JP" sz="850" dirty="0">
                <a:solidFill>
                  <a:srgbClr val="000000"/>
                </a:solidFill>
                <a:latin typeface="+mn-ea"/>
              </a:rPr>
            </a:br>
            <a:r>
              <a:rPr lang="en-US" altLang="ja-JP" sz="850" dirty="0">
                <a:solidFill>
                  <a:srgbClr val="000000"/>
                </a:solidFill>
                <a:latin typeface="+mn-ea"/>
              </a:rPr>
              <a:t>we create them. DENSO’s materials engineers collaborate with materials manufacturers to develop materials that help us achieve world-first products and world-best performance.</a:t>
            </a:r>
            <a:endParaRPr lang="ja-JP" altLang="en-US" sz="850" dirty="0">
              <a:solidFill>
                <a:srgbClr val="000000"/>
              </a:solidFill>
              <a:latin typeface="+mn-ea"/>
            </a:endParaRPr>
          </a:p>
        </p:txBody>
      </p:sp>
      <p:sp>
        <p:nvSpPr>
          <p:cNvPr id="6" name="テキスト ボックス 5">
            <a:extLst>
              <a:ext uri="{FF2B5EF4-FFF2-40B4-BE49-F238E27FC236}">
                <a16:creationId xmlns:a16="http://schemas.microsoft.com/office/drawing/2014/main" id="{A77DB9A2-3721-4910-9356-3F4C054BD0BD}"/>
              </a:ext>
            </a:extLst>
          </p:cNvPr>
          <p:cNvSpPr txBox="1"/>
          <p:nvPr/>
        </p:nvSpPr>
        <p:spPr>
          <a:xfrm>
            <a:off x="3606800" y="835601"/>
            <a:ext cx="2153737" cy="500137"/>
          </a:xfrm>
          <a:prstGeom prst="rect">
            <a:avLst/>
          </a:prstGeom>
          <a:noFill/>
        </p:spPr>
        <p:txBody>
          <a:bodyPr wrap="square" lIns="0" tIns="0" rIns="0" bIns="0" rtlCol="0">
            <a:spAutoFit/>
          </a:bodyPr>
          <a:lstStyle/>
          <a:p>
            <a:pPr defTabSz="457200" fontAlgn="auto">
              <a:lnSpc>
                <a:spcPts val="1300"/>
              </a:lnSpc>
              <a:spcBef>
                <a:spcPts val="0"/>
              </a:spcBef>
              <a:spcAft>
                <a:spcPts val="0"/>
              </a:spcAft>
            </a:pPr>
            <a:r>
              <a:rPr lang="en-US" altLang="ja-JP" sz="1200" dirty="0">
                <a:latin typeface="+mn-ea"/>
              </a:rPr>
              <a:t>Production </a:t>
            </a:r>
            <a:r>
              <a:rPr lang="en-US" altLang="ja-JP" sz="1200" dirty="0" smtClean="0">
                <a:latin typeface="+mn-ea"/>
              </a:rPr>
              <a:t>technology </a:t>
            </a:r>
          </a:p>
          <a:p>
            <a:pPr defTabSz="457200" fontAlgn="auto">
              <a:lnSpc>
                <a:spcPts val="1300"/>
              </a:lnSpc>
              <a:spcBef>
                <a:spcPts val="0"/>
              </a:spcBef>
              <a:spcAft>
                <a:spcPts val="0"/>
              </a:spcAft>
            </a:pPr>
            <a:r>
              <a:rPr lang="en-US" altLang="ja-JP" sz="1200" dirty="0" smtClean="0">
                <a:latin typeface="+mn-ea"/>
              </a:rPr>
              <a:t>that </a:t>
            </a:r>
            <a:r>
              <a:rPr lang="en-US" altLang="ja-JP" sz="1200" dirty="0">
                <a:latin typeface="+mn-ea"/>
              </a:rPr>
              <a:t>gives shape to </a:t>
            </a:r>
            <a:endParaRPr lang="en-US" altLang="ja-JP" sz="1200" dirty="0" smtClean="0">
              <a:latin typeface="+mn-ea"/>
            </a:endParaRPr>
          </a:p>
          <a:p>
            <a:pPr defTabSz="457200" fontAlgn="auto">
              <a:lnSpc>
                <a:spcPts val="1300"/>
              </a:lnSpc>
              <a:spcBef>
                <a:spcPts val="0"/>
              </a:spcBef>
              <a:spcAft>
                <a:spcPts val="0"/>
              </a:spcAft>
            </a:pPr>
            <a:r>
              <a:rPr lang="en-US" altLang="ja-JP" sz="1200" dirty="0" smtClean="0">
                <a:latin typeface="+mn-ea"/>
              </a:rPr>
              <a:t>World-First </a:t>
            </a:r>
            <a:r>
              <a:rPr lang="en-US" altLang="ja-JP" sz="1200" dirty="0">
                <a:latin typeface="+mn-ea"/>
              </a:rPr>
              <a:t>ideas</a:t>
            </a:r>
            <a:endParaRPr lang="ja-JP" altLang="en-US" sz="1200" dirty="0">
              <a:latin typeface="+mn-ea"/>
            </a:endParaRPr>
          </a:p>
        </p:txBody>
      </p:sp>
      <p:sp>
        <p:nvSpPr>
          <p:cNvPr id="7" name="テキスト ボックス 6">
            <a:extLst>
              <a:ext uri="{FF2B5EF4-FFF2-40B4-BE49-F238E27FC236}">
                <a16:creationId xmlns:a16="http://schemas.microsoft.com/office/drawing/2014/main" id="{1C638DCB-2E04-49D8-9234-42C594DBDC0D}"/>
              </a:ext>
            </a:extLst>
          </p:cNvPr>
          <p:cNvSpPr txBox="1"/>
          <p:nvPr/>
        </p:nvSpPr>
        <p:spPr>
          <a:xfrm>
            <a:off x="6472683" y="835601"/>
            <a:ext cx="2163317" cy="500137"/>
          </a:xfrm>
          <a:prstGeom prst="rect">
            <a:avLst/>
          </a:prstGeom>
          <a:noFill/>
        </p:spPr>
        <p:txBody>
          <a:bodyPr wrap="square" lIns="0" tIns="0" rIns="0" bIns="0" rtlCol="0">
            <a:spAutoFit/>
          </a:bodyPr>
          <a:lstStyle/>
          <a:p>
            <a:pPr defTabSz="457200" fontAlgn="auto">
              <a:lnSpc>
                <a:spcPts val="1300"/>
              </a:lnSpc>
              <a:spcBef>
                <a:spcPts val="0"/>
              </a:spcBef>
              <a:spcAft>
                <a:spcPts val="0"/>
              </a:spcAft>
            </a:pPr>
            <a:r>
              <a:rPr lang="en-US" altLang="ja-JP" sz="1200" dirty="0">
                <a:latin typeface="+mn-ea"/>
              </a:rPr>
              <a:t>DENSO’s First-Class </a:t>
            </a:r>
            <a:r>
              <a:rPr lang="en-US" altLang="ja-JP" sz="1200" dirty="0" smtClean="0">
                <a:latin typeface="+mn-ea"/>
              </a:rPr>
              <a:t>factory </a:t>
            </a:r>
            <a:r>
              <a:rPr lang="en-US" altLang="ja-JP" sz="1200" dirty="0">
                <a:latin typeface="+mn-ea"/>
              </a:rPr>
              <a:t>IoT* that leverages the knowledge of people</a:t>
            </a:r>
            <a:endParaRPr lang="ja-JP" altLang="en-US" sz="1200" dirty="0">
              <a:latin typeface="+mn-ea"/>
            </a:endParaRPr>
          </a:p>
        </p:txBody>
      </p:sp>
      <p:sp>
        <p:nvSpPr>
          <p:cNvPr id="8" name="テキスト ボックス 7">
            <a:extLst>
              <a:ext uri="{FF2B5EF4-FFF2-40B4-BE49-F238E27FC236}">
                <a16:creationId xmlns:a16="http://schemas.microsoft.com/office/drawing/2014/main" id="{9BF6316A-35B4-4140-B518-6F73C0A10126}"/>
              </a:ext>
            </a:extLst>
          </p:cNvPr>
          <p:cNvSpPr txBox="1"/>
          <p:nvPr/>
        </p:nvSpPr>
        <p:spPr>
          <a:xfrm>
            <a:off x="9337190" y="1002313"/>
            <a:ext cx="2157898" cy="333425"/>
          </a:xfrm>
          <a:prstGeom prst="rect">
            <a:avLst/>
          </a:prstGeom>
          <a:noFill/>
        </p:spPr>
        <p:txBody>
          <a:bodyPr wrap="square" lIns="0" tIns="0" rIns="0" bIns="0" rtlCol="0">
            <a:spAutoFit/>
          </a:bodyPr>
          <a:lstStyle/>
          <a:p>
            <a:pPr defTabSz="457200" fontAlgn="auto">
              <a:lnSpc>
                <a:spcPts val="1300"/>
              </a:lnSpc>
              <a:spcBef>
                <a:spcPts val="0"/>
              </a:spcBef>
              <a:spcAft>
                <a:spcPts val="0"/>
              </a:spcAft>
            </a:pPr>
            <a:r>
              <a:rPr lang="en-US" altLang="ja-JP" sz="1200" dirty="0">
                <a:latin typeface="+mn-ea"/>
              </a:rPr>
              <a:t>Quality Assurance that helps protect precious lives</a:t>
            </a:r>
            <a:endParaRPr lang="ja-JP" altLang="en-US" sz="1200" dirty="0">
              <a:latin typeface="+mn-ea"/>
            </a:endParaRPr>
          </a:p>
        </p:txBody>
      </p:sp>
      <p:sp>
        <p:nvSpPr>
          <p:cNvPr id="11" name="テキスト ボックス 10">
            <a:extLst>
              <a:ext uri="{FF2B5EF4-FFF2-40B4-BE49-F238E27FC236}">
                <a16:creationId xmlns:a16="http://schemas.microsoft.com/office/drawing/2014/main" id="{F1862898-518A-4C88-9975-2E0B8CF7B7FA}"/>
              </a:ext>
            </a:extLst>
          </p:cNvPr>
          <p:cNvSpPr txBox="1"/>
          <p:nvPr/>
        </p:nvSpPr>
        <p:spPr>
          <a:xfrm>
            <a:off x="701607" y="835601"/>
            <a:ext cx="2151675" cy="500137"/>
          </a:xfrm>
          <a:prstGeom prst="rect">
            <a:avLst/>
          </a:prstGeom>
          <a:noFill/>
        </p:spPr>
        <p:txBody>
          <a:bodyPr wrap="square" lIns="0" tIns="0" rIns="0" bIns="0" rtlCol="0">
            <a:spAutoFit/>
          </a:bodyPr>
          <a:lstStyle/>
          <a:p>
            <a:pPr defTabSz="457200" fontAlgn="auto">
              <a:lnSpc>
                <a:spcPts val="1300"/>
              </a:lnSpc>
              <a:spcBef>
                <a:spcPts val="0"/>
              </a:spcBef>
              <a:spcAft>
                <a:spcPts val="0"/>
              </a:spcAft>
            </a:pPr>
            <a:r>
              <a:rPr lang="en-US" altLang="ja-JP" sz="1200" dirty="0">
                <a:latin typeface="+mn-ea"/>
              </a:rPr>
              <a:t>Materials technology </a:t>
            </a:r>
            <a:endParaRPr lang="en-US" altLang="ja-JP" sz="1200" dirty="0" smtClean="0">
              <a:latin typeface="+mn-ea"/>
            </a:endParaRPr>
          </a:p>
          <a:p>
            <a:pPr defTabSz="457200" fontAlgn="auto">
              <a:lnSpc>
                <a:spcPts val="1300"/>
              </a:lnSpc>
              <a:spcBef>
                <a:spcPts val="0"/>
              </a:spcBef>
              <a:spcAft>
                <a:spcPts val="0"/>
              </a:spcAft>
            </a:pPr>
            <a:r>
              <a:rPr lang="en-US" altLang="ja-JP" sz="1200" dirty="0" smtClean="0">
                <a:latin typeface="+mn-ea"/>
              </a:rPr>
              <a:t>that </a:t>
            </a:r>
            <a:r>
              <a:rPr lang="en-US" altLang="ja-JP" sz="1200" dirty="0">
                <a:latin typeface="+mn-ea"/>
              </a:rPr>
              <a:t>creates things that don’t exist</a:t>
            </a:r>
            <a:endParaRPr lang="ja-JP" altLang="en-US" sz="1200" dirty="0">
              <a:latin typeface="+mn-ea"/>
            </a:endParaRPr>
          </a:p>
        </p:txBody>
      </p:sp>
      <p:pic>
        <p:nvPicPr>
          <p:cNvPr id="23" name="図 22">
            <a:extLst>
              <a:ext uri="{FF2B5EF4-FFF2-40B4-BE49-F238E27FC236}">
                <a16:creationId xmlns:a16="http://schemas.microsoft.com/office/drawing/2014/main" id="{0E336AFD-5BFC-4D69-BDBC-0E465EC3CA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10735" y="1473198"/>
            <a:ext cx="2149803" cy="2524125"/>
          </a:xfrm>
          <a:prstGeom prst="rect">
            <a:avLst/>
          </a:prstGeom>
        </p:spPr>
      </p:pic>
      <p:pic>
        <p:nvPicPr>
          <p:cNvPr id="25" name="図 24">
            <a:extLst>
              <a:ext uri="{FF2B5EF4-FFF2-40B4-BE49-F238E27FC236}">
                <a16:creationId xmlns:a16="http://schemas.microsoft.com/office/drawing/2014/main" id="{78DA5302-4EB3-4373-8F45-BB08AB2DECE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1675" y="1473198"/>
            <a:ext cx="2159000" cy="2524125"/>
          </a:xfrm>
          <a:prstGeom prst="rect">
            <a:avLst/>
          </a:prstGeom>
        </p:spPr>
      </p:pic>
      <p:pic>
        <p:nvPicPr>
          <p:cNvPr id="16" name="図 1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91790" y="1475508"/>
            <a:ext cx="2163202" cy="2521815"/>
          </a:xfrm>
          <a:prstGeom prst="rect">
            <a:avLst/>
          </a:prstGeom>
        </p:spPr>
      </p:pic>
      <p:pic>
        <p:nvPicPr>
          <p:cNvPr id="17" name="図 1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343540" y="1475508"/>
            <a:ext cx="2156346" cy="2521815"/>
          </a:xfrm>
          <a:prstGeom prst="rect">
            <a:avLst/>
          </a:prstGeom>
        </p:spPr>
      </p:pic>
      <p:sp>
        <p:nvSpPr>
          <p:cNvPr id="12" name="フッター プレースホルダー 11"/>
          <p:cNvSpPr>
            <a:spLocks noGrp="1"/>
          </p:cNvSpPr>
          <p:nvPr>
            <p:ph type="ftr" sz="quarter" idx="3"/>
          </p:nvPr>
        </p:nvSpPr>
        <p:spPr/>
        <p:txBody>
          <a:bodyPr/>
          <a:lstStyle/>
          <a:p>
            <a:r>
              <a:rPr lang="en-US" altLang="ja-JP" smtClean="0">
                <a:ea typeface="Verdana" panose="020B0604030504040204" pitchFamily="34" charset="0"/>
              </a:rPr>
              <a:t>DENSO Corporate Profile (as of May, 2021)</a:t>
            </a:r>
            <a:endParaRPr lang="en-US" dirty="0"/>
          </a:p>
        </p:txBody>
      </p:sp>
    </p:spTree>
    <p:extLst>
      <p:ext uri="{BB962C8B-B14F-4D97-AF65-F5344CB8AC3E}">
        <p14:creationId xmlns:p14="http://schemas.microsoft.com/office/powerpoint/2010/main" val="8186688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41109" y="1470454"/>
            <a:ext cx="3126260" cy="2526957"/>
          </a:xfrm>
          <a:prstGeom prst="rect">
            <a:avLst/>
          </a:prstGeom>
        </p:spPr>
      </p:pic>
      <p:sp>
        <p:nvSpPr>
          <p:cNvPr id="2" name="Rectangle 15">
            <a:extLst>
              <a:ext uri="{FF2B5EF4-FFF2-40B4-BE49-F238E27FC236}">
                <a16:creationId xmlns:a16="http://schemas.microsoft.com/office/drawing/2014/main" id="{2DD68AD0-6D53-47F2-BA82-AB2E5E39945B}"/>
              </a:ext>
            </a:extLst>
          </p:cNvPr>
          <p:cNvSpPr>
            <a:spLocks noChangeArrowheads="1"/>
          </p:cNvSpPr>
          <p:nvPr/>
        </p:nvSpPr>
        <p:spPr bwMode="auto">
          <a:xfrm>
            <a:off x="287338" y="229287"/>
            <a:ext cx="7783512" cy="3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lvl="0" eaLnBrk="1" fontAlgn="base" hangingPunct="1">
              <a:lnSpc>
                <a:spcPts val="2600"/>
              </a:lnSpc>
              <a:spcBef>
                <a:spcPct val="0"/>
              </a:spcBef>
              <a:spcAft>
                <a:spcPct val="0"/>
              </a:spcAft>
              <a:tabLst>
                <a:tab pos="1050925" algn="l"/>
                <a:tab pos="1812925" algn="l"/>
              </a:tabLst>
            </a:pPr>
            <a:r>
              <a:rPr lang="en-US" altLang="ja-JP" sz="2400" b="1" i="1" spc="100" dirty="0">
                <a:solidFill>
                  <a:srgbClr val="DC0032"/>
                </a:solidFill>
                <a:latin typeface="+mn-ea"/>
                <a:ea typeface="+mn-ea"/>
              </a:rPr>
              <a:t>Hitozukuri</a:t>
            </a:r>
            <a:endParaRPr lang="ja-JP" altLang="en-US" sz="2400" b="1" i="1" spc="100" dirty="0">
              <a:solidFill>
                <a:srgbClr val="DC0032"/>
              </a:solidFill>
              <a:latin typeface="+mn-ea"/>
              <a:ea typeface="+mn-ea"/>
            </a:endParaRPr>
          </a:p>
        </p:txBody>
      </p:sp>
      <p:sp>
        <p:nvSpPr>
          <p:cNvPr id="3" name="テキスト ボックス 2">
            <a:extLst>
              <a:ext uri="{FF2B5EF4-FFF2-40B4-BE49-F238E27FC236}">
                <a16:creationId xmlns:a16="http://schemas.microsoft.com/office/drawing/2014/main" id="{2B8B9CEA-B335-4BBE-B08E-CB95B26BE63B}"/>
              </a:ext>
            </a:extLst>
          </p:cNvPr>
          <p:cNvSpPr txBox="1"/>
          <p:nvPr/>
        </p:nvSpPr>
        <p:spPr>
          <a:xfrm>
            <a:off x="4535296" y="4201461"/>
            <a:ext cx="3096000" cy="1866986"/>
          </a:xfrm>
          <a:prstGeom prst="rect">
            <a:avLst/>
          </a:prstGeom>
          <a:noFill/>
        </p:spPr>
        <p:txBody>
          <a:bodyPr wrap="square" lIns="0" tIns="0" rIns="0" bIns="0" rtlCol="0">
            <a:spAutoFit/>
          </a:bodyPr>
          <a:lstStyle/>
          <a:p>
            <a:pPr lvl="0" fontAlgn="base">
              <a:lnSpc>
                <a:spcPct val="120000"/>
              </a:lnSpc>
              <a:spcAft>
                <a:spcPct val="0"/>
              </a:spcAft>
            </a:pPr>
            <a:r>
              <a:rPr lang="en-US" altLang="ja-JP" sz="850" dirty="0">
                <a:solidFill>
                  <a:srgbClr val="000000"/>
                </a:solidFill>
                <a:latin typeface="+mn-ea"/>
              </a:rPr>
              <a:t>DENSO implements an overseas training program with the purpose of having employees in their 20s to early 30s  experience different value systems, cultures, and business practices, and acquire the necessary </a:t>
            </a:r>
            <a:r>
              <a:rPr lang="en-US" altLang="ja-JP" sz="850" dirty="0" smtClean="0">
                <a:solidFill>
                  <a:srgbClr val="000000"/>
                </a:solidFill>
                <a:latin typeface="+mn-ea"/>
              </a:rPr>
              <a:t>experience </a:t>
            </a:r>
            <a:r>
              <a:rPr lang="en-US" altLang="ja-JP" sz="850" dirty="0">
                <a:solidFill>
                  <a:srgbClr val="000000"/>
                </a:solidFill>
                <a:latin typeface="+mn-ea"/>
              </a:rPr>
              <a:t>and knowledge to be active on a global scale. Every year, nearly 100 employees enter this program and are sent to an overseas location to work</a:t>
            </a:r>
            <a:r>
              <a:rPr lang="en-US" altLang="ja-JP" sz="850" dirty="0" smtClean="0">
                <a:solidFill>
                  <a:srgbClr val="000000"/>
                </a:solidFill>
                <a:latin typeface="+mn-ea"/>
              </a:rPr>
              <a:t>. Additionally</a:t>
            </a:r>
            <a:r>
              <a:rPr lang="en-US" altLang="ja-JP" sz="850" dirty="0">
                <a:solidFill>
                  <a:srgbClr val="000000"/>
                </a:solidFill>
                <a:latin typeface="+mn-ea"/>
              </a:rPr>
              <a:t>, we are actively increasing the number of opportunities for overseas employees to work at our headquarters in Japan. In doing so, we are encouraging our young employees to develop themselves </a:t>
            </a:r>
            <a:r>
              <a:rPr lang="en-US" altLang="ja-JP" sz="850" dirty="0" smtClean="0">
                <a:solidFill>
                  <a:srgbClr val="000000"/>
                </a:solidFill>
                <a:latin typeface="+mn-ea"/>
              </a:rPr>
              <a:t>from </a:t>
            </a:r>
            <a:r>
              <a:rPr lang="en-US" altLang="ja-JP" sz="850" dirty="0">
                <a:solidFill>
                  <a:srgbClr val="000000"/>
                </a:solidFill>
                <a:latin typeface="+mn-ea"/>
              </a:rPr>
              <a:t>a global perspective.</a:t>
            </a:r>
          </a:p>
        </p:txBody>
      </p:sp>
      <p:sp>
        <p:nvSpPr>
          <p:cNvPr id="4" name="テキスト ボックス 3">
            <a:extLst>
              <a:ext uri="{FF2B5EF4-FFF2-40B4-BE49-F238E27FC236}">
                <a16:creationId xmlns:a16="http://schemas.microsoft.com/office/drawing/2014/main" id="{9BFD5684-4060-4DF1-A03B-C7DE483254B3}"/>
              </a:ext>
            </a:extLst>
          </p:cNvPr>
          <p:cNvSpPr txBox="1"/>
          <p:nvPr/>
        </p:nvSpPr>
        <p:spPr>
          <a:xfrm>
            <a:off x="8261165" y="4201461"/>
            <a:ext cx="3241187" cy="1726627"/>
          </a:xfrm>
          <a:prstGeom prst="rect">
            <a:avLst/>
          </a:prstGeom>
          <a:noFill/>
        </p:spPr>
        <p:txBody>
          <a:bodyPr wrap="square" lIns="0" tIns="0" rIns="0" bIns="0" rtlCol="0">
            <a:spAutoFit/>
          </a:bodyPr>
          <a:lstStyle/>
          <a:p>
            <a:pPr lvl="0" fontAlgn="base">
              <a:lnSpc>
                <a:spcPct val="120000"/>
              </a:lnSpc>
              <a:spcAft>
                <a:spcPct val="0"/>
              </a:spcAft>
            </a:pPr>
            <a:r>
              <a:rPr lang="en-US" altLang="ja-JP" sz="850" dirty="0">
                <a:solidFill>
                  <a:srgbClr val="000000"/>
                </a:solidFill>
                <a:latin typeface="+mn-ea"/>
              </a:rPr>
              <a:t>Believing that the development of advanced engineers and technicians is the key to corporate growth, </a:t>
            </a:r>
            <a:br>
              <a:rPr lang="en-US" altLang="ja-JP" sz="850" dirty="0">
                <a:solidFill>
                  <a:srgbClr val="000000"/>
                </a:solidFill>
                <a:latin typeface="+mn-ea"/>
              </a:rPr>
            </a:br>
            <a:r>
              <a:rPr lang="en-US" altLang="ja-JP" sz="850" dirty="0">
                <a:solidFill>
                  <a:srgbClr val="000000"/>
                </a:solidFill>
                <a:latin typeface="+mn-ea"/>
              </a:rPr>
              <a:t>DENSO operates the </a:t>
            </a:r>
            <a:r>
              <a:rPr lang="en-US" sz="850" dirty="0">
                <a:latin typeface="+mn-ea"/>
              </a:rPr>
              <a:t>DENSO Technical Skills Academy</a:t>
            </a:r>
            <a:r>
              <a:rPr lang="en-US" altLang="ja-JP" sz="850" dirty="0" smtClean="0">
                <a:solidFill>
                  <a:srgbClr val="000000"/>
                </a:solidFill>
                <a:latin typeface="+mn-ea"/>
              </a:rPr>
              <a:t> </a:t>
            </a:r>
            <a:r>
              <a:rPr lang="en-US" altLang="ja-JP" sz="850" dirty="0">
                <a:solidFill>
                  <a:srgbClr val="000000"/>
                </a:solidFill>
                <a:latin typeface="+mn-ea"/>
              </a:rPr>
              <a:t>(offering industrial high school and specialized vocational high school courses), which carries on the tradition of the technical training schools established in 1954. Also, </a:t>
            </a:r>
            <a:br>
              <a:rPr lang="en-US" altLang="ja-JP" sz="850" dirty="0">
                <a:solidFill>
                  <a:srgbClr val="000000"/>
                </a:solidFill>
                <a:latin typeface="+mn-ea"/>
              </a:rPr>
            </a:br>
            <a:r>
              <a:rPr lang="en-US" altLang="ja-JP" sz="850" dirty="0">
                <a:solidFill>
                  <a:srgbClr val="000000"/>
                </a:solidFill>
                <a:latin typeface="+mn-ea"/>
              </a:rPr>
              <a:t>we are providing support to develop technicians at our overseas locations in such ways as establishing training facilities, introducing educational tools, </a:t>
            </a:r>
            <a:r>
              <a:rPr lang="en-US" altLang="ja-JP" sz="850" dirty="0" smtClean="0">
                <a:solidFill>
                  <a:srgbClr val="000000"/>
                </a:solidFill>
                <a:latin typeface="+mn-ea"/>
              </a:rPr>
              <a:t>sending </a:t>
            </a:r>
            <a:r>
              <a:rPr lang="en-US" altLang="ja-JP" sz="850" dirty="0">
                <a:solidFill>
                  <a:srgbClr val="000000"/>
                </a:solidFill>
                <a:latin typeface="+mn-ea"/>
              </a:rPr>
              <a:t>lecturers from Japan, and accepting overseas employees as trainees at the </a:t>
            </a:r>
            <a:r>
              <a:rPr lang="en-US" sz="850" dirty="0">
                <a:latin typeface="+mn-ea"/>
              </a:rPr>
              <a:t>DENSO Technical Skills Academy </a:t>
            </a:r>
            <a:r>
              <a:rPr lang="en-US" altLang="ja-JP" sz="850" dirty="0" smtClean="0">
                <a:solidFill>
                  <a:srgbClr val="000000"/>
                </a:solidFill>
                <a:latin typeface="+mn-ea"/>
              </a:rPr>
              <a:t>.</a:t>
            </a:r>
            <a:endParaRPr lang="en-US" altLang="ja-JP" sz="850" dirty="0">
              <a:solidFill>
                <a:srgbClr val="000000"/>
              </a:solidFill>
              <a:latin typeface="+mn-ea"/>
            </a:endParaRPr>
          </a:p>
        </p:txBody>
      </p:sp>
      <p:sp>
        <p:nvSpPr>
          <p:cNvPr id="7" name="テキスト ボックス 6">
            <a:extLst>
              <a:ext uri="{FF2B5EF4-FFF2-40B4-BE49-F238E27FC236}">
                <a16:creationId xmlns:a16="http://schemas.microsoft.com/office/drawing/2014/main" id="{D3091B90-8C69-49B3-9639-AB51AF3BD980}"/>
              </a:ext>
            </a:extLst>
          </p:cNvPr>
          <p:cNvSpPr txBox="1"/>
          <p:nvPr/>
        </p:nvSpPr>
        <p:spPr>
          <a:xfrm>
            <a:off x="695124" y="4201461"/>
            <a:ext cx="3125987" cy="1866986"/>
          </a:xfrm>
          <a:prstGeom prst="rect">
            <a:avLst/>
          </a:prstGeom>
          <a:noFill/>
        </p:spPr>
        <p:txBody>
          <a:bodyPr wrap="square" lIns="0" tIns="0" rIns="0" bIns="0" rtlCol="0">
            <a:spAutoFit/>
          </a:bodyPr>
          <a:lstStyle/>
          <a:p>
            <a:pPr lvl="0" fontAlgn="base">
              <a:lnSpc>
                <a:spcPct val="120000"/>
              </a:lnSpc>
              <a:spcAft>
                <a:spcPct val="0"/>
              </a:spcAft>
            </a:pPr>
            <a:r>
              <a:rPr lang="en-US" altLang="ja-JP" sz="850" dirty="0">
                <a:solidFill>
                  <a:srgbClr val="000000"/>
                </a:solidFill>
                <a:latin typeface="+mn-ea"/>
              </a:rPr>
              <a:t>DENSO introduced a global common personnel management system targeting the members of senior management at its headquarters and at each Group company.</a:t>
            </a:r>
            <a:r>
              <a:rPr lang="ja-JP" altLang="en-US" sz="850" dirty="0">
                <a:solidFill>
                  <a:srgbClr val="000000"/>
                </a:solidFill>
                <a:latin typeface="+mn-ea"/>
              </a:rPr>
              <a:t> </a:t>
            </a:r>
            <a:r>
              <a:rPr lang="en-US" altLang="ja-JP" sz="850" dirty="0">
                <a:solidFill>
                  <a:srgbClr val="000000"/>
                </a:solidFill>
                <a:latin typeface="+mn-ea"/>
              </a:rPr>
              <a:t>This system incorporates a “Global Individual Grade” that focuses on the individual capabilities of senior management members. By using a common grading tool to evaluate and promote its senior staff, DENSO allows its personnel around the world to develop their careers on a global scale. Through this system, DENSO aims to further develop its global business by recruiting employees with a diverse range of ideas and abilities.</a:t>
            </a:r>
          </a:p>
        </p:txBody>
      </p:sp>
      <p:sp>
        <p:nvSpPr>
          <p:cNvPr id="5" name="テキスト ボックス 4">
            <a:extLst>
              <a:ext uri="{FF2B5EF4-FFF2-40B4-BE49-F238E27FC236}">
                <a16:creationId xmlns:a16="http://schemas.microsoft.com/office/drawing/2014/main" id="{A47C6CD2-BB02-4B48-8D44-43BA7355E2F2}"/>
              </a:ext>
            </a:extLst>
          </p:cNvPr>
          <p:cNvSpPr txBox="1"/>
          <p:nvPr/>
        </p:nvSpPr>
        <p:spPr>
          <a:xfrm>
            <a:off x="8267693" y="1160708"/>
            <a:ext cx="3234660" cy="166199"/>
          </a:xfrm>
          <a:prstGeom prst="rect">
            <a:avLst/>
          </a:prstGeom>
          <a:noFill/>
        </p:spPr>
        <p:txBody>
          <a:bodyPr wrap="square" lIns="0" tIns="0" rIns="0" bIns="0" rtlCol="0">
            <a:spAutoFit/>
          </a:bodyPr>
          <a:lstStyle/>
          <a:p>
            <a:pPr algn="ctr" defTabSz="457200" fontAlgn="auto">
              <a:lnSpc>
                <a:spcPct val="90000"/>
              </a:lnSpc>
              <a:spcBef>
                <a:spcPts val="0"/>
              </a:spcBef>
              <a:spcAft>
                <a:spcPts val="0"/>
              </a:spcAft>
            </a:pPr>
            <a:r>
              <a:rPr lang="en-US" altLang="ja-JP" sz="1200" dirty="0">
                <a:latin typeface="+mn-ea"/>
              </a:rPr>
              <a:t>Nurturing of young technicians</a:t>
            </a:r>
          </a:p>
        </p:txBody>
      </p:sp>
      <p:sp>
        <p:nvSpPr>
          <p:cNvPr id="6" name="テキスト ボックス 5">
            <a:extLst>
              <a:ext uri="{FF2B5EF4-FFF2-40B4-BE49-F238E27FC236}">
                <a16:creationId xmlns:a16="http://schemas.microsoft.com/office/drawing/2014/main" id="{1BEBA922-A2D3-4B33-9AFC-415A0CB112B7}"/>
              </a:ext>
            </a:extLst>
          </p:cNvPr>
          <p:cNvSpPr txBox="1"/>
          <p:nvPr/>
        </p:nvSpPr>
        <p:spPr>
          <a:xfrm>
            <a:off x="4509359" y="1160708"/>
            <a:ext cx="3126260" cy="166199"/>
          </a:xfrm>
          <a:prstGeom prst="rect">
            <a:avLst/>
          </a:prstGeom>
          <a:noFill/>
        </p:spPr>
        <p:txBody>
          <a:bodyPr wrap="square" lIns="0" tIns="0" rIns="0" bIns="0" rtlCol="0">
            <a:spAutoFit/>
          </a:bodyPr>
          <a:lstStyle/>
          <a:p>
            <a:pPr defTabSz="457200" fontAlgn="auto">
              <a:lnSpc>
                <a:spcPct val="90000"/>
              </a:lnSpc>
              <a:spcBef>
                <a:spcPts val="0"/>
              </a:spcBef>
              <a:spcAft>
                <a:spcPts val="0"/>
              </a:spcAft>
            </a:pPr>
            <a:r>
              <a:rPr lang="en-US" altLang="ja-JP" sz="1200" dirty="0">
                <a:latin typeface="+mn-ea"/>
              </a:rPr>
              <a:t>Global opportunities</a:t>
            </a:r>
          </a:p>
        </p:txBody>
      </p:sp>
      <p:sp>
        <p:nvSpPr>
          <p:cNvPr id="8" name="テキスト ボックス 7">
            <a:extLst>
              <a:ext uri="{FF2B5EF4-FFF2-40B4-BE49-F238E27FC236}">
                <a16:creationId xmlns:a16="http://schemas.microsoft.com/office/drawing/2014/main" id="{42A7DA87-F3E8-4587-8B8C-3B59A2D46BE2}"/>
              </a:ext>
            </a:extLst>
          </p:cNvPr>
          <p:cNvSpPr txBox="1"/>
          <p:nvPr/>
        </p:nvSpPr>
        <p:spPr>
          <a:xfrm>
            <a:off x="701676" y="993482"/>
            <a:ext cx="3128920" cy="333425"/>
          </a:xfrm>
          <a:prstGeom prst="rect">
            <a:avLst/>
          </a:prstGeom>
          <a:noFill/>
        </p:spPr>
        <p:txBody>
          <a:bodyPr wrap="square" lIns="0" tIns="0" rIns="0" bIns="0" rtlCol="0">
            <a:spAutoFit/>
          </a:bodyPr>
          <a:lstStyle/>
          <a:p>
            <a:pPr defTabSz="457200" fontAlgn="auto">
              <a:lnSpc>
                <a:spcPts val="1300"/>
              </a:lnSpc>
              <a:spcBef>
                <a:spcPts val="0"/>
              </a:spcBef>
              <a:spcAft>
                <a:spcPts val="0"/>
              </a:spcAft>
            </a:pPr>
            <a:r>
              <a:rPr lang="en-US" altLang="ja-JP" sz="1200" dirty="0">
                <a:latin typeface="+mn-ea"/>
              </a:rPr>
              <a:t>Introducing a </a:t>
            </a:r>
            <a:r>
              <a:rPr lang="ja-JP" altLang="en-US" sz="1200" dirty="0" smtClean="0">
                <a:latin typeface="+mn-ea"/>
              </a:rPr>
              <a:t>“</a:t>
            </a:r>
            <a:r>
              <a:rPr lang="en-US" altLang="ja-JP" sz="1200" dirty="0" smtClean="0">
                <a:latin typeface="+mn-ea"/>
              </a:rPr>
              <a:t>global </a:t>
            </a:r>
            <a:r>
              <a:rPr lang="en-US" altLang="ja-JP" sz="1200" dirty="0">
                <a:latin typeface="+mn-ea"/>
              </a:rPr>
              <a:t>common personnel management </a:t>
            </a:r>
            <a:r>
              <a:rPr lang="en-US" altLang="ja-JP" sz="1200" dirty="0" smtClean="0">
                <a:latin typeface="+mn-ea"/>
              </a:rPr>
              <a:t>system</a:t>
            </a:r>
            <a:r>
              <a:rPr lang="ja-JP" altLang="en-US" sz="1200" dirty="0">
                <a:latin typeface="+mn-ea"/>
              </a:rPr>
              <a:t> </a:t>
            </a:r>
            <a:r>
              <a:rPr lang="ja-JP" altLang="en-US" sz="1200" dirty="0" smtClean="0">
                <a:latin typeface="+mn-ea"/>
              </a:rPr>
              <a:t>”</a:t>
            </a:r>
            <a:endParaRPr lang="ja-JP" altLang="en-US" sz="1200" dirty="0">
              <a:latin typeface="+mn-ea"/>
            </a:endParaRPr>
          </a:p>
        </p:txBody>
      </p:sp>
      <p:grpSp>
        <p:nvGrpSpPr>
          <p:cNvPr id="15" name="グループ化 14"/>
          <p:cNvGrpSpPr/>
          <p:nvPr/>
        </p:nvGrpSpPr>
        <p:grpSpPr>
          <a:xfrm>
            <a:off x="8267693" y="1470025"/>
            <a:ext cx="3237737" cy="2527300"/>
            <a:chOff x="8267693" y="1470025"/>
            <a:chExt cx="3237737" cy="2527300"/>
          </a:xfrm>
        </p:grpSpPr>
        <p:pic>
          <p:nvPicPr>
            <p:cNvPr id="18" name="図 1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896945" y="1470025"/>
              <a:ext cx="1605408" cy="1270730"/>
            </a:xfrm>
            <a:prstGeom prst="rect">
              <a:avLst/>
            </a:prstGeom>
          </p:spPr>
        </p:pic>
        <p:pic>
          <p:nvPicPr>
            <p:cNvPr id="20" name="図 1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267911" y="1470025"/>
              <a:ext cx="1673612" cy="1270730"/>
            </a:xfrm>
            <a:prstGeom prst="rect">
              <a:avLst/>
            </a:prstGeom>
          </p:spPr>
        </p:pic>
        <p:pic>
          <p:nvPicPr>
            <p:cNvPr id="10" name="図 9"/>
            <p:cNvPicPr>
              <a:picLocks noChangeAspect="1"/>
            </p:cNvPicPr>
            <p:nvPr/>
          </p:nvPicPr>
          <p:blipFill rotWithShape="1">
            <a:blip r:embed="rId6" cstate="screen">
              <a:extLst>
                <a:ext uri="{BEBA8EAE-BF5A-486C-A8C5-ECC9F3942E4B}">
                  <a14:imgProps xmlns:a14="http://schemas.microsoft.com/office/drawing/2010/main">
                    <a14:imgLayer r:embed="rId7">
                      <a14:imgEffect>
                        <a14:colorTemperature colorTemp="5552"/>
                      </a14:imgEffect>
                      <a14:imgEffect>
                        <a14:brightnessContrast bright="7000"/>
                      </a14:imgEffect>
                    </a14:imgLayer>
                  </a14:imgProps>
                </a:ext>
                <a:ext uri="{28A0092B-C50C-407E-A947-70E740481C1C}">
                  <a14:useLocalDpi xmlns:a14="http://schemas.microsoft.com/office/drawing/2010/main"/>
                </a:ext>
              </a:extLst>
            </a:blip>
            <a:srcRect/>
            <a:stretch/>
          </p:blipFill>
          <p:spPr>
            <a:xfrm>
              <a:off x="9941406" y="2727806"/>
              <a:ext cx="1564024" cy="1269519"/>
            </a:xfrm>
            <a:prstGeom prst="rect">
              <a:avLst/>
            </a:prstGeom>
          </p:spPr>
        </p:pic>
        <p:pic>
          <p:nvPicPr>
            <p:cNvPr id="12" name="図 11"/>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267693" y="2731451"/>
              <a:ext cx="1673829" cy="1265874"/>
            </a:xfrm>
            <a:prstGeom prst="rect">
              <a:avLst/>
            </a:prstGeom>
          </p:spPr>
        </p:pic>
      </p:grpSp>
      <p:pic>
        <p:nvPicPr>
          <p:cNvPr id="16" name="図 15"/>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01676" y="1470025"/>
            <a:ext cx="3128920" cy="2527300"/>
          </a:xfrm>
          <a:prstGeom prst="rect">
            <a:avLst/>
          </a:prstGeom>
        </p:spPr>
      </p:pic>
      <p:sp>
        <p:nvSpPr>
          <p:cNvPr id="9" name="フッター プレースホルダー 8"/>
          <p:cNvSpPr>
            <a:spLocks noGrp="1"/>
          </p:cNvSpPr>
          <p:nvPr>
            <p:ph type="ftr" sz="quarter" idx="3"/>
          </p:nvPr>
        </p:nvSpPr>
        <p:spPr/>
        <p:txBody>
          <a:bodyPr/>
          <a:lstStyle/>
          <a:p>
            <a:r>
              <a:rPr lang="en-US" altLang="ja-JP" smtClean="0">
                <a:ea typeface="Verdana" panose="020B0604030504040204" pitchFamily="34" charset="0"/>
              </a:rPr>
              <a:t>DENSO Corporate Profile (as of May, 2021)</a:t>
            </a:r>
            <a:endParaRPr lang="en-US" dirty="0"/>
          </a:p>
        </p:txBody>
      </p:sp>
    </p:spTree>
    <p:extLst>
      <p:ext uri="{BB962C8B-B14F-4D97-AF65-F5344CB8AC3E}">
        <p14:creationId xmlns:p14="http://schemas.microsoft.com/office/powerpoint/2010/main" val="42134821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024156779"/>
              </p:ext>
            </p:extLst>
          </p:nvPr>
        </p:nvGraphicFramePr>
        <p:xfrm>
          <a:off x="684792" y="644906"/>
          <a:ext cx="10819995" cy="5337818"/>
        </p:xfrm>
        <a:graphic>
          <a:graphicData uri="http://schemas.openxmlformats.org/drawingml/2006/table">
            <a:tbl>
              <a:tblPr firstRow="1" bandRow="1">
                <a:tableStyleId>{5C22544A-7EE6-4342-B048-85BDC9FD1C3A}</a:tableStyleId>
              </a:tblPr>
              <a:tblGrid>
                <a:gridCol w="2163999">
                  <a:extLst>
                    <a:ext uri="{9D8B030D-6E8A-4147-A177-3AD203B41FA5}">
                      <a16:colId xmlns:a16="http://schemas.microsoft.com/office/drawing/2014/main" val="1955934594"/>
                    </a:ext>
                  </a:extLst>
                </a:gridCol>
                <a:gridCol w="2163999">
                  <a:extLst>
                    <a:ext uri="{9D8B030D-6E8A-4147-A177-3AD203B41FA5}">
                      <a16:colId xmlns:a16="http://schemas.microsoft.com/office/drawing/2014/main" val="2535482885"/>
                    </a:ext>
                  </a:extLst>
                </a:gridCol>
                <a:gridCol w="2163999">
                  <a:extLst>
                    <a:ext uri="{9D8B030D-6E8A-4147-A177-3AD203B41FA5}">
                      <a16:colId xmlns:a16="http://schemas.microsoft.com/office/drawing/2014/main" val="1646114149"/>
                    </a:ext>
                  </a:extLst>
                </a:gridCol>
                <a:gridCol w="2163999">
                  <a:extLst>
                    <a:ext uri="{9D8B030D-6E8A-4147-A177-3AD203B41FA5}">
                      <a16:colId xmlns:a16="http://schemas.microsoft.com/office/drawing/2014/main" val="3300826231"/>
                    </a:ext>
                  </a:extLst>
                </a:gridCol>
                <a:gridCol w="2163999">
                  <a:extLst>
                    <a:ext uri="{9D8B030D-6E8A-4147-A177-3AD203B41FA5}">
                      <a16:colId xmlns:a16="http://schemas.microsoft.com/office/drawing/2014/main" val="4191650032"/>
                    </a:ext>
                  </a:extLst>
                </a:gridCol>
              </a:tblGrid>
              <a:tr h="444542">
                <a:tc>
                  <a:txBody>
                    <a:bodyPr/>
                    <a:lstStyle/>
                    <a:p>
                      <a:endParaRPr lang="en-US" dirty="0"/>
                    </a:p>
                  </a:txBody>
                  <a:tcP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483643687"/>
                  </a:ext>
                </a:extLst>
              </a:tr>
              <a:tr h="1218730">
                <a:tc>
                  <a:txBody>
                    <a:bodyPr/>
                    <a:lstStyle/>
                    <a:p>
                      <a:endParaRPr lang="en-US" dirty="0"/>
                    </a:p>
                  </a:txBody>
                  <a:tcP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984647845"/>
                  </a:ext>
                </a:extLst>
              </a:tr>
              <a:tr h="1219670">
                <a:tc>
                  <a:txBody>
                    <a:bodyPr/>
                    <a:lstStyle/>
                    <a:p>
                      <a:endParaRPr lang="en-US" dirty="0"/>
                    </a:p>
                  </a:txBody>
                  <a:tcP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48659556"/>
                  </a:ext>
                </a:extLst>
              </a:tr>
              <a:tr h="1219200">
                <a:tc>
                  <a:txBody>
                    <a:bodyPr/>
                    <a:lstStyle/>
                    <a:p>
                      <a:endParaRPr lang="en-US" dirty="0"/>
                    </a:p>
                  </a:txBody>
                  <a:tcP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42752864"/>
                  </a:ext>
                </a:extLst>
              </a:tr>
              <a:tr h="1235676">
                <a:tc>
                  <a:txBody>
                    <a:bodyPr/>
                    <a:lstStyle/>
                    <a:p>
                      <a:endParaRPr lang="en-US" dirty="0"/>
                    </a:p>
                  </a:txBody>
                  <a:tcP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45105679"/>
                  </a:ext>
                </a:extLst>
              </a:tr>
            </a:tbl>
          </a:graphicData>
        </a:graphic>
      </p:graphicFrame>
      <p:sp>
        <p:nvSpPr>
          <p:cNvPr id="3" name="Rectangle 15">
            <a:extLst>
              <a:ext uri="{FF2B5EF4-FFF2-40B4-BE49-F238E27FC236}">
                <a16:creationId xmlns:a16="http://schemas.microsoft.com/office/drawing/2014/main" id="{6C85792B-4302-4592-9839-122F93B6F703}"/>
              </a:ext>
            </a:extLst>
          </p:cNvPr>
          <p:cNvSpPr>
            <a:spLocks noChangeArrowheads="1"/>
          </p:cNvSpPr>
          <p:nvPr/>
        </p:nvSpPr>
        <p:spPr bwMode="auto">
          <a:xfrm>
            <a:off x="1019885" y="783029"/>
            <a:ext cx="152943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algn="ctr">
              <a:spcBef>
                <a:spcPct val="0"/>
              </a:spcBef>
              <a:tabLst>
                <a:tab pos="1050925" algn="l"/>
                <a:tab pos="1812925" algn="l"/>
              </a:tabLst>
            </a:pPr>
            <a:r>
              <a:rPr lang="en-US" altLang="ja-JP" sz="1200" dirty="0">
                <a:solidFill>
                  <a:schemeClr val="bg2"/>
                </a:solidFill>
                <a:latin typeface="+mn-ea"/>
                <a:ea typeface="+mn-ea"/>
              </a:rPr>
              <a:t>Thermal Systems</a:t>
            </a:r>
            <a:endParaRPr lang="ja-JP" altLang="en-US" sz="1200" spc="400" dirty="0">
              <a:solidFill>
                <a:schemeClr val="bg2"/>
              </a:solidFill>
              <a:latin typeface="+mn-ea"/>
              <a:ea typeface="+mn-ea"/>
            </a:endParaRPr>
          </a:p>
        </p:txBody>
      </p:sp>
      <p:sp>
        <p:nvSpPr>
          <p:cNvPr id="4" name="テキスト ボックス 3">
            <a:extLst>
              <a:ext uri="{FF2B5EF4-FFF2-40B4-BE49-F238E27FC236}">
                <a16:creationId xmlns:a16="http://schemas.microsoft.com/office/drawing/2014/main" id="{B62A6110-C179-4AC5-91C0-48EC8EBC1333}"/>
              </a:ext>
            </a:extLst>
          </p:cNvPr>
          <p:cNvSpPr txBox="1"/>
          <p:nvPr/>
        </p:nvSpPr>
        <p:spPr>
          <a:xfrm>
            <a:off x="1033680" y="2105502"/>
            <a:ext cx="1501844" cy="153888"/>
          </a:xfrm>
          <a:prstGeom prst="rect">
            <a:avLst/>
          </a:prstGeom>
          <a:noFill/>
        </p:spPr>
        <p:txBody>
          <a:bodyPr wrap="square" lIns="0" tIns="0" rIns="0" bIns="0" rtlCol="0">
            <a:spAutoFit/>
          </a:bodyPr>
          <a:lstStyle/>
          <a:p>
            <a:pPr algn="ctr">
              <a:lnSpc>
                <a:spcPts val="1200"/>
              </a:lnSpc>
            </a:pPr>
            <a:r>
              <a:rPr lang="en-US" altLang="ja-JP" sz="900" dirty="0">
                <a:latin typeface="+mn-ea"/>
              </a:rPr>
              <a:t>Car Air-conditioner</a:t>
            </a:r>
            <a:endParaRPr lang="ja-JP" altLang="en-US" sz="900" dirty="0">
              <a:latin typeface="+mn-ea"/>
            </a:endParaRPr>
          </a:p>
        </p:txBody>
      </p:sp>
      <p:pic>
        <p:nvPicPr>
          <p:cNvPr id="5" name="図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95741" y="1161871"/>
            <a:ext cx="1176120" cy="871200"/>
          </a:xfrm>
          <a:prstGeom prst="rect">
            <a:avLst/>
          </a:prstGeom>
        </p:spPr>
      </p:pic>
      <p:sp>
        <p:nvSpPr>
          <p:cNvPr id="6" name="テキスト ボックス 5">
            <a:extLst>
              <a:ext uri="{FF2B5EF4-FFF2-40B4-BE49-F238E27FC236}">
                <a16:creationId xmlns:a16="http://schemas.microsoft.com/office/drawing/2014/main" id="{679B5179-19A3-4706-A5CF-0A6270F96129}"/>
              </a:ext>
            </a:extLst>
          </p:cNvPr>
          <p:cNvSpPr txBox="1"/>
          <p:nvPr/>
        </p:nvSpPr>
        <p:spPr>
          <a:xfrm>
            <a:off x="1016944" y="4563192"/>
            <a:ext cx="1535317" cy="153888"/>
          </a:xfrm>
          <a:prstGeom prst="rect">
            <a:avLst/>
          </a:prstGeom>
          <a:noFill/>
        </p:spPr>
        <p:txBody>
          <a:bodyPr wrap="square" lIns="0" tIns="0" rIns="0" bIns="0" rtlCol="0">
            <a:spAutoFit/>
          </a:bodyPr>
          <a:lstStyle/>
          <a:p>
            <a:pPr algn="ctr">
              <a:lnSpc>
                <a:spcPts val="1200"/>
              </a:lnSpc>
            </a:pPr>
            <a:r>
              <a:rPr lang="en-US" altLang="ja-JP" sz="900" dirty="0">
                <a:latin typeface="+mn-ea"/>
              </a:rPr>
              <a:t>Radiator</a:t>
            </a:r>
            <a:endParaRPr lang="ja-JP" altLang="en-US" sz="900" dirty="0">
              <a:latin typeface="+mn-ea"/>
            </a:endParaRPr>
          </a:p>
        </p:txBody>
      </p:sp>
      <p:pic>
        <p:nvPicPr>
          <p:cNvPr id="7" name="図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96131" y="3620942"/>
            <a:ext cx="976942" cy="857417"/>
          </a:xfrm>
          <a:prstGeom prst="rect">
            <a:avLst/>
          </a:prstGeom>
        </p:spPr>
      </p:pic>
      <p:sp>
        <p:nvSpPr>
          <p:cNvPr id="8" name="テキスト ボックス 7">
            <a:extLst>
              <a:ext uri="{FF2B5EF4-FFF2-40B4-BE49-F238E27FC236}">
                <a16:creationId xmlns:a16="http://schemas.microsoft.com/office/drawing/2014/main" id="{48E09C20-C5F2-4E7D-BE41-A14E0F756DA0}"/>
              </a:ext>
            </a:extLst>
          </p:cNvPr>
          <p:cNvSpPr txBox="1"/>
          <p:nvPr/>
        </p:nvSpPr>
        <p:spPr>
          <a:xfrm>
            <a:off x="971948" y="3326375"/>
            <a:ext cx="1625309" cy="153888"/>
          </a:xfrm>
          <a:prstGeom prst="rect">
            <a:avLst/>
          </a:prstGeom>
          <a:noFill/>
        </p:spPr>
        <p:txBody>
          <a:bodyPr wrap="square" lIns="0" tIns="0" rIns="0" bIns="0" rtlCol="0">
            <a:spAutoFit/>
          </a:bodyPr>
          <a:lstStyle/>
          <a:p>
            <a:pPr algn="ctr">
              <a:lnSpc>
                <a:spcPts val="1200"/>
              </a:lnSpc>
            </a:pPr>
            <a:r>
              <a:rPr lang="en-US" altLang="ja-JP" sz="900" dirty="0">
                <a:latin typeface="+mn-ea"/>
              </a:rPr>
              <a:t>Water Cooled Intercooler</a:t>
            </a:r>
            <a:endParaRPr lang="ja-JP" altLang="en-US" sz="900" dirty="0">
              <a:latin typeface="+mn-ea"/>
            </a:endParaRPr>
          </a:p>
        </p:txBody>
      </p:sp>
      <p:pic>
        <p:nvPicPr>
          <p:cNvPr id="9" name="図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13302" y="2489976"/>
            <a:ext cx="1342601" cy="711444"/>
          </a:xfrm>
          <a:prstGeom prst="rect">
            <a:avLst/>
          </a:prstGeom>
        </p:spPr>
      </p:pic>
      <p:sp>
        <p:nvSpPr>
          <p:cNvPr id="10" name="テキスト ボックス 9">
            <a:extLst>
              <a:ext uri="{FF2B5EF4-FFF2-40B4-BE49-F238E27FC236}">
                <a16:creationId xmlns:a16="http://schemas.microsoft.com/office/drawing/2014/main" id="{8EB0EA37-30B8-4CFB-B809-5D8596865AB8}"/>
              </a:ext>
            </a:extLst>
          </p:cNvPr>
          <p:cNvSpPr txBox="1"/>
          <p:nvPr/>
        </p:nvSpPr>
        <p:spPr>
          <a:xfrm>
            <a:off x="701675" y="5794921"/>
            <a:ext cx="2159000" cy="138499"/>
          </a:xfrm>
          <a:prstGeom prst="rect">
            <a:avLst/>
          </a:prstGeom>
          <a:noFill/>
        </p:spPr>
        <p:txBody>
          <a:bodyPr wrap="square" lIns="0" tIns="0" rIns="0" bIns="0" rtlCol="0">
            <a:spAutoFit/>
          </a:bodyPr>
          <a:lstStyle/>
          <a:p>
            <a:pPr algn="ctr"/>
            <a:r>
              <a:rPr lang="en-US" altLang="zh-TW" sz="900" dirty="0">
                <a:latin typeface="+mn-ea"/>
              </a:rPr>
              <a:t>High Voltage Water Heater</a:t>
            </a:r>
            <a:endParaRPr lang="ja-JP" altLang="en-US" sz="900" dirty="0">
              <a:latin typeface="+mn-ea"/>
            </a:endParaRPr>
          </a:p>
        </p:txBody>
      </p:sp>
      <p:sp>
        <p:nvSpPr>
          <p:cNvPr id="12" name="Rectangle 15">
            <a:extLst>
              <a:ext uri="{FF2B5EF4-FFF2-40B4-BE49-F238E27FC236}">
                <a16:creationId xmlns:a16="http://schemas.microsoft.com/office/drawing/2014/main" id="{6C85792B-4302-4592-9839-122F93B6F703}"/>
              </a:ext>
            </a:extLst>
          </p:cNvPr>
          <p:cNvSpPr>
            <a:spLocks noChangeArrowheads="1"/>
          </p:cNvSpPr>
          <p:nvPr/>
        </p:nvSpPr>
        <p:spPr bwMode="auto">
          <a:xfrm>
            <a:off x="3098188" y="783029"/>
            <a:ext cx="168593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algn="ctr">
              <a:spcBef>
                <a:spcPct val="0"/>
              </a:spcBef>
              <a:tabLst>
                <a:tab pos="1050925" algn="l"/>
                <a:tab pos="1812925" algn="l"/>
              </a:tabLst>
            </a:pPr>
            <a:r>
              <a:rPr lang="en-US" altLang="ja-JP" sz="1200" dirty="0">
                <a:solidFill>
                  <a:schemeClr val="bg2"/>
                </a:solidFill>
                <a:latin typeface="+mn-ea"/>
                <a:ea typeface="+mn-ea"/>
              </a:rPr>
              <a:t>Powertrain Systems</a:t>
            </a:r>
            <a:endParaRPr lang="ja-JP" altLang="en-US" sz="1200" spc="400" dirty="0">
              <a:solidFill>
                <a:schemeClr val="bg2"/>
              </a:solidFill>
              <a:latin typeface="+mn-ea"/>
              <a:ea typeface="+mn-ea"/>
            </a:endParaRPr>
          </a:p>
        </p:txBody>
      </p:sp>
      <p:sp>
        <p:nvSpPr>
          <p:cNvPr id="13" name="テキスト ボックス 12">
            <a:extLst>
              <a:ext uri="{FF2B5EF4-FFF2-40B4-BE49-F238E27FC236}">
                <a16:creationId xmlns:a16="http://schemas.microsoft.com/office/drawing/2014/main" id="{B62A6110-C179-4AC5-91C0-48EC8EBC1333}"/>
              </a:ext>
            </a:extLst>
          </p:cNvPr>
          <p:cNvSpPr txBox="1"/>
          <p:nvPr/>
        </p:nvSpPr>
        <p:spPr>
          <a:xfrm>
            <a:off x="3171026" y="1982391"/>
            <a:ext cx="1540263" cy="276999"/>
          </a:xfrm>
          <a:prstGeom prst="rect">
            <a:avLst/>
          </a:prstGeom>
          <a:noFill/>
        </p:spPr>
        <p:txBody>
          <a:bodyPr wrap="square" lIns="0" tIns="0" rIns="0" bIns="0" rtlCol="0">
            <a:spAutoFit/>
          </a:bodyPr>
          <a:lstStyle/>
          <a:p>
            <a:pPr algn="ctr"/>
            <a:r>
              <a:rPr lang="en-US" altLang="ja-JP" sz="900" dirty="0">
                <a:latin typeface="+mn-ea"/>
              </a:rPr>
              <a:t>Direct Injection High Pressure Injector </a:t>
            </a:r>
            <a:endParaRPr lang="ja-JP" altLang="en-US" sz="900" dirty="0">
              <a:latin typeface="+mn-ea"/>
            </a:endParaRPr>
          </a:p>
        </p:txBody>
      </p:sp>
      <p:pic>
        <p:nvPicPr>
          <p:cNvPr id="14" name="図 1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773906" y="1163359"/>
            <a:ext cx="334503" cy="781980"/>
          </a:xfrm>
          <a:prstGeom prst="rect">
            <a:avLst/>
          </a:prstGeom>
        </p:spPr>
      </p:pic>
      <p:sp>
        <p:nvSpPr>
          <p:cNvPr id="15" name="テキスト ボックス 14">
            <a:extLst>
              <a:ext uri="{FF2B5EF4-FFF2-40B4-BE49-F238E27FC236}">
                <a16:creationId xmlns:a16="http://schemas.microsoft.com/office/drawing/2014/main" id="{9CAB91FC-42E6-45A5-AC94-2692E667A790}"/>
              </a:ext>
            </a:extLst>
          </p:cNvPr>
          <p:cNvSpPr txBox="1"/>
          <p:nvPr/>
        </p:nvSpPr>
        <p:spPr>
          <a:xfrm>
            <a:off x="3167559" y="4563192"/>
            <a:ext cx="1547197" cy="153888"/>
          </a:xfrm>
          <a:prstGeom prst="rect">
            <a:avLst/>
          </a:prstGeom>
          <a:noFill/>
        </p:spPr>
        <p:txBody>
          <a:bodyPr wrap="square" lIns="0" tIns="0" rIns="0" bIns="0" rtlCol="0">
            <a:spAutoFit/>
          </a:bodyPr>
          <a:lstStyle/>
          <a:p>
            <a:pPr algn="ctr">
              <a:lnSpc>
                <a:spcPts val="1200"/>
              </a:lnSpc>
            </a:pPr>
            <a:r>
              <a:rPr lang="en-US" altLang="ja-JP" sz="900" dirty="0">
                <a:latin typeface="+mn-ea"/>
              </a:rPr>
              <a:t>Variable Cam Timing</a:t>
            </a:r>
            <a:endParaRPr lang="ja-JP" altLang="en-US" sz="900" dirty="0">
              <a:latin typeface="+mn-ea"/>
            </a:endParaRPr>
          </a:p>
        </p:txBody>
      </p:sp>
      <p:grpSp>
        <p:nvGrpSpPr>
          <p:cNvPr id="16" name="グループ化 15"/>
          <p:cNvGrpSpPr>
            <a:grpSpLocks noChangeAspect="1"/>
          </p:cNvGrpSpPr>
          <p:nvPr/>
        </p:nvGrpSpPr>
        <p:grpSpPr>
          <a:xfrm>
            <a:off x="3313578" y="3750571"/>
            <a:ext cx="1255159" cy="598158"/>
            <a:chOff x="6429750" y="171377"/>
            <a:chExt cx="1510828" cy="720000"/>
          </a:xfrm>
        </p:grpSpPr>
        <p:pic>
          <p:nvPicPr>
            <p:cNvPr id="17" name="図 1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429750" y="171377"/>
              <a:ext cx="706030" cy="720000"/>
            </a:xfrm>
            <a:prstGeom prst="rect">
              <a:avLst/>
            </a:prstGeom>
          </p:spPr>
        </p:pic>
        <p:pic>
          <p:nvPicPr>
            <p:cNvPr id="18" name="図 17"/>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187398" y="171377"/>
              <a:ext cx="753180" cy="720000"/>
            </a:xfrm>
            <a:prstGeom prst="rect">
              <a:avLst/>
            </a:prstGeom>
          </p:spPr>
        </p:pic>
      </p:grpSp>
      <p:sp>
        <p:nvSpPr>
          <p:cNvPr id="19" name="テキスト ボックス 18">
            <a:extLst>
              <a:ext uri="{FF2B5EF4-FFF2-40B4-BE49-F238E27FC236}">
                <a16:creationId xmlns:a16="http://schemas.microsoft.com/office/drawing/2014/main" id="{8EB0EA37-30B8-4CFB-B809-5D8596865AB8}"/>
              </a:ext>
            </a:extLst>
          </p:cNvPr>
          <p:cNvSpPr txBox="1"/>
          <p:nvPr/>
        </p:nvSpPr>
        <p:spPr>
          <a:xfrm>
            <a:off x="3164092" y="3326375"/>
            <a:ext cx="1554131" cy="153888"/>
          </a:xfrm>
          <a:prstGeom prst="rect">
            <a:avLst/>
          </a:prstGeom>
          <a:noFill/>
        </p:spPr>
        <p:txBody>
          <a:bodyPr wrap="square" lIns="0" tIns="0" rIns="0" bIns="0" rtlCol="0">
            <a:spAutoFit/>
          </a:bodyPr>
          <a:lstStyle/>
          <a:p>
            <a:pPr algn="ctr">
              <a:lnSpc>
                <a:spcPts val="1200"/>
              </a:lnSpc>
            </a:pPr>
            <a:r>
              <a:rPr lang="en-US" altLang="ja-JP" sz="900" dirty="0">
                <a:latin typeface="+mn-ea"/>
              </a:rPr>
              <a:t>Common Rail Systems</a:t>
            </a:r>
            <a:endParaRPr lang="ja-JP" altLang="en-US" sz="900" dirty="0">
              <a:latin typeface="+mn-ea"/>
            </a:endParaRPr>
          </a:p>
        </p:txBody>
      </p:sp>
      <p:grpSp>
        <p:nvGrpSpPr>
          <p:cNvPr id="20" name="グループ化 19"/>
          <p:cNvGrpSpPr>
            <a:grpSpLocks noChangeAspect="1"/>
          </p:cNvGrpSpPr>
          <p:nvPr/>
        </p:nvGrpSpPr>
        <p:grpSpPr>
          <a:xfrm>
            <a:off x="3511232" y="2404363"/>
            <a:ext cx="859850" cy="867923"/>
            <a:chOff x="-282902" y="-511501"/>
            <a:chExt cx="6956306" cy="7021607"/>
          </a:xfrm>
        </p:grpSpPr>
        <p:pic>
          <p:nvPicPr>
            <p:cNvPr id="21" name="図 20"/>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454879" y="-511501"/>
              <a:ext cx="3753464" cy="5036575"/>
            </a:xfrm>
            <a:prstGeom prst="rect">
              <a:avLst/>
            </a:prstGeom>
          </p:spPr>
        </p:pic>
        <p:pic>
          <p:nvPicPr>
            <p:cNvPr id="22" name="図 21"/>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82902" y="1277323"/>
              <a:ext cx="1725561" cy="4586749"/>
            </a:xfrm>
            <a:prstGeom prst="rect">
              <a:avLst/>
            </a:prstGeom>
          </p:spPr>
        </p:pic>
        <p:pic>
          <p:nvPicPr>
            <p:cNvPr id="23" name="図 22"/>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366875" y="4843538"/>
              <a:ext cx="4306529" cy="1666568"/>
            </a:xfrm>
            <a:prstGeom prst="rect">
              <a:avLst/>
            </a:prstGeom>
          </p:spPr>
        </p:pic>
      </p:grpSp>
      <p:sp>
        <p:nvSpPr>
          <p:cNvPr id="24" name="テキスト ボックス 23">
            <a:extLst>
              <a:ext uri="{FF2B5EF4-FFF2-40B4-BE49-F238E27FC236}">
                <a16:creationId xmlns:a16="http://schemas.microsoft.com/office/drawing/2014/main" id="{74BE3579-3ABD-49FA-BDB6-E3CEA014C45A}"/>
              </a:ext>
            </a:extLst>
          </p:cNvPr>
          <p:cNvSpPr txBox="1"/>
          <p:nvPr/>
        </p:nvSpPr>
        <p:spPr>
          <a:xfrm>
            <a:off x="3170929" y="5779532"/>
            <a:ext cx="1540457" cy="153888"/>
          </a:xfrm>
          <a:prstGeom prst="rect">
            <a:avLst/>
          </a:prstGeom>
          <a:noFill/>
        </p:spPr>
        <p:txBody>
          <a:bodyPr wrap="square" lIns="0" tIns="0" rIns="0" bIns="0" rtlCol="0">
            <a:spAutoFit/>
          </a:bodyPr>
          <a:lstStyle/>
          <a:p>
            <a:pPr algn="ctr">
              <a:lnSpc>
                <a:spcPts val="1200"/>
              </a:lnSpc>
            </a:pPr>
            <a:r>
              <a:rPr lang="en-US" altLang="ja-JP" sz="900" dirty="0">
                <a:latin typeface="+mn-ea"/>
              </a:rPr>
              <a:t>Accelerator Pedal Module</a:t>
            </a:r>
            <a:endParaRPr lang="ja-JP" altLang="en-US" sz="900" dirty="0">
              <a:latin typeface="+mn-ea"/>
            </a:endParaRPr>
          </a:p>
        </p:txBody>
      </p:sp>
      <p:pic>
        <p:nvPicPr>
          <p:cNvPr id="25" name="図 24"/>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3726378" y="4848903"/>
            <a:ext cx="429559" cy="860286"/>
          </a:xfrm>
          <a:prstGeom prst="rect">
            <a:avLst/>
          </a:prstGeom>
        </p:spPr>
      </p:pic>
      <p:sp>
        <p:nvSpPr>
          <p:cNvPr id="26" name="Rectangle 15">
            <a:extLst>
              <a:ext uri="{FF2B5EF4-FFF2-40B4-BE49-F238E27FC236}">
                <a16:creationId xmlns:a16="http://schemas.microsoft.com/office/drawing/2014/main" id="{6C85792B-4302-4592-9839-122F93B6F703}"/>
              </a:ext>
            </a:extLst>
          </p:cNvPr>
          <p:cNvSpPr>
            <a:spLocks noChangeArrowheads="1"/>
          </p:cNvSpPr>
          <p:nvPr/>
        </p:nvSpPr>
        <p:spPr bwMode="auto">
          <a:xfrm>
            <a:off x="5192760" y="783029"/>
            <a:ext cx="183166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algn="ctr">
              <a:spcBef>
                <a:spcPct val="0"/>
              </a:spcBef>
              <a:tabLst>
                <a:tab pos="1050925" algn="l"/>
                <a:tab pos="1812925" algn="l"/>
              </a:tabLst>
            </a:pPr>
            <a:r>
              <a:rPr lang="en-US" altLang="ja-JP" sz="1200" dirty="0" smtClean="0">
                <a:solidFill>
                  <a:schemeClr val="bg2"/>
                </a:solidFill>
                <a:latin typeface="+mn-ea"/>
                <a:ea typeface="+mn-ea"/>
              </a:rPr>
              <a:t>Electrification Systems</a:t>
            </a:r>
            <a:endParaRPr lang="ja-JP" altLang="en-US" sz="1200" spc="400" dirty="0">
              <a:solidFill>
                <a:schemeClr val="bg2"/>
              </a:solidFill>
              <a:latin typeface="+mn-ea"/>
              <a:ea typeface="+mn-ea"/>
            </a:endParaRPr>
          </a:p>
        </p:txBody>
      </p:sp>
      <p:sp>
        <p:nvSpPr>
          <p:cNvPr id="27" name="テキスト ボックス 26">
            <a:extLst>
              <a:ext uri="{FF2B5EF4-FFF2-40B4-BE49-F238E27FC236}">
                <a16:creationId xmlns:a16="http://schemas.microsoft.com/office/drawing/2014/main" id="{C06D3ED2-3F5E-4CA2-9922-6DF0188CF6F4}"/>
              </a:ext>
            </a:extLst>
          </p:cNvPr>
          <p:cNvSpPr txBox="1"/>
          <p:nvPr/>
        </p:nvSpPr>
        <p:spPr>
          <a:xfrm>
            <a:off x="5336828" y="2105502"/>
            <a:ext cx="1543532" cy="153888"/>
          </a:xfrm>
          <a:prstGeom prst="rect">
            <a:avLst/>
          </a:prstGeom>
          <a:noFill/>
        </p:spPr>
        <p:txBody>
          <a:bodyPr wrap="square" lIns="0" tIns="0" rIns="0" bIns="0" rtlCol="0">
            <a:spAutoFit/>
          </a:bodyPr>
          <a:lstStyle/>
          <a:p>
            <a:pPr algn="ctr">
              <a:lnSpc>
                <a:spcPts val="1200"/>
              </a:lnSpc>
              <a:spcBef>
                <a:spcPts val="0"/>
              </a:spcBef>
            </a:pPr>
            <a:r>
              <a:rPr lang="en-US" altLang="ja-JP" sz="900" dirty="0">
                <a:latin typeface="+mn-ea"/>
              </a:rPr>
              <a:t>Inverter</a:t>
            </a:r>
            <a:endParaRPr lang="ja-JP" altLang="en-US" sz="900" dirty="0">
              <a:latin typeface="+mn-ea"/>
            </a:endParaRPr>
          </a:p>
        </p:txBody>
      </p:sp>
      <p:pic>
        <p:nvPicPr>
          <p:cNvPr id="28" name="図 27"/>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5492143" y="1223690"/>
            <a:ext cx="1232903" cy="783639"/>
          </a:xfrm>
          <a:prstGeom prst="rect">
            <a:avLst/>
          </a:prstGeom>
        </p:spPr>
      </p:pic>
      <p:sp>
        <p:nvSpPr>
          <p:cNvPr id="29" name="テキスト ボックス 28">
            <a:extLst>
              <a:ext uri="{FF2B5EF4-FFF2-40B4-BE49-F238E27FC236}">
                <a16:creationId xmlns:a16="http://schemas.microsoft.com/office/drawing/2014/main" id="{5A978DB5-DEF6-4EF2-B033-591EFFCB60F9}"/>
              </a:ext>
            </a:extLst>
          </p:cNvPr>
          <p:cNvSpPr txBox="1"/>
          <p:nvPr/>
        </p:nvSpPr>
        <p:spPr>
          <a:xfrm>
            <a:off x="5337148" y="4563192"/>
            <a:ext cx="1542892" cy="153888"/>
          </a:xfrm>
          <a:prstGeom prst="rect">
            <a:avLst/>
          </a:prstGeom>
          <a:noFill/>
        </p:spPr>
        <p:txBody>
          <a:bodyPr wrap="square" lIns="0" tIns="0" rIns="0" bIns="0" rtlCol="0">
            <a:spAutoFit/>
          </a:bodyPr>
          <a:lstStyle/>
          <a:p>
            <a:pPr algn="ctr">
              <a:lnSpc>
                <a:spcPts val="1200"/>
              </a:lnSpc>
            </a:pPr>
            <a:r>
              <a:rPr lang="en-US" altLang="ja-JP" sz="900" dirty="0">
                <a:latin typeface="+mn-ea"/>
              </a:rPr>
              <a:t>Alternator</a:t>
            </a:r>
            <a:endParaRPr lang="ja-JP" altLang="en-US" sz="900" dirty="0">
              <a:latin typeface="+mn-ea"/>
            </a:endParaRPr>
          </a:p>
        </p:txBody>
      </p:sp>
      <p:pic>
        <p:nvPicPr>
          <p:cNvPr id="30" name="図 29"/>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5627212" y="3692113"/>
            <a:ext cx="962764" cy="783314"/>
          </a:xfrm>
          <a:prstGeom prst="rect">
            <a:avLst/>
          </a:prstGeom>
        </p:spPr>
      </p:pic>
      <p:sp>
        <p:nvSpPr>
          <p:cNvPr id="31" name="テキスト ボックス 30">
            <a:extLst>
              <a:ext uri="{FF2B5EF4-FFF2-40B4-BE49-F238E27FC236}">
                <a16:creationId xmlns:a16="http://schemas.microsoft.com/office/drawing/2014/main" id="{1B77E24D-AB2D-481E-962D-4B08065C58FD}"/>
              </a:ext>
            </a:extLst>
          </p:cNvPr>
          <p:cNvSpPr txBox="1"/>
          <p:nvPr/>
        </p:nvSpPr>
        <p:spPr>
          <a:xfrm>
            <a:off x="5335815" y="3326375"/>
            <a:ext cx="1545559" cy="153888"/>
          </a:xfrm>
          <a:prstGeom prst="rect">
            <a:avLst/>
          </a:prstGeom>
          <a:noFill/>
        </p:spPr>
        <p:txBody>
          <a:bodyPr wrap="square" lIns="0" tIns="0" rIns="0" bIns="0" rtlCol="0">
            <a:spAutoFit/>
          </a:bodyPr>
          <a:lstStyle/>
          <a:p>
            <a:pPr algn="ctr">
              <a:lnSpc>
                <a:spcPts val="1200"/>
              </a:lnSpc>
            </a:pPr>
            <a:r>
              <a:rPr lang="en-US" altLang="zh-TW" sz="900" dirty="0">
                <a:latin typeface="+mn-ea"/>
              </a:rPr>
              <a:t>Motor Generator</a:t>
            </a:r>
            <a:endParaRPr lang="ja-JP" altLang="en-US" sz="900" dirty="0">
              <a:latin typeface="+mn-ea"/>
            </a:endParaRPr>
          </a:p>
        </p:txBody>
      </p:sp>
      <p:pic>
        <p:nvPicPr>
          <p:cNvPr id="32" name="図 31"/>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5681355" y="2406756"/>
            <a:ext cx="854479" cy="863136"/>
          </a:xfrm>
          <a:prstGeom prst="rect">
            <a:avLst/>
          </a:prstGeom>
        </p:spPr>
      </p:pic>
      <p:sp>
        <p:nvSpPr>
          <p:cNvPr id="33" name="テキスト ボックス 32">
            <a:extLst>
              <a:ext uri="{FF2B5EF4-FFF2-40B4-BE49-F238E27FC236}">
                <a16:creationId xmlns:a16="http://schemas.microsoft.com/office/drawing/2014/main" id="{629B14C1-D2E7-4A16-A3C1-F493C78BC6F1}"/>
              </a:ext>
            </a:extLst>
          </p:cNvPr>
          <p:cNvSpPr txBox="1"/>
          <p:nvPr/>
        </p:nvSpPr>
        <p:spPr>
          <a:xfrm>
            <a:off x="5026818" y="5779532"/>
            <a:ext cx="2163553" cy="153888"/>
          </a:xfrm>
          <a:prstGeom prst="rect">
            <a:avLst/>
          </a:prstGeom>
          <a:noFill/>
        </p:spPr>
        <p:txBody>
          <a:bodyPr wrap="square" lIns="0" tIns="0" rIns="0" bIns="0" rtlCol="0">
            <a:spAutoFit/>
          </a:bodyPr>
          <a:lstStyle/>
          <a:p>
            <a:pPr algn="ctr">
              <a:lnSpc>
                <a:spcPts val="1200"/>
              </a:lnSpc>
            </a:pPr>
            <a:r>
              <a:rPr lang="en-US" altLang="ja-JP" sz="900" dirty="0">
                <a:latin typeface="+mn-ea"/>
              </a:rPr>
              <a:t>Wiper System</a:t>
            </a:r>
            <a:endParaRPr lang="ja-JP" altLang="en-US" sz="900" dirty="0">
              <a:latin typeface="+mn-ea"/>
            </a:endParaRPr>
          </a:p>
        </p:txBody>
      </p:sp>
      <p:pic>
        <p:nvPicPr>
          <p:cNvPr id="34" name="図 33"/>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5367724" y="5154941"/>
            <a:ext cx="1481740" cy="248210"/>
          </a:xfrm>
          <a:prstGeom prst="rect">
            <a:avLst/>
          </a:prstGeom>
        </p:spPr>
      </p:pic>
      <p:sp>
        <p:nvSpPr>
          <p:cNvPr id="35" name="Rectangle 15">
            <a:extLst>
              <a:ext uri="{FF2B5EF4-FFF2-40B4-BE49-F238E27FC236}">
                <a16:creationId xmlns:a16="http://schemas.microsoft.com/office/drawing/2014/main" id="{6C85792B-4302-4592-9839-122F93B6F703}"/>
              </a:ext>
            </a:extLst>
          </p:cNvPr>
          <p:cNvSpPr>
            <a:spLocks noChangeArrowheads="1"/>
          </p:cNvSpPr>
          <p:nvPr/>
        </p:nvSpPr>
        <p:spPr bwMode="auto">
          <a:xfrm>
            <a:off x="7495381" y="783029"/>
            <a:ext cx="154961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algn="ctr">
              <a:spcBef>
                <a:spcPct val="0"/>
              </a:spcBef>
              <a:tabLst>
                <a:tab pos="1050925" algn="l"/>
                <a:tab pos="1812925" algn="l"/>
              </a:tabLst>
            </a:pPr>
            <a:r>
              <a:rPr lang="en-US" altLang="ja-JP" sz="1200" dirty="0">
                <a:solidFill>
                  <a:schemeClr val="bg2"/>
                </a:solidFill>
                <a:latin typeface="+mn-ea"/>
              </a:rPr>
              <a:t>Mobility </a:t>
            </a:r>
            <a:r>
              <a:rPr lang="en-US" altLang="ja-JP" sz="1200" dirty="0" smtClean="0">
                <a:solidFill>
                  <a:schemeClr val="bg2"/>
                </a:solidFill>
                <a:latin typeface="+mn-ea"/>
              </a:rPr>
              <a:t>Systems</a:t>
            </a:r>
            <a:endParaRPr lang="ja-JP" altLang="en-US" sz="1200" spc="400" dirty="0">
              <a:solidFill>
                <a:schemeClr val="bg2"/>
              </a:solidFill>
              <a:latin typeface="+mn-ea"/>
            </a:endParaRPr>
          </a:p>
        </p:txBody>
      </p:sp>
      <p:sp>
        <p:nvSpPr>
          <p:cNvPr id="36" name="テキスト ボックス 35">
            <a:extLst>
              <a:ext uri="{FF2B5EF4-FFF2-40B4-BE49-F238E27FC236}">
                <a16:creationId xmlns:a16="http://schemas.microsoft.com/office/drawing/2014/main" id="{23AF31F2-1D09-4A71-9232-4C8D9D0270B8}"/>
              </a:ext>
            </a:extLst>
          </p:cNvPr>
          <p:cNvSpPr txBox="1"/>
          <p:nvPr/>
        </p:nvSpPr>
        <p:spPr>
          <a:xfrm>
            <a:off x="7494519" y="2105502"/>
            <a:ext cx="1551336" cy="153888"/>
          </a:xfrm>
          <a:prstGeom prst="rect">
            <a:avLst/>
          </a:prstGeom>
          <a:noFill/>
        </p:spPr>
        <p:txBody>
          <a:bodyPr wrap="square" lIns="0" tIns="0" rIns="0" bIns="0" rtlCol="0">
            <a:spAutoFit/>
          </a:bodyPr>
          <a:lstStyle/>
          <a:p>
            <a:pPr algn="ctr">
              <a:lnSpc>
                <a:spcPts val="1200"/>
              </a:lnSpc>
            </a:pPr>
            <a:r>
              <a:rPr lang="en-US" altLang="ja-JP" sz="900" dirty="0">
                <a:latin typeface="+mn-ea"/>
              </a:rPr>
              <a:t>Stereo Vision Sensor</a:t>
            </a:r>
            <a:endParaRPr lang="ja-JP" altLang="en-US" sz="900" dirty="0">
              <a:latin typeface="+mn-ea"/>
            </a:endParaRPr>
          </a:p>
        </p:txBody>
      </p:sp>
      <p:pic>
        <p:nvPicPr>
          <p:cNvPr id="37" name="図 36"/>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7540125" y="1357523"/>
            <a:ext cx="1460125" cy="515972"/>
          </a:xfrm>
          <a:prstGeom prst="rect">
            <a:avLst/>
          </a:prstGeom>
        </p:spPr>
      </p:pic>
      <p:sp>
        <p:nvSpPr>
          <p:cNvPr id="38" name="テキスト ボックス 37">
            <a:extLst>
              <a:ext uri="{FF2B5EF4-FFF2-40B4-BE49-F238E27FC236}">
                <a16:creationId xmlns:a16="http://schemas.microsoft.com/office/drawing/2014/main" id="{600A80BB-D80B-41ED-8284-4F45C4AC24AF}"/>
              </a:ext>
            </a:extLst>
          </p:cNvPr>
          <p:cNvSpPr txBox="1"/>
          <p:nvPr/>
        </p:nvSpPr>
        <p:spPr>
          <a:xfrm>
            <a:off x="7494519" y="4563192"/>
            <a:ext cx="1551336" cy="153888"/>
          </a:xfrm>
          <a:prstGeom prst="rect">
            <a:avLst/>
          </a:prstGeom>
          <a:noFill/>
        </p:spPr>
        <p:txBody>
          <a:bodyPr wrap="square" lIns="0" tIns="0" rIns="0" bIns="0" rtlCol="0">
            <a:spAutoFit/>
          </a:bodyPr>
          <a:lstStyle/>
          <a:p>
            <a:pPr algn="ctr">
              <a:lnSpc>
                <a:spcPts val="1200"/>
              </a:lnSpc>
            </a:pPr>
            <a:r>
              <a:rPr lang="en-US" altLang="ja-JP" sz="900" dirty="0">
                <a:latin typeface="+mn-ea"/>
              </a:rPr>
              <a:t>Driver Status Monitor</a:t>
            </a:r>
            <a:endParaRPr lang="ja-JP" altLang="en-US" sz="900" dirty="0">
              <a:latin typeface="+mn-ea"/>
            </a:endParaRPr>
          </a:p>
        </p:txBody>
      </p:sp>
      <p:grpSp>
        <p:nvGrpSpPr>
          <p:cNvPr id="39" name="グループ化 38"/>
          <p:cNvGrpSpPr>
            <a:grpSpLocks noChangeAspect="1"/>
          </p:cNvGrpSpPr>
          <p:nvPr/>
        </p:nvGrpSpPr>
        <p:grpSpPr>
          <a:xfrm>
            <a:off x="7447072" y="3793339"/>
            <a:ext cx="1646231" cy="512623"/>
            <a:chOff x="1637686" y="2036609"/>
            <a:chExt cx="7134334" cy="2406535"/>
          </a:xfrm>
        </p:grpSpPr>
        <p:pic>
          <p:nvPicPr>
            <p:cNvPr id="40" name="図 39"/>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5390622" y="3036514"/>
              <a:ext cx="3381398" cy="1406630"/>
            </a:xfrm>
            <a:prstGeom prst="rect">
              <a:avLst/>
            </a:prstGeom>
          </p:spPr>
        </p:pic>
        <p:pic>
          <p:nvPicPr>
            <p:cNvPr id="41" name="図 40"/>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1637686" y="2036609"/>
              <a:ext cx="3710526" cy="1563359"/>
            </a:xfrm>
            <a:prstGeom prst="rect">
              <a:avLst/>
            </a:prstGeom>
          </p:spPr>
        </p:pic>
      </p:grpSp>
      <p:sp>
        <p:nvSpPr>
          <p:cNvPr id="42" name="テキスト ボックス 41">
            <a:extLst>
              <a:ext uri="{FF2B5EF4-FFF2-40B4-BE49-F238E27FC236}">
                <a16:creationId xmlns:a16="http://schemas.microsoft.com/office/drawing/2014/main" id="{AA2E2E79-0674-4ACC-8190-C37432B06E3F}"/>
              </a:ext>
            </a:extLst>
          </p:cNvPr>
          <p:cNvSpPr txBox="1"/>
          <p:nvPr/>
        </p:nvSpPr>
        <p:spPr>
          <a:xfrm>
            <a:off x="7356390" y="3341764"/>
            <a:ext cx="1814137" cy="138499"/>
          </a:xfrm>
          <a:prstGeom prst="rect">
            <a:avLst/>
          </a:prstGeom>
          <a:noFill/>
        </p:spPr>
        <p:txBody>
          <a:bodyPr wrap="square" lIns="0" tIns="0" rIns="0" bIns="0" rtlCol="0">
            <a:spAutoFit/>
          </a:bodyPr>
          <a:lstStyle/>
          <a:p>
            <a:pPr algn="ctr"/>
            <a:r>
              <a:rPr lang="en-US" altLang="ja-JP" sz="900" dirty="0">
                <a:latin typeface="+mn-ea"/>
              </a:rPr>
              <a:t>Millimeter-Wave Radar Sensor</a:t>
            </a:r>
            <a:endParaRPr lang="ja-JP" altLang="en-US" sz="900" dirty="0">
              <a:latin typeface="+mn-ea"/>
            </a:endParaRPr>
          </a:p>
        </p:txBody>
      </p:sp>
      <p:pic>
        <p:nvPicPr>
          <p:cNvPr id="43" name="図 42"/>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7759964" y="2429213"/>
            <a:ext cx="1020447" cy="784587"/>
          </a:xfrm>
          <a:prstGeom prst="rect">
            <a:avLst/>
          </a:prstGeom>
        </p:spPr>
      </p:pic>
      <p:sp>
        <p:nvSpPr>
          <p:cNvPr id="46" name="Rectangle 15">
            <a:extLst>
              <a:ext uri="{FF2B5EF4-FFF2-40B4-BE49-F238E27FC236}">
                <a16:creationId xmlns:a16="http://schemas.microsoft.com/office/drawing/2014/main" id="{8C18794A-A208-4880-ACE1-0E1D7AB45EC1}"/>
              </a:ext>
            </a:extLst>
          </p:cNvPr>
          <p:cNvSpPr>
            <a:spLocks noChangeArrowheads="1"/>
          </p:cNvSpPr>
          <p:nvPr/>
        </p:nvSpPr>
        <p:spPr bwMode="auto">
          <a:xfrm>
            <a:off x="9774403" y="679663"/>
            <a:ext cx="12942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a:spcBef>
                <a:spcPct val="0"/>
              </a:spcBef>
              <a:tabLst>
                <a:tab pos="1050925" algn="l"/>
                <a:tab pos="1812925" algn="l"/>
              </a:tabLst>
            </a:pPr>
            <a:r>
              <a:rPr lang="en-US" altLang="ja-JP" sz="1200" dirty="0" smtClean="0">
                <a:solidFill>
                  <a:schemeClr val="bg2"/>
                </a:solidFill>
                <a:latin typeface="+mn-ea"/>
              </a:rPr>
              <a:t>Sensing System, </a:t>
            </a:r>
            <a:r>
              <a:rPr lang="en-US" altLang="ja-JP" sz="1200" dirty="0">
                <a:solidFill>
                  <a:schemeClr val="bg2"/>
                </a:solidFill>
                <a:latin typeface="+mn-ea"/>
              </a:rPr>
              <a:t>Semiconductor</a:t>
            </a:r>
            <a:endParaRPr lang="ja-JP" altLang="en-US" sz="1200" spc="400" dirty="0">
              <a:solidFill>
                <a:schemeClr val="bg2"/>
              </a:solidFill>
              <a:latin typeface="+mn-ea"/>
            </a:endParaRPr>
          </a:p>
        </p:txBody>
      </p:sp>
      <p:sp>
        <p:nvSpPr>
          <p:cNvPr id="49" name="テキスト ボックス 48">
            <a:extLst>
              <a:ext uri="{FF2B5EF4-FFF2-40B4-BE49-F238E27FC236}">
                <a16:creationId xmlns:a16="http://schemas.microsoft.com/office/drawing/2014/main" id="{9987C18E-5813-47C5-AC81-83CCE82309AA}"/>
              </a:ext>
            </a:extLst>
          </p:cNvPr>
          <p:cNvSpPr txBox="1"/>
          <p:nvPr/>
        </p:nvSpPr>
        <p:spPr>
          <a:xfrm>
            <a:off x="9641609" y="4563192"/>
            <a:ext cx="1560658" cy="153888"/>
          </a:xfrm>
          <a:prstGeom prst="rect">
            <a:avLst/>
          </a:prstGeom>
          <a:noFill/>
        </p:spPr>
        <p:txBody>
          <a:bodyPr wrap="square" lIns="0" tIns="0" rIns="0" bIns="0" rtlCol="0">
            <a:spAutoFit/>
          </a:bodyPr>
          <a:lstStyle/>
          <a:p>
            <a:pPr algn="ctr">
              <a:lnSpc>
                <a:spcPts val="1200"/>
              </a:lnSpc>
            </a:pPr>
            <a:r>
              <a:rPr lang="en-US" altLang="zh-TW" sz="900" dirty="0">
                <a:latin typeface="+mn-ea"/>
              </a:rPr>
              <a:t>Matrix IR Sensor</a:t>
            </a:r>
            <a:endParaRPr lang="ja-JP" altLang="en-US" sz="900" dirty="0">
              <a:latin typeface="+mn-ea"/>
            </a:endParaRPr>
          </a:p>
        </p:txBody>
      </p:sp>
      <p:pic>
        <p:nvPicPr>
          <p:cNvPr id="50" name="図 49"/>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9721070" y="3722470"/>
            <a:ext cx="1389508" cy="654361"/>
          </a:xfrm>
          <a:prstGeom prst="rect">
            <a:avLst/>
          </a:prstGeom>
        </p:spPr>
      </p:pic>
      <p:sp>
        <p:nvSpPr>
          <p:cNvPr id="53" name="テキスト ボックス 52">
            <a:extLst>
              <a:ext uri="{FF2B5EF4-FFF2-40B4-BE49-F238E27FC236}">
                <a16:creationId xmlns:a16="http://schemas.microsoft.com/office/drawing/2014/main" id="{04DD0EA6-79C3-428E-B731-D19F143072FF}"/>
              </a:ext>
            </a:extLst>
          </p:cNvPr>
          <p:cNvSpPr txBox="1"/>
          <p:nvPr/>
        </p:nvSpPr>
        <p:spPr>
          <a:xfrm>
            <a:off x="9342438" y="5794921"/>
            <a:ext cx="2159000" cy="138499"/>
          </a:xfrm>
          <a:prstGeom prst="rect">
            <a:avLst/>
          </a:prstGeom>
          <a:noFill/>
        </p:spPr>
        <p:txBody>
          <a:bodyPr wrap="square" lIns="0" tIns="0" rIns="0" bIns="0" rtlCol="0">
            <a:spAutoFit/>
          </a:bodyPr>
          <a:lstStyle/>
          <a:p>
            <a:pPr algn="ctr"/>
            <a:r>
              <a:rPr lang="en-US" altLang="ja-JP" sz="900" dirty="0" smtClean="0">
                <a:latin typeface="+mn-ea"/>
              </a:rPr>
              <a:t>Power </a:t>
            </a:r>
            <a:r>
              <a:rPr lang="en-US" altLang="ja-JP" sz="900" dirty="0">
                <a:latin typeface="+mn-ea"/>
              </a:rPr>
              <a:t>Module for Automobiles</a:t>
            </a:r>
            <a:endParaRPr lang="ja-JP" altLang="en-US" sz="900" dirty="0">
              <a:latin typeface="+mn-ea"/>
            </a:endParaRPr>
          </a:p>
        </p:txBody>
      </p:sp>
      <p:pic>
        <p:nvPicPr>
          <p:cNvPr id="54" name="図 53"/>
          <p:cNvPicPr>
            <a:picLocks noChangeAspect="1"/>
          </p:cNvPicPr>
          <p:nvPr/>
        </p:nvPicPr>
        <p:blipFill rotWithShape="1">
          <a:blip r:embed="rId22" cstate="screen">
            <a:extLst>
              <a:ext uri="{28A0092B-C50C-407E-A947-70E740481C1C}">
                <a14:useLocalDpi xmlns:a14="http://schemas.microsoft.com/office/drawing/2010/main"/>
              </a:ext>
            </a:extLst>
          </a:blip>
          <a:srcRect/>
          <a:stretch/>
        </p:blipFill>
        <p:spPr>
          <a:xfrm>
            <a:off x="10163929" y="4833440"/>
            <a:ext cx="503791" cy="859409"/>
          </a:xfrm>
          <a:prstGeom prst="rect">
            <a:avLst/>
          </a:prstGeom>
        </p:spPr>
      </p:pic>
      <p:cxnSp>
        <p:nvCxnSpPr>
          <p:cNvPr id="55" name="直線コネクタ 54"/>
          <p:cNvCxnSpPr/>
          <p:nvPr/>
        </p:nvCxnSpPr>
        <p:spPr>
          <a:xfrm>
            <a:off x="5026818" y="412878"/>
            <a:ext cx="0" cy="573741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9376249" y="412878"/>
            <a:ext cx="0" cy="573741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7180172" y="412878"/>
            <a:ext cx="0" cy="573741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860675" y="412878"/>
            <a:ext cx="0" cy="573741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15">
            <a:extLst>
              <a:ext uri="{FF2B5EF4-FFF2-40B4-BE49-F238E27FC236}">
                <a16:creationId xmlns:a16="http://schemas.microsoft.com/office/drawing/2014/main" id="{975629A7-53AB-4A81-AF37-8E27C1B8E4EF}"/>
              </a:ext>
            </a:extLst>
          </p:cNvPr>
          <p:cNvSpPr>
            <a:spLocks noChangeArrowheads="1"/>
          </p:cNvSpPr>
          <p:nvPr/>
        </p:nvSpPr>
        <p:spPr bwMode="auto">
          <a:xfrm>
            <a:off x="287338" y="229287"/>
            <a:ext cx="11214100" cy="3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lvl="0" eaLnBrk="1" fontAlgn="base" hangingPunct="1">
              <a:lnSpc>
                <a:spcPts val="2600"/>
              </a:lnSpc>
              <a:spcBef>
                <a:spcPct val="0"/>
              </a:spcBef>
              <a:spcAft>
                <a:spcPct val="0"/>
              </a:spcAft>
              <a:tabLst>
                <a:tab pos="1050925" algn="l"/>
                <a:tab pos="1812925" algn="l"/>
              </a:tabLst>
            </a:pPr>
            <a:r>
              <a:rPr lang="en-US" altLang="ja-JP" sz="2400" b="1" dirty="0">
                <a:solidFill>
                  <a:srgbClr val="DC0032"/>
                </a:solidFill>
                <a:latin typeface="+mn-ea"/>
                <a:ea typeface="+mn-ea"/>
              </a:rPr>
              <a:t>Main </a:t>
            </a:r>
            <a:r>
              <a:rPr lang="en-US" altLang="ja-JP" sz="2400" b="1" dirty="0" smtClean="0">
                <a:solidFill>
                  <a:srgbClr val="DC0032"/>
                </a:solidFill>
                <a:latin typeface="+mn-ea"/>
                <a:ea typeface="+mn-ea"/>
              </a:rPr>
              <a:t>products: Automotive business</a:t>
            </a:r>
            <a:endParaRPr lang="ja-JP" altLang="en-US" sz="1200" dirty="0">
              <a:solidFill>
                <a:srgbClr val="DC0032"/>
              </a:solidFill>
              <a:latin typeface="+mn-ea"/>
              <a:ea typeface="+mn-ea"/>
            </a:endParaRPr>
          </a:p>
        </p:txBody>
      </p:sp>
      <p:sp>
        <p:nvSpPr>
          <p:cNvPr id="61" name="テキスト ボックス 60">
            <a:extLst>
              <a:ext uri="{FF2B5EF4-FFF2-40B4-BE49-F238E27FC236}">
                <a16:creationId xmlns:a16="http://schemas.microsoft.com/office/drawing/2014/main" id="{B8D0FC34-0B9B-49AB-9962-F87A8E46996A}"/>
              </a:ext>
            </a:extLst>
          </p:cNvPr>
          <p:cNvSpPr txBox="1"/>
          <p:nvPr/>
        </p:nvSpPr>
        <p:spPr>
          <a:xfrm>
            <a:off x="9647692" y="2120056"/>
            <a:ext cx="1567024" cy="139334"/>
          </a:xfrm>
          <a:prstGeom prst="rect">
            <a:avLst/>
          </a:prstGeom>
          <a:noFill/>
        </p:spPr>
        <p:txBody>
          <a:bodyPr wrap="square" lIns="0" tIns="0" rIns="0" bIns="0" rtlCol="0">
            <a:spAutoFit/>
          </a:bodyPr>
          <a:lstStyle/>
          <a:p>
            <a:pPr algn="ctr">
              <a:lnSpc>
                <a:spcPts val="1200"/>
              </a:lnSpc>
            </a:pPr>
            <a:r>
              <a:rPr lang="en-US" altLang="ja-JP" sz="900" dirty="0">
                <a:latin typeface="+mn-ea"/>
                <a:ea typeface="+mn-ea"/>
              </a:rPr>
              <a:t>Solar Sensor</a:t>
            </a:r>
            <a:endParaRPr lang="ja-JP" altLang="en-US" sz="900" dirty="0">
              <a:latin typeface="+mn-ea"/>
              <a:ea typeface="+mn-ea"/>
            </a:endParaRPr>
          </a:p>
        </p:txBody>
      </p:sp>
      <p:sp>
        <p:nvSpPr>
          <p:cNvPr id="62" name="テキスト ボックス 61">
            <a:extLst>
              <a:ext uri="{FF2B5EF4-FFF2-40B4-BE49-F238E27FC236}">
                <a16:creationId xmlns:a16="http://schemas.microsoft.com/office/drawing/2014/main" id="{25417CFE-0A14-4899-B22F-09C1C64E289F}"/>
              </a:ext>
            </a:extLst>
          </p:cNvPr>
          <p:cNvSpPr txBox="1"/>
          <p:nvPr/>
        </p:nvSpPr>
        <p:spPr>
          <a:xfrm>
            <a:off x="9647692" y="3341955"/>
            <a:ext cx="1567024" cy="138308"/>
          </a:xfrm>
          <a:prstGeom prst="rect">
            <a:avLst/>
          </a:prstGeom>
          <a:noFill/>
        </p:spPr>
        <p:txBody>
          <a:bodyPr wrap="square" lIns="0" tIns="0" rIns="0" bIns="0" rtlCol="0">
            <a:spAutoFit/>
          </a:bodyPr>
          <a:lstStyle/>
          <a:p>
            <a:pPr algn="ctr">
              <a:lnSpc>
                <a:spcPts val="1200"/>
              </a:lnSpc>
              <a:spcBef>
                <a:spcPts val="0"/>
              </a:spcBef>
            </a:pPr>
            <a:r>
              <a:rPr lang="en-US" altLang="ja-JP" sz="900" dirty="0">
                <a:latin typeface="+mn-ea"/>
                <a:ea typeface="+mn-ea"/>
              </a:rPr>
              <a:t>Steering Torque Sensor </a:t>
            </a:r>
            <a:endParaRPr kumimoji="1" lang="ja-JP" altLang="en-US" sz="900" dirty="0">
              <a:latin typeface="+mn-ea"/>
              <a:ea typeface="+mn-ea"/>
            </a:endParaRPr>
          </a:p>
        </p:txBody>
      </p:sp>
      <p:pic>
        <p:nvPicPr>
          <p:cNvPr id="63" name="図 62"/>
          <p:cNvPicPr>
            <a:picLocks noChangeAspect="1"/>
          </p:cNvPicPr>
          <p:nvPr/>
        </p:nvPicPr>
        <p:blipFill rotWithShape="1">
          <a:blip r:embed="rId23" cstate="screen">
            <a:extLst>
              <a:ext uri="{28A0092B-C50C-407E-A947-70E740481C1C}">
                <a14:useLocalDpi xmlns:a14="http://schemas.microsoft.com/office/drawing/2010/main"/>
              </a:ext>
            </a:extLst>
          </a:blip>
          <a:srcRect/>
          <a:stretch/>
        </p:blipFill>
        <p:spPr>
          <a:xfrm flipH="1">
            <a:off x="10200255" y="1267903"/>
            <a:ext cx="441544" cy="697510"/>
          </a:xfrm>
          <a:prstGeom prst="rect">
            <a:avLst/>
          </a:prstGeom>
        </p:spPr>
      </p:pic>
      <p:pic>
        <p:nvPicPr>
          <p:cNvPr id="64" name="図 63"/>
          <p:cNvPicPr>
            <a:picLocks noChangeAspect="1"/>
          </p:cNvPicPr>
          <p:nvPr/>
        </p:nvPicPr>
        <p:blipFill rotWithShape="1">
          <a:blip r:embed="rId24" cstate="screen">
            <a:extLst>
              <a:ext uri="{28A0092B-C50C-407E-A947-70E740481C1C}">
                <a14:useLocalDpi xmlns:a14="http://schemas.microsoft.com/office/drawing/2010/main"/>
              </a:ext>
            </a:extLst>
          </a:blip>
          <a:srcRect/>
          <a:stretch/>
        </p:blipFill>
        <p:spPr>
          <a:xfrm>
            <a:off x="10117685" y="2505047"/>
            <a:ext cx="614978" cy="740770"/>
          </a:xfrm>
          <a:prstGeom prst="rect">
            <a:avLst/>
          </a:prstGeom>
        </p:spPr>
      </p:pic>
      <p:sp>
        <p:nvSpPr>
          <p:cNvPr id="47" name="フッター プレースホルダー 46"/>
          <p:cNvSpPr>
            <a:spLocks noGrp="1"/>
          </p:cNvSpPr>
          <p:nvPr>
            <p:ph type="ftr" sz="quarter" idx="3"/>
          </p:nvPr>
        </p:nvSpPr>
        <p:spPr/>
        <p:txBody>
          <a:bodyPr/>
          <a:lstStyle/>
          <a:p>
            <a:r>
              <a:rPr lang="en-US" altLang="ja-JP" smtClean="0">
                <a:ea typeface="Verdana" panose="020B0604030504040204" pitchFamily="34" charset="0"/>
              </a:rPr>
              <a:t>DENSO Corporate Profile (as of May, 2021)</a:t>
            </a:r>
            <a:endParaRPr lang="en-US" dirty="0"/>
          </a:p>
        </p:txBody>
      </p:sp>
      <p:pic>
        <p:nvPicPr>
          <p:cNvPr id="65" name="図 64"/>
          <p:cNvPicPr>
            <a:picLocks noChangeAspect="1"/>
          </p:cNvPicPr>
          <p:nvPr/>
        </p:nvPicPr>
        <p:blipFill rotWithShape="1">
          <a:blip r:embed="rId25" cstate="screen">
            <a:extLst>
              <a:ext uri="{28A0092B-C50C-407E-A947-70E740481C1C}">
                <a14:useLocalDpi xmlns:a14="http://schemas.microsoft.com/office/drawing/2010/main"/>
              </a:ext>
            </a:extLst>
          </a:blip>
          <a:srcRect/>
          <a:stretch/>
        </p:blipFill>
        <p:spPr>
          <a:xfrm>
            <a:off x="1264676" y="5164574"/>
            <a:ext cx="1032792" cy="391626"/>
          </a:xfrm>
          <a:prstGeom prst="rect">
            <a:avLst/>
          </a:prstGeom>
        </p:spPr>
      </p:pic>
      <p:sp>
        <p:nvSpPr>
          <p:cNvPr id="66" name="テキスト ボックス 65">
            <a:extLst>
              <a:ext uri="{FF2B5EF4-FFF2-40B4-BE49-F238E27FC236}">
                <a16:creationId xmlns:a16="http://schemas.microsoft.com/office/drawing/2014/main" id="{9E179377-1ECE-4351-A301-F5AD48F0645F}"/>
              </a:ext>
            </a:extLst>
          </p:cNvPr>
          <p:cNvSpPr txBox="1"/>
          <p:nvPr/>
        </p:nvSpPr>
        <p:spPr>
          <a:xfrm>
            <a:off x="7399478" y="5794086"/>
            <a:ext cx="1734776" cy="139334"/>
          </a:xfrm>
          <a:prstGeom prst="rect">
            <a:avLst/>
          </a:prstGeom>
          <a:noFill/>
        </p:spPr>
        <p:txBody>
          <a:bodyPr wrap="square" lIns="0" tIns="0" rIns="0" bIns="0" rtlCol="0">
            <a:spAutoFit/>
          </a:bodyPr>
          <a:lstStyle/>
          <a:p>
            <a:pPr algn="ctr">
              <a:lnSpc>
                <a:spcPts val="1200"/>
              </a:lnSpc>
            </a:pPr>
            <a:r>
              <a:rPr lang="en-US" altLang="ja-JP" sz="900" dirty="0" smtClean="0">
                <a:latin typeface="+mn-ea"/>
                <a:ea typeface="+mn-ea"/>
              </a:rPr>
              <a:t>Engine ECU</a:t>
            </a:r>
            <a:endParaRPr lang="ja-JP" altLang="en-US" sz="900" dirty="0">
              <a:latin typeface="+mn-ea"/>
              <a:ea typeface="+mn-ea"/>
            </a:endParaRPr>
          </a:p>
        </p:txBody>
      </p:sp>
      <p:pic>
        <p:nvPicPr>
          <p:cNvPr id="67" name="図 66"/>
          <p:cNvPicPr>
            <a:picLocks noChangeAspect="1"/>
          </p:cNvPicPr>
          <p:nvPr/>
        </p:nvPicPr>
        <p:blipFill rotWithShape="1">
          <a:blip r:embed="rId26" cstate="screen">
            <a:extLst>
              <a:ext uri="{28A0092B-C50C-407E-A947-70E740481C1C}">
                <a14:useLocalDpi xmlns:a14="http://schemas.microsoft.com/office/drawing/2010/main"/>
              </a:ext>
            </a:extLst>
          </a:blip>
          <a:srcRect/>
          <a:stretch/>
        </p:blipFill>
        <p:spPr>
          <a:xfrm>
            <a:off x="7703552" y="5031504"/>
            <a:ext cx="1110258" cy="491812"/>
          </a:xfrm>
          <a:prstGeom prst="rect">
            <a:avLst/>
          </a:prstGeom>
        </p:spPr>
      </p:pic>
    </p:spTree>
    <p:extLst>
      <p:ext uri="{BB962C8B-B14F-4D97-AF65-F5344CB8AC3E}">
        <p14:creationId xmlns:p14="http://schemas.microsoft.com/office/powerpoint/2010/main" val="2058262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p:cNvGrpSpPr/>
          <p:nvPr/>
        </p:nvGrpSpPr>
        <p:grpSpPr>
          <a:xfrm>
            <a:off x="0" y="0"/>
            <a:ext cx="5846840" cy="6865205"/>
            <a:chOff x="0" y="0"/>
            <a:chExt cx="5846840" cy="6865205"/>
          </a:xfrm>
        </p:grpSpPr>
        <p:sp>
          <p:nvSpPr>
            <p:cNvPr id="4" name="object 2"/>
            <p:cNvSpPr>
              <a:spLocks noChangeAspect="1"/>
            </p:cNvSpPr>
            <p:nvPr/>
          </p:nvSpPr>
          <p:spPr>
            <a:xfrm>
              <a:off x="1528028" y="5"/>
              <a:ext cx="4318812" cy="6865200"/>
            </a:xfrm>
            <a:custGeom>
              <a:avLst/>
              <a:gdLst/>
              <a:ahLst/>
              <a:cxnLst/>
              <a:rect l="l" t="t" r="r" b="b"/>
              <a:pathLst>
                <a:path w="4312285" h="6854825">
                  <a:moveTo>
                    <a:pt x="4312234" y="0"/>
                  </a:moveTo>
                  <a:lnTo>
                    <a:pt x="0" y="0"/>
                  </a:lnTo>
                  <a:lnTo>
                    <a:pt x="0" y="6854393"/>
                  </a:lnTo>
                  <a:lnTo>
                    <a:pt x="2135263" y="6854393"/>
                  </a:lnTo>
                  <a:lnTo>
                    <a:pt x="4312234" y="0"/>
                  </a:lnTo>
                  <a:close/>
                </a:path>
              </a:pathLst>
            </a:custGeom>
            <a:solidFill>
              <a:schemeClr val="bg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mn-ea"/>
              </a:endParaRPr>
            </a:p>
          </p:txBody>
        </p:sp>
        <p:sp>
          <p:nvSpPr>
            <p:cNvPr id="12" name="正方形/長方形 11"/>
            <p:cNvSpPr/>
            <p:nvPr/>
          </p:nvSpPr>
          <p:spPr>
            <a:xfrm>
              <a:off x="0" y="0"/>
              <a:ext cx="2286000" cy="686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grpSp>
      <p:sp>
        <p:nvSpPr>
          <p:cNvPr id="20" name="object 3">
            <a:extLst>
              <a:ext uri="{FF2B5EF4-FFF2-40B4-BE49-F238E27FC236}">
                <a16:creationId xmlns:a16="http://schemas.microsoft.com/office/drawing/2014/main" id="{14A07D85-BA04-465D-B529-AF786E7F799F}"/>
              </a:ext>
            </a:extLst>
          </p:cNvPr>
          <p:cNvSpPr txBox="1"/>
          <p:nvPr/>
        </p:nvSpPr>
        <p:spPr>
          <a:xfrm>
            <a:off x="0" y="2914447"/>
            <a:ext cx="4788568" cy="795089"/>
          </a:xfrm>
          <a:prstGeom prst="rect">
            <a:avLst/>
          </a:prstGeom>
        </p:spPr>
        <p:txBody>
          <a:bodyPr vert="horz" wrap="square" lIns="0" tIns="12700" rIns="0" bIns="0" rtlCol="0">
            <a:spAutoFit/>
          </a:bodyPr>
          <a:lstStyle/>
          <a:p>
            <a:pPr marL="12700" indent="34925" algn="ctr">
              <a:spcBef>
                <a:spcPts val="100"/>
              </a:spcBef>
            </a:pPr>
            <a:r>
              <a:rPr lang="en-US" altLang="ja-JP" sz="2500" spc="50" dirty="0">
                <a:solidFill>
                  <a:srgbClr val="FFFFFF"/>
                </a:solidFill>
                <a:latin typeface="+mn-ea"/>
                <a:cs typeface="DENSO TP 2017"/>
              </a:rPr>
              <a:t>The DENSO </a:t>
            </a:r>
          </a:p>
          <a:p>
            <a:pPr marL="12700" algn="ctr">
              <a:spcBef>
                <a:spcPts val="100"/>
              </a:spcBef>
            </a:pPr>
            <a:r>
              <a:rPr lang="en-US" altLang="ja-JP" sz="2500" spc="180" dirty="0">
                <a:solidFill>
                  <a:srgbClr val="FFFFFF"/>
                </a:solidFill>
                <a:latin typeface="+mn-ea"/>
                <a:cs typeface="DENSO TP 2017"/>
              </a:rPr>
              <a:t>Philosophy</a:t>
            </a:r>
          </a:p>
        </p:txBody>
      </p:sp>
      <p:grpSp>
        <p:nvGrpSpPr>
          <p:cNvPr id="2" name="グループ化 1"/>
          <p:cNvGrpSpPr/>
          <p:nvPr/>
        </p:nvGrpSpPr>
        <p:grpSpPr>
          <a:xfrm>
            <a:off x="6125712" y="942848"/>
            <a:ext cx="5453350" cy="5169578"/>
            <a:chOff x="6090950" y="942848"/>
            <a:chExt cx="5453350" cy="5169578"/>
          </a:xfrm>
        </p:grpSpPr>
        <p:sp>
          <p:nvSpPr>
            <p:cNvPr id="25" name="object 2">
              <a:extLst>
                <a:ext uri="{FF2B5EF4-FFF2-40B4-BE49-F238E27FC236}">
                  <a16:creationId xmlns:a16="http://schemas.microsoft.com/office/drawing/2014/main" id="{85FFE955-8E39-BA4A-820F-4736E6BB0099}"/>
                </a:ext>
              </a:extLst>
            </p:cNvPr>
            <p:cNvSpPr txBox="1"/>
            <p:nvPr/>
          </p:nvSpPr>
          <p:spPr>
            <a:xfrm>
              <a:off x="6090950" y="2453433"/>
              <a:ext cx="5453350" cy="1846659"/>
            </a:xfrm>
            <a:prstGeom prst="rect">
              <a:avLst/>
            </a:prstGeom>
          </p:spPr>
          <p:txBody>
            <a:bodyPr vert="horz" wrap="square" lIns="0" tIns="12700" rIns="0" bIns="0" rtlCol="0">
              <a:spAutoFit/>
            </a:bodyPr>
            <a:lstStyle/>
            <a:p>
              <a:pPr marL="12700" fontAlgn="auto">
                <a:spcBef>
                  <a:spcPts val="100"/>
                </a:spcBef>
                <a:spcAft>
                  <a:spcPts val="0"/>
                </a:spcAft>
              </a:pPr>
              <a:r>
                <a:rPr sz="2000" spc="80" dirty="0">
                  <a:solidFill>
                    <a:prstClr val="black"/>
                  </a:solidFill>
                  <a:latin typeface="+mn-ea"/>
                  <a:cs typeface="DENSO TP 2017"/>
                </a:rPr>
                <a:t>Management</a:t>
              </a:r>
              <a:r>
                <a:rPr sz="2000" spc="190" dirty="0">
                  <a:solidFill>
                    <a:prstClr val="black"/>
                  </a:solidFill>
                  <a:latin typeface="+mn-ea"/>
                  <a:cs typeface="DENSO TP 2017"/>
                </a:rPr>
                <a:t> </a:t>
              </a:r>
              <a:r>
                <a:rPr sz="2000" spc="100" dirty="0">
                  <a:solidFill>
                    <a:prstClr val="black"/>
                  </a:solidFill>
                  <a:latin typeface="+mn-ea"/>
                  <a:cs typeface="DENSO TP 2017"/>
                </a:rPr>
                <a:t>Principles</a:t>
              </a:r>
              <a:endParaRPr sz="2000" dirty="0">
                <a:solidFill>
                  <a:prstClr val="black"/>
                </a:solidFill>
                <a:latin typeface="+mn-ea"/>
                <a:cs typeface="DENSO TP 2017"/>
              </a:endParaRPr>
            </a:p>
            <a:p>
              <a:pPr marL="199390" indent="-186690" fontAlgn="auto">
                <a:spcBef>
                  <a:spcPts val="1125"/>
                </a:spcBef>
                <a:spcAft>
                  <a:spcPts val="0"/>
                </a:spcAft>
                <a:buFontTx/>
                <a:buAutoNum type="arabicPlain"/>
                <a:tabLst>
                  <a:tab pos="199390" algn="l"/>
                  <a:tab pos="200025" algn="l"/>
                </a:tabLst>
              </a:pPr>
              <a:r>
                <a:rPr sz="1500" dirty="0">
                  <a:solidFill>
                    <a:prstClr val="black"/>
                  </a:solidFill>
                  <a:latin typeface="+mn-ea"/>
                  <a:cs typeface="DENSO TP 2017"/>
                </a:rPr>
                <a:t>Customer satisfaction through quality products and services.</a:t>
              </a:r>
            </a:p>
            <a:p>
              <a:pPr marL="199390" indent="-186690" fontAlgn="auto">
                <a:spcBef>
                  <a:spcPts val="580"/>
                </a:spcBef>
                <a:spcAft>
                  <a:spcPts val="0"/>
                </a:spcAft>
                <a:buFontTx/>
                <a:buAutoNum type="arabicPlain"/>
                <a:tabLst>
                  <a:tab pos="200025" algn="l"/>
                </a:tabLst>
              </a:pPr>
              <a:r>
                <a:rPr sz="1500" dirty="0">
                  <a:solidFill>
                    <a:prstClr val="black"/>
                  </a:solidFill>
                  <a:latin typeface="+mn-ea"/>
                  <a:cs typeface="DENSO TP 2017"/>
                </a:rPr>
                <a:t>Global growth through anticipation of change.</a:t>
              </a:r>
            </a:p>
            <a:p>
              <a:pPr marL="199390" indent="-186690" fontAlgn="auto">
                <a:spcBef>
                  <a:spcPts val="580"/>
                </a:spcBef>
                <a:spcAft>
                  <a:spcPts val="0"/>
                </a:spcAft>
                <a:buFontTx/>
                <a:buAutoNum type="arabicPlain"/>
                <a:tabLst>
                  <a:tab pos="200025" algn="l"/>
                </a:tabLst>
              </a:pPr>
              <a:r>
                <a:rPr sz="1500" dirty="0">
                  <a:solidFill>
                    <a:prstClr val="black"/>
                  </a:solidFill>
                  <a:latin typeface="+mn-ea"/>
                  <a:cs typeface="DENSO TP 2017"/>
                </a:rPr>
                <a:t>Environmental preservation and harmony with society.</a:t>
              </a:r>
            </a:p>
            <a:p>
              <a:pPr marL="199390" indent="-186690" fontAlgn="auto">
                <a:spcBef>
                  <a:spcPts val="575"/>
                </a:spcBef>
                <a:spcAft>
                  <a:spcPts val="0"/>
                </a:spcAft>
                <a:buFontTx/>
                <a:buAutoNum type="arabicPlain"/>
                <a:tabLst>
                  <a:tab pos="200025" algn="l"/>
                </a:tabLst>
              </a:pPr>
              <a:r>
                <a:rPr sz="1500" dirty="0">
                  <a:solidFill>
                    <a:prstClr val="black"/>
                  </a:solidFill>
                  <a:latin typeface="+mn-ea"/>
                  <a:cs typeface="DENSO TP 2017"/>
                </a:rPr>
                <a:t>Corporate vitality and respect for individuality.</a:t>
              </a:r>
            </a:p>
          </p:txBody>
        </p:sp>
        <p:sp>
          <p:nvSpPr>
            <p:cNvPr id="26" name="object 3">
              <a:extLst>
                <a:ext uri="{FF2B5EF4-FFF2-40B4-BE49-F238E27FC236}">
                  <a16:creationId xmlns:a16="http://schemas.microsoft.com/office/drawing/2014/main" id="{7B4DC8BD-9D24-B94D-A3CD-9D69D2A49996}"/>
                </a:ext>
              </a:extLst>
            </p:cNvPr>
            <p:cNvSpPr txBox="1">
              <a:spLocks/>
            </p:cNvSpPr>
            <p:nvPr/>
          </p:nvSpPr>
          <p:spPr>
            <a:xfrm>
              <a:off x="6090950" y="942848"/>
              <a:ext cx="4690464" cy="1049518"/>
            </a:xfrm>
            <a:prstGeom prst="rect">
              <a:avLst/>
            </a:prstGeom>
          </p:spPr>
          <p:txBody>
            <a:bodyPr vert="horz" wrap="square" lIns="0" tIns="12700" rIns="0" bIns="0" rtlCol="0">
              <a:spAutoFit/>
            </a:bodyPr>
            <a:lstStyle>
              <a:lvl1pPr>
                <a:defRPr sz="2000" b="0" i="0">
                  <a:solidFill>
                    <a:srgbClr val="DC0031"/>
                  </a:solidFill>
                  <a:latin typeface="DENSO TP 2017"/>
                  <a:ea typeface="+mj-ea"/>
                  <a:cs typeface="DENSO TP 2017"/>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2000" b="0" i="0" u="none" strike="noStrike" kern="0" cap="none" spc="90" normalizeH="0" baseline="0" noProof="0" dirty="0">
                  <a:ln>
                    <a:noFill/>
                  </a:ln>
                  <a:solidFill>
                    <a:srgbClr val="000000"/>
                  </a:solidFill>
                  <a:effectLst/>
                  <a:uLnTx/>
                  <a:uFillTx/>
                  <a:latin typeface="+mn-ea"/>
                  <a:ea typeface="+mn-ea"/>
                </a:rPr>
                <a:t>Mission</a:t>
              </a:r>
            </a:p>
            <a:p>
              <a:pPr marL="12700" marR="5080" lvl="0">
                <a:lnSpc>
                  <a:spcPct val="143900"/>
                </a:lnSpc>
                <a:spcBef>
                  <a:spcPts val="545"/>
                </a:spcBef>
                <a:defRPr/>
              </a:pPr>
              <a:r>
                <a:rPr kumimoji="0" lang="en-US" sz="1500" b="0" i="0" u="none" strike="noStrike" kern="0" cap="none" normalizeH="0" baseline="0" noProof="0" dirty="0">
                  <a:ln>
                    <a:noFill/>
                  </a:ln>
                  <a:solidFill>
                    <a:srgbClr val="000000"/>
                  </a:solidFill>
                  <a:effectLst/>
                  <a:uLnTx/>
                  <a:uFillTx/>
                  <a:latin typeface="+mn-ea"/>
                  <a:ea typeface="+mn-ea"/>
                </a:rPr>
                <a:t>Contributing to a better world  by creating value together</a:t>
              </a:r>
              <a:r>
                <a:rPr kumimoji="0" lang="en-US" altLang="ja-JP" sz="1500" kern="0" dirty="0">
                  <a:solidFill>
                    <a:srgbClr val="000000"/>
                  </a:solidFill>
                  <a:latin typeface="+mn-ea"/>
                  <a:ea typeface="+mn-ea"/>
                </a:rPr>
                <a:t> </a:t>
              </a:r>
              <a:r>
                <a:rPr kumimoji="0" lang="en-US" sz="1500" b="0" i="0" u="none" strike="noStrike" kern="0" cap="none" normalizeH="0" baseline="0" noProof="0" dirty="0">
                  <a:ln>
                    <a:noFill/>
                  </a:ln>
                  <a:solidFill>
                    <a:srgbClr val="000000"/>
                  </a:solidFill>
                  <a:effectLst/>
                  <a:uLnTx/>
                  <a:uFillTx/>
                  <a:latin typeface="+mn-ea"/>
                  <a:ea typeface="+mn-ea"/>
                </a:rPr>
                <a:t>with a vision for the future.</a:t>
              </a:r>
              <a:endParaRPr kumimoji="0" lang="en-US" sz="1500" b="0" i="0" u="none" strike="noStrike" kern="0" cap="none" normalizeH="0" baseline="0" noProof="0" dirty="0">
                <a:ln>
                  <a:noFill/>
                </a:ln>
                <a:solidFill>
                  <a:srgbClr val="DC0031"/>
                </a:solidFill>
                <a:effectLst/>
                <a:uLnTx/>
                <a:uFillTx/>
                <a:latin typeface="+mn-ea"/>
                <a:ea typeface="+mn-ea"/>
              </a:endParaRPr>
            </a:p>
          </p:txBody>
        </p:sp>
        <p:sp>
          <p:nvSpPr>
            <p:cNvPr id="27" name="object 2">
              <a:extLst>
                <a:ext uri="{FF2B5EF4-FFF2-40B4-BE49-F238E27FC236}">
                  <a16:creationId xmlns:a16="http://schemas.microsoft.com/office/drawing/2014/main" id="{3A6942C0-D6F9-CD43-95C0-B5159D486F90}"/>
                </a:ext>
              </a:extLst>
            </p:cNvPr>
            <p:cNvSpPr txBox="1"/>
            <p:nvPr/>
          </p:nvSpPr>
          <p:spPr>
            <a:xfrm>
              <a:off x="6090950" y="4804376"/>
              <a:ext cx="4892483" cy="1308050"/>
            </a:xfrm>
            <a:prstGeom prst="rect">
              <a:avLst/>
            </a:prstGeom>
          </p:spPr>
          <p:txBody>
            <a:bodyPr vert="horz" wrap="square" lIns="0" tIns="12700" rIns="0" bIns="0" rtlCol="0">
              <a:spAutoFit/>
            </a:bodyPr>
            <a:lstStyle/>
            <a:p>
              <a:pPr marL="12700" lvl="0" fontAlgn="auto">
                <a:spcBef>
                  <a:spcPts val="5"/>
                </a:spcBef>
                <a:spcAft>
                  <a:spcPts val="0"/>
                </a:spcAft>
              </a:pPr>
              <a:r>
                <a:rPr lang="en-US" altLang="ja-JP" sz="2000" spc="85" dirty="0">
                  <a:solidFill>
                    <a:prstClr val="black"/>
                  </a:solidFill>
                  <a:latin typeface="+mn-ea"/>
                  <a:cs typeface="DENSO TP 2017"/>
                </a:rPr>
                <a:t>Individual</a:t>
              </a:r>
              <a:r>
                <a:rPr lang="en-US" altLang="ja-JP" sz="2000" spc="190" dirty="0">
                  <a:solidFill>
                    <a:prstClr val="black"/>
                  </a:solidFill>
                  <a:latin typeface="+mn-ea"/>
                  <a:cs typeface="DENSO TP 2017"/>
                </a:rPr>
                <a:t> </a:t>
              </a:r>
              <a:r>
                <a:rPr lang="en-US" altLang="ja-JP" sz="2000" spc="100" dirty="0">
                  <a:solidFill>
                    <a:prstClr val="black"/>
                  </a:solidFill>
                  <a:latin typeface="+mn-ea"/>
                  <a:cs typeface="DENSO TP 2017"/>
                </a:rPr>
                <a:t>Spirit</a:t>
              </a:r>
              <a:endParaRPr lang="en-US" altLang="ja-JP" sz="2000" dirty="0">
                <a:solidFill>
                  <a:prstClr val="black"/>
                </a:solidFill>
                <a:latin typeface="+mn-ea"/>
                <a:cs typeface="DENSO TP 2017"/>
              </a:endParaRPr>
            </a:p>
            <a:p>
              <a:pPr marL="199390" lvl="0" indent="-186690" fontAlgn="auto">
                <a:spcBef>
                  <a:spcPts val="1125"/>
                </a:spcBef>
                <a:spcAft>
                  <a:spcPts val="0"/>
                </a:spcAft>
                <a:buFontTx/>
                <a:buAutoNum type="arabicPlain"/>
                <a:tabLst>
                  <a:tab pos="199390" algn="l"/>
                  <a:tab pos="200025" algn="l"/>
                </a:tabLst>
              </a:pPr>
              <a:r>
                <a:rPr lang="en-US" altLang="ja-JP" sz="1500" spc="-45" dirty="0">
                  <a:solidFill>
                    <a:prstClr val="black"/>
                  </a:solidFill>
                  <a:latin typeface="+mn-ea"/>
                  <a:cs typeface="DENSO TP 2017"/>
                </a:rPr>
                <a:t>To </a:t>
              </a:r>
              <a:r>
                <a:rPr lang="en-US" altLang="ja-JP" sz="1500" spc="25" dirty="0">
                  <a:solidFill>
                    <a:prstClr val="black"/>
                  </a:solidFill>
                  <a:latin typeface="+mn-ea"/>
                  <a:cs typeface="DENSO TP 2017"/>
                </a:rPr>
                <a:t>be </a:t>
              </a:r>
              <a:r>
                <a:rPr lang="en-US" altLang="ja-JP" sz="1500" spc="30" dirty="0">
                  <a:solidFill>
                    <a:prstClr val="black"/>
                  </a:solidFill>
                  <a:latin typeface="+mn-ea"/>
                  <a:cs typeface="DENSO TP 2017"/>
                </a:rPr>
                <a:t>creative </a:t>
              </a:r>
              <a:r>
                <a:rPr lang="en-US" altLang="ja-JP" sz="1500" spc="25" dirty="0">
                  <a:solidFill>
                    <a:prstClr val="black"/>
                  </a:solidFill>
                  <a:latin typeface="+mn-ea"/>
                  <a:cs typeface="DENSO TP 2017"/>
                </a:rPr>
                <a:t>in </a:t>
              </a:r>
              <a:r>
                <a:rPr lang="en-US" altLang="ja-JP" sz="1500" spc="35" dirty="0">
                  <a:solidFill>
                    <a:prstClr val="black"/>
                  </a:solidFill>
                  <a:latin typeface="+mn-ea"/>
                  <a:cs typeface="DENSO TP 2017"/>
                </a:rPr>
                <a:t>thought </a:t>
              </a:r>
              <a:r>
                <a:rPr lang="en-US" altLang="ja-JP" sz="1500" spc="25" dirty="0">
                  <a:solidFill>
                    <a:prstClr val="black"/>
                  </a:solidFill>
                  <a:latin typeface="+mn-ea"/>
                  <a:cs typeface="DENSO TP 2017"/>
                </a:rPr>
                <a:t>and </a:t>
              </a:r>
              <a:r>
                <a:rPr lang="en-US" altLang="ja-JP" sz="1500" spc="30" dirty="0">
                  <a:solidFill>
                    <a:prstClr val="black"/>
                  </a:solidFill>
                  <a:latin typeface="+mn-ea"/>
                  <a:cs typeface="DENSO TP 2017"/>
                </a:rPr>
                <a:t>steady </a:t>
              </a:r>
              <a:r>
                <a:rPr lang="en-US" altLang="ja-JP" sz="1500" spc="25" dirty="0">
                  <a:solidFill>
                    <a:prstClr val="black"/>
                  </a:solidFill>
                  <a:latin typeface="+mn-ea"/>
                  <a:cs typeface="DENSO TP 2017"/>
                </a:rPr>
                <a:t>in</a:t>
              </a:r>
              <a:r>
                <a:rPr lang="en-US" altLang="ja-JP" sz="1500" spc="175" dirty="0">
                  <a:solidFill>
                    <a:prstClr val="black"/>
                  </a:solidFill>
                  <a:latin typeface="+mn-ea"/>
                  <a:cs typeface="DENSO TP 2017"/>
                </a:rPr>
                <a:t> </a:t>
              </a:r>
              <a:r>
                <a:rPr lang="en-US" altLang="ja-JP" sz="1500" spc="50" dirty="0">
                  <a:solidFill>
                    <a:prstClr val="black"/>
                  </a:solidFill>
                  <a:latin typeface="+mn-ea"/>
                  <a:cs typeface="DENSO TP 2017"/>
                </a:rPr>
                <a:t>action.</a:t>
              </a:r>
              <a:endParaRPr lang="en-US" altLang="ja-JP" sz="1500" dirty="0">
                <a:solidFill>
                  <a:prstClr val="black"/>
                </a:solidFill>
                <a:latin typeface="+mn-ea"/>
                <a:cs typeface="DENSO TP 2017"/>
              </a:endParaRPr>
            </a:p>
            <a:p>
              <a:pPr marL="199390" lvl="0" indent="-186690" fontAlgn="auto">
                <a:spcBef>
                  <a:spcPts val="580"/>
                </a:spcBef>
                <a:spcAft>
                  <a:spcPts val="0"/>
                </a:spcAft>
                <a:buFontTx/>
                <a:buAutoNum type="arabicPlain"/>
                <a:tabLst>
                  <a:tab pos="200025" algn="l"/>
                </a:tabLst>
              </a:pPr>
              <a:r>
                <a:rPr lang="en-US" altLang="ja-JP" sz="1500" spc="-45" dirty="0">
                  <a:solidFill>
                    <a:prstClr val="black"/>
                  </a:solidFill>
                  <a:latin typeface="+mn-ea"/>
                  <a:cs typeface="DENSO TP 2017"/>
                </a:rPr>
                <a:t>To </a:t>
              </a:r>
              <a:r>
                <a:rPr lang="en-US" altLang="ja-JP" sz="1500" spc="25" dirty="0">
                  <a:solidFill>
                    <a:prstClr val="black"/>
                  </a:solidFill>
                  <a:latin typeface="+mn-ea"/>
                  <a:cs typeface="DENSO TP 2017"/>
                </a:rPr>
                <a:t>be </a:t>
              </a:r>
              <a:r>
                <a:rPr lang="en-US" altLang="ja-JP" sz="1500" spc="35" dirty="0">
                  <a:solidFill>
                    <a:prstClr val="black"/>
                  </a:solidFill>
                  <a:latin typeface="+mn-ea"/>
                  <a:cs typeface="DENSO TP 2017"/>
                </a:rPr>
                <a:t>cooperative </a:t>
              </a:r>
              <a:r>
                <a:rPr lang="en-US" altLang="ja-JP" sz="1500" spc="25" dirty="0">
                  <a:solidFill>
                    <a:prstClr val="black"/>
                  </a:solidFill>
                  <a:latin typeface="+mn-ea"/>
                  <a:cs typeface="DENSO TP 2017"/>
                </a:rPr>
                <a:t>and</a:t>
              </a:r>
              <a:r>
                <a:rPr lang="en-US" altLang="ja-JP" sz="1500" spc="165" dirty="0">
                  <a:solidFill>
                    <a:prstClr val="black"/>
                  </a:solidFill>
                  <a:latin typeface="+mn-ea"/>
                  <a:cs typeface="DENSO TP 2017"/>
                </a:rPr>
                <a:t> </a:t>
              </a:r>
              <a:r>
                <a:rPr lang="en-US" altLang="ja-JP" sz="1500" spc="50" dirty="0">
                  <a:solidFill>
                    <a:prstClr val="black"/>
                  </a:solidFill>
                  <a:latin typeface="+mn-ea"/>
                  <a:cs typeface="DENSO TP 2017"/>
                </a:rPr>
                <a:t>pioneering.</a:t>
              </a:r>
              <a:endParaRPr lang="en-US" altLang="ja-JP" sz="1500" dirty="0">
                <a:solidFill>
                  <a:prstClr val="black"/>
                </a:solidFill>
                <a:latin typeface="+mn-ea"/>
                <a:cs typeface="DENSO TP 2017"/>
              </a:endParaRPr>
            </a:p>
            <a:p>
              <a:pPr marL="199390" lvl="0" indent="-186690" fontAlgn="auto">
                <a:spcBef>
                  <a:spcPts val="580"/>
                </a:spcBef>
                <a:spcAft>
                  <a:spcPts val="0"/>
                </a:spcAft>
                <a:buFontTx/>
                <a:buAutoNum type="arabicPlain"/>
                <a:tabLst>
                  <a:tab pos="200025" algn="l"/>
                </a:tabLst>
              </a:pPr>
              <a:r>
                <a:rPr lang="en-US" altLang="ja-JP" sz="1500" spc="-45" dirty="0">
                  <a:solidFill>
                    <a:prstClr val="black"/>
                  </a:solidFill>
                  <a:latin typeface="+mn-ea"/>
                  <a:cs typeface="DENSO TP 2017"/>
                </a:rPr>
                <a:t>To </a:t>
              </a:r>
              <a:r>
                <a:rPr lang="en-US" altLang="ja-JP" sz="1500" spc="25" dirty="0">
                  <a:solidFill>
                    <a:prstClr val="black"/>
                  </a:solidFill>
                  <a:latin typeface="+mn-ea"/>
                  <a:cs typeface="DENSO TP 2017"/>
                </a:rPr>
                <a:t>be </a:t>
              </a:r>
              <a:r>
                <a:rPr lang="en-US" altLang="ja-JP" sz="1500" spc="35" dirty="0">
                  <a:solidFill>
                    <a:prstClr val="black"/>
                  </a:solidFill>
                  <a:latin typeface="+mn-ea"/>
                  <a:cs typeface="DENSO TP 2017"/>
                </a:rPr>
                <a:t>trustworthy </a:t>
              </a:r>
              <a:r>
                <a:rPr lang="en-US" altLang="ja-JP" sz="1500" spc="5" dirty="0">
                  <a:solidFill>
                    <a:prstClr val="black"/>
                  </a:solidFill>
                  <a:latin typeface="+mn-ea"/>
                  <a:cs typeface="DENSO TP 2017"/>
                </a:rPr>
                <a:t>by </a:t>
              </a:r>
              <a:r>
                <a:rPr lang="en-US" altLang="ja-JP" sz="1500" spc="30" dirty="0">
                  <a:solidFill>
                    <a:prstClr val="black"/>
                  </a:solidFill>
                  <a:latin typeface="+mn-ea"/>
                  <a:cs typeface="DENSO TP 2017"/>
                </a:rPr>
                <a:t>improving</a:t>
              </a:r>
              <a:r>
                <a:rPr lang="en-US" altLang="ja-JP" sz="1500" spc="-30" dirty="0">
                  <a:solidFill>
                    <a:prstClr val="black"/>
                  </a:solidFill>
                  <a:latin typeface="+mn-ea"/>
                  <a:cs typeface="DENSO TP 2017"/>
                </a:rPr>
                <a:t> </a:t>
              </a:r>
              <a:r>
                <a:rPr lang="en-US" altLang="ja-JP" sz="1500" spc="40" dirty="0">
                  <a:solidFill>
                    <a:prstClr val="black"/>
                  </a:solidFill>
                  <a:latin typeface="+mn-ea"/>
                  <a:cs typeface="DENSO TP 2017"/>
                </a:rPr>
                <a:t>ourselves.</a:t>
              </a:r>
              <a:endParaRPr lang="en-US" altLang="ja-JP" sz="1500" dirty="0">
                <a:solidFill>
                  <a:prstClr val="black"/>
                </a:solidFill>
                <a:latin typeface="+mn-ea"/>
                <a:cs typeface="DENSO TP 2017"/>
              </a:endParaRPr>
            </a:p>
          </p:txBody>
        </p:sp>
      </p:grpSp>
    </p:spTree>
    <p:extLst>
      <p:ext uri="{BB962C8B-B14F-4D97-AF65-F5344CB8AC3E}">
        <p14:creationId xmlns:p14="http://schemas.microsoft.com/office/powerpoint/2010/main" val="3724488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15">
            <a:extLst>
              <a:ext uri="{FF2B5EF4-FFF2-40B4-BE49-F238E27FC236}">
                <a16:creationId xmlns:a16="http://schemas.microsoft.com/office/drawing/2014/main" id="{431954CB-3361-4C2C-98DE-14D6E3415B79}"/>
              </a:ext>
            </a:extLst>
          </p:cNvPr>
          <p:cNvSpPr>
            <a:spLocks noChangeArrowheads="1"/>
          </p:cNvSpPr>
          <p:nvPr/>
        </p:nvSpPr>
        <p:spPr bwMode="auto">
          <a:xfrm>
            <a:off x="287338" y="229287"/>
            <a:ext cx="7783512" cy="3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lvl="0" eaLnBrk="1" fontAlgn="base" hangingPunct="1">
              <a:lnSpc>
                <a:spcPts val="2600"/>
              </a:lnSpc>
              <a:spcBef>
                <a:spcPct val="0"/>
              </a:spcBef>
              <a:spcAft>
                <a:spcPct val="0"/>
              </a:spcAft>
              <a:tabLst>
                <a:tab pos="1050925" algn="l"/>
                <a:tab pos="1812925" algn="l"/>
              </a:tabLst>
            </a:pPr>
            <a:r>
              <a:rPr lang="en-US" altLang="ja-JP" sz="2400" b="1" dirty="0">
                <a:solidFill>
                  <a:srgbClr val="DC0032"/>
                </a:solidFill>
                <a:latin typeface="Verdana"/>
                <a:ea typeface="Verdana"/>
              </a:rPr>
              <a:t>DENSO Group Long-term Policy 2030</a:t>
            </a:r>
          </a:p>
        </p:txBody>
      </p:sp>
      <p:sp>
        <p:nvSpPr>
          <p:cNvPr id="2" name="フッター プレースホルダー 1"/>
          <p:cNvSpPr>
            <a:spLocks noGrp="1"/>
          </p:cNvSpPr>
          <p:nvPr>
            <p:ph type="ftr" sz="quarter" idx="3"/>
          </p:nvPr>
        </p:nvSpPr>
        <p:spPr/>
        <p:txBody>
          <a:bodyPr/>
          <a:lstStyle/>
          <a:p>
            <a:r>
              <a:rPr lang="en-US" altLang="ja-JP" smtClean="0">
                <a:ea typeface="Verdana" panose="020B0604030504040204" pitchFamily="34" charset="0"/>
              </a:rPr>
              <a:t>DENSO Corporate Profile (as of May, 2021)</a:t>
            </a:r>
            <a:endParaRPr lang="en-US" dirty="0"/>
          </a:p>
        </p:txBody>
      </p:sp>
    </p:spTree>
    <p:extLst>
      <p:ext uri="{BB962C8B-B14F-4D97-AF65-F5344CB8AC3E}">
        <p14:creationId xmlns:p14="http://schemas.microsoft.com/office/powerpoint/2010/main" val="244173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5">
            <a:extLst>
              <a:ext uri="{FF2B5EF4-FFF2-40B4-BE49-F238E27FC236}">
                <a16:creationId xmlns:a16="http://schemas.microsoft.com/office/drawing/2014/main" id="{94A3A4A2-82D5-4DA0-A0C1-58C8A02B8774}"/>
              </a:ext>
            </a:extLst>
          </p:cNvPr>
          <p:cNvSpPr>
            <a:spLocks noChangeArrowheads="1"/>
          </p:cNvSpPr>
          <p:nvPr/>
        </p:nvSpPr>
        <p:spPr bwMode="auto">
          <a:xfrm>
            <a:off x="299564" y="229287"/>
            <a:ext cx="7771286" cy="3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lvl="0" eaLnBrk="1" fontAlgn="base" hangingPunct="1">
              <a:lnSpc>
                <a:spcPts val="2600"/>
              </a:lnSpc>
              <a:spcBef>
                <a:spcPct val="0"/>
              </a:spcBef>
              <a:spcAft>
                <a:spcPct val="0"/>
              </a:spcAft>
              <a:tabLst>
                <a:tab pos="1050925" algn="l"/>
                <a:tab pos="1812925" algn="l"/>
              </a:tabLst>
            </a:pPr>
            <a:r>
              <a:rPr lang="en-US" altLang="ja-JP" sz="2400" b="1" dirty="0">
                <a:solidFill>
                  <a:srgbClr val="DC0032"/>
                </a:solidFill>
                <a:latin typeface="+mn-ea"/>
                <a:ea typeface="+mn-ea"/>
              </a:rPr>
              <a:t>Sustainability Management</a:t>
            </a:r>
            <a:endParaRPr lang="ja-JP" altLang="en-US" sz="2400" b="1" dirty="0">
              <a:solidFill>
                <a:srgbClr val="DC0032"/>
              </a:solidFill>
              <a:latin typeface="+mn-ea"/>
              <a:ea typeface="+mn-ea"/>
            </a:endParaRPr>
          </a:p>
        </p:txBody>
      </p:sp>
      <p:sp>
        <p:nvSpPr>
          <p:cNvPr id="2" name="正方形/長方形 1">
            <a:extLst>
              <a:ext uri="{FF2B5EF4-FFF2-40B4-BE49-F238E27FC236}">
                <a16:creationId xmlns:a16="http://schemas.microsoft.com/office/drawing/2014/main" id="{D9467FD9-1B00-4B8E-9ADE-A43E175603BF}"/>
              </a:ext>
            </a:extLst>
          </p:cNvPr>
          <p:cNvSpPr/>
          <p:nvPr/>
        </p:nvSpPr>
        <p:spPr>
          <a:xfrm>
            <a:off x="1204912" y="2033385"/>
            <a:ext cx="5689959" cy="3850249"/>
          </a:xfrm>
          <a:prstGeom prst="rect">
            <a:avLst/>
          </a:prstGeom>
          <a:solidFill>
            <a:srgbClr val="FFFFFF"/>
          </a:solidFill>
          <a:ln w="19050" cap="flat" cmpd="sng" algn="ctr">
            <a:solidFill>
              <a:srgbClr val="DC003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mn-ea"/>
            </a:endParaRPr>
          </a:p>
        </p:txBody>
      </p:sp>
      <p:sp>
        <p:nvSpPr>
          <p:cNvPr id="4" name="テキスト ボックス 3">
            <a:extLst>
              <a:ext uri="{FF2B5EF4-FFF2-40B4-BE49-F238E27FC236}">
                <a16:creationId xmlns:a16="http://schemas.microsoft.com/office/drawing/2014/main" id="{F0FB9D8B-80B6-48A8-A634-F1E0CFE79A8F}"/>
              </a:ext>
            </a:extLst>
          </p:cNvPr>
          <p:cNvSpPr txBox="1"/>
          <p:nvPr/>
        </p:nvSpPr>
        <p:spPr>
          <a:xfrm>
            <a:off x="1561344" y="1864186"/>
            <a:ext cx="3085200" cy="338400"/>
          </a:xfrm>
          <a:prstGeom prst="rect">
            <a:avLst/>
          </a:prstGeom>
          <a:solidFill>
            <a:srgbClr val="DC0032"/>
          </a:solidFill>
        </p:spPr>
        <p:txBody>
          <a:bodyPr wrap="square" rIns="0" rtlCol="0">
            <a:spAutoFit/>
          </a:bodyPr>
          <a:lstStyle/>
          <a:p>
            <a:pPr lvl="0" defTabSz="457200"/>
            <a:r>
              <a:rPr kumimoji="0" lang="en-US" altLang="ja-JP" sz="1600" b="1" dirty="0">
                <a:solidFill>
                  <a:srgbClr val="FFFFFF"/>
                </a:solidFill>
                <a:latin typeface="+mn-ea"/>
              </a:rPr>
              <a:t>Priority issues for DENSO</a:t>
            </a:r>
            <a:endParaRPr lang="ja-JP" altLang="en-US" sz="1600" b="1" dirty="0">
              <a:solidFill>
                <a:srgbClr val="FFFFFF"/>
              </a:solidFill>
              <a:latin typeface="+mn-ea"/>
            </a:endParaRPr>
          </a:p>
        </p:txBody>
      </p:sp>
      <p:sp>
        <p:nvSpPr>
          <p:cNvPr id="12" name="Rectangle 15">
            <a:extLst>
              <a:ext uri="{FF2B5EF4-FFF2-40B4-BE49-F238E27FC236}">
                <a16:creationId xmlns:a16="http://schemas.microsoft.com/office/drawing/2014/main" id="{1EEE7B9F-4B7F-4B61-A6FF-CB4EB0895A39}"/>
              </a:ext>
            </a:extLst>
          </p:cNvPr>
          <p:cNvSpPr>
            <a:spLocks noChangeArrowheads="1"/>
          </p:cNvSpPr>
          <p:nvPr/>
        </p:nvSpPr>
        <p:spPr bwMode="auto">
          <a:xfrm>
            <a:off x="1564831" y="2372877"/>
            <a:ext cx="22607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lvl="0" eaLnBrk="1" fontAlgn="base" hangingPunct="1">
              <a:lnSpc>
                <a:spcPts val="2400"/>
              </a:lnSpc>
              <a:spcBef>
                <a:spcPct val="0"/>
              </a:spcBef>
              <a:spcAft>
                <a:spcPct val="0"/>
              </a:spcAft>
              <a:tabLst>
                <a:tab pos="1050925" algn="l"/>
                <a:tab pos="1812925" algn="l"/>
              </a:tabLst>
            </a:pPr>
            <a:r>
              <a:rPr lang="en-GB" altLang="ja-JP" sz="2000" dirty="0">
                <a:solidFill>
                  <a:srgbClr val="DC0032"/>
                </a:solidFill>
                <a:latin typeface="+mn-ea"/>
                <a:ea typeface="+mn-ea"/>
              </a:rPr>
              <a:t>Environment</a:t>
            </a:r>
            <a:endParaRPr lang="ja-JP" altLang="en-US" sz="2000" dirty="0">
              <a:solidFill>
                <a:srgbClr val="DC0032"/>
              </a:solidFill>
              <a:latin typeface="+mn-ea"/>
              <a:ea typeface="+mn-ea"/>
            </a:endParaRPr>
          </a:p>
        </p:txBody>
      </p:sp>
      <p:sp>
        <p:nvSpPr>
          <p:cNvPr id="14" name="Rectangle 15">
            <a:extLst>
              <a:ext uri="{FF2B5EF4-FFF2-40B4-BE49-F238E27FC236}">
                <a16:creationId xmlns:a16="http://schemas.microsoft.com/office/drawing/2014/main" id="{1F48CAE1-73A7-4E32-B935-7C9B3A056BE4}"/>
              </a:ext>
            </a:extLst>
          </p:cNvPr>
          <p:cNvSpPr>
            <a:spLocks noChangeArrowheads="1"/>
          </p:cNvSpPr>
          <p:nvPr/>
        </p:nvSpPr>
        <p:spPr bwMode="auto">
          <a:xfrm>
            <a:off x="1559989" y="3993508"/>
            <a:ext cx="22607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lvl="0" eaLnBrk="1" fontAlgn="base" hangingPunct="1">
              <a:lnSpc>
                <a:spcPts val="2400"/>
              </a:lnSpc>
              <a:spcBef>
                <a:spcPct val="0"/>
              </a:spcBef>
              <a:spcAft>
                <a:spcPct val="0"/>
              </a:spcAft>
              <a:tabLst>
                <a:tab pos="1050925" algn="l"/>
                <a:tab pos="1812925" algn="l"/>
              </a:tabLst>
            </a:pPr>
            <a:r>
              <a:rPr lang="en-GB" altLang="ja-JP" sz="2000" dirty="0">
                <a:solidFill>
                  <a:srgbClr val="DC0032"/>
                </a:solidFill>
                <a:latin typeface="+mn-ea"/>
                <a:ea typeface="+mn-ea"/>
              </a:rPr>
              <a:t>Peace of Mind</a:t>
            </a:r>
            <a:endParaRPr lang="ja-JP" altLang="en-US" sz="2000" dirty="0">
              <a:solidFill>
                <a:srgbClr val="DC0032"/>
              </a:solidFill>
              <a:latin typeface="+mn-ea"/>
              <a:ea typeface="+mn-ea"/>
            </a:endParaRPr>
          </a:p>
        </p:txBody>
      </p:sp>
      <p:sp>
        <p:nvSpPr>
          <p:cNvPr id="15" name="Rectangle 15">
            <a:extLst>
              <a:ext uri="{FF2B5EF4-FFF2-40B4-BE49-F238E27FC236}">
                <a16:creationId xmlns:a16="http://schemas.microsoft.com/office/drawing/2014/main" id="{3238621E-8CAD-42CC-BB1E-72CAA4292CEB}"/>
              </a:ext>
            </a:extLst>
          </p:cNvPr>
          <p:cNvSpPr>
            <a:spLocks noChangeArrowheads="1"/>
          </p:cNvSpPr>
          <p:nvPr/>
        </p:nvSpPr>
        <p:spPr bwMode="auto">
          <a:xfrm>
            <a:off x="4497020" y="2372877"/>
            <a:ext cx="189498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lvl="0" eaLnBrk="1" fontAlgn="base" hangingPunct="1">
              <a:lnSpc>
                <a:spcPts val="2400"/>
              </a:lnSpc>
              <a:spcBef>
                <a:spcPct val="0"/>
              </a:spcBef>
              <a:spcAft>
                <a:spcPct val="0"/>
              </a:spcAft>
              <a:tabLst>
                <a:tab pos="1050925" algn="l"/>
                <a:tab pos="1812925" algn="l"/>
              </a:tabLst>
            </a:pPr>
            <a:r>
              <a:rPr lang="en-GB" altLang="ja-JP" sz="2000" dirty="0">
                <a:solidFill>
                  <a:srgbClr val="DC0032"/>
                </a:solidFill>
                <a:latin typeface="+mn-ea"/>
                <a:ea typeface="+mn-ea"/>
              </a:rPr>
              <a:t>Corporate Foundation</a:t>
            </a:r>
            <a:endParaRPr lang="ja-JP" altLang="en-US" sz="2000" dirty="0">
              <a:solidFill>
                <a:srgbClr val="DC0032"/>
              </a:solidFill>
              <a:latin typeface="+mn-ea"/>
              <a:ea typeface="+mn-ea"/>
            </a:endParaRPr>
          </a:p>
        </p:txBody>
      </p:sp>
      <p:sp>
        <p:nvSpPr>
          <p:cNvPr id="16" name="テキスト ボックス 15">
            <a:extLst>
              <a:ext uri="{FF2B5EF4-FFF2-40B4-BE49-F238E27FC236}">
                <a16:creationId xmlns:a16="http://schemas.microsoft.com/office/drawing/2014/main" id="{F790630B-FE3D-4555-A3CE-76700AA2B293}"/>
              </a:ext>
            </a:extLst>
          </p:cNvPr>
          <p:cNvSpPr txBox="1"/>
          <p:nvPr/>
        </p:nvSpPr>
        <p:spPr>
          <a:xfrm>
            <a:off x="1564830" y="2721483"/>
            <a:ext cx="2655644" cy="969496"/>
          </a:xfrm>
          <a:prstGeom prst="rect">
            <a:avLst/>
          </a:prstGeom>
          <a:noFill/>
        </p:spPr>
        <p:txBody>
          <a:bodyPr wrap="square" lIns="0" tIns="0" rIns="0" bIns="0" rtlCol="0">
            <a:spAutoFit/>
          </a:bodyPr>
          <a:lstStyle/>
          <a:p>
            <a:pPr marL="180000" lvl="0" indent="-180000" fontAlgn="base">
              <a:lnSpc>
                <a:spcPct val="120000"/>
              </a:lnSpc>
              <a:spcAft>
                <a:spcPct val="0"/>
              </a:spcAft>
              <a:buFont typeface="Arial" panose="020B0604020202020204" pitchFamily="34" charset="0"/>
              <a:buChar char="•"/>
            </a:pPr>
            <a:r>
              <a:rPr lang="en-GB" altLang="ja-JP" sz="1050" dirty="0">
                <a:solidFill>
                  <a:srgbClr val="000000"/>
                </a:solidFill>
                <a:latin typeface="+mn-ea"/>
              </a:rPr>
              <a:t>Prevention of global warming</a:t>
            </a:r>
            <a:endParaRPr lang="ja-JP" altLang="en-US" sz="1050" dirty="0">
              <a:solidFill>
                <a:srgbClr val="000000"/>
              </a:solidFill>
              <a:latin typeface="+mn-ea"/>
            </a:endParaRPr>
          </a:p>
          <a:p>
            <a:pPr marL="180000" lvl="0" indent="-180000" fontAlgn="base">
              <a:lnSpc>
                <a:spcPct val="120000"/>
              </a:lnSpc>
              <a:spcAft>
                <a:spcPct val="0"/>
              </a:spcAft>
              <a:buFont typeface="Arial" panose="020B0604020202020204" pitchFamily="34" charset="0"/>
              <a:buChar char="•"/>
            </a:pPr>
            <a:r>
              <a:rPr lang="en-GB" altLang="ja-JP" sz="1050" dirty="0">
                <a:solidFill>
                  <a:srgbClr val="000000"/>
                </a:solidFill>
                <a:latin typeface="+mn-ea"/>
              </a:rPr>
              <a:t>Prevention of air pollution </a:t>
            </a:r>
            <a:r>
              <a:rPr lang="en-US" altLang="ja-JP" sz="1050" dirty="0">
                <a:solidFill>
                  <a:srgbClr val="000000"/>
                </a:solidFill>
                <a:latin typeface="+mn-ea"/>
              </a:rPr>
              <a:t>/</a:t>
            </a:r>
            <a:br>
              <a:rPr lang="en-US" altLang="ja-JP" sz="1050" dirty="0">
                <a:solidFill>
                  <a:srgbClr val="000000"/>
                </a:solidFill>
                <a:latin typeface="+mn-ea"/>
              </a:rPr>
            </a:br>
            <a:r>
              <a:rPr lang="en-GB" altLang="ja-JP" sz="1050" dirty="0">
                <a:solidFill>
                  <a:srgbClr val="000000"/>
                </a:solidFill>
                <a:latin typeface="+mn-ea"/>
              </a:rPr>
              <a:t>Reduction of environmental burden</a:t>
            </a:r>
            <a:endParaRPr lang="en-US" altLang="ja-JP" sz="1050" dirty="0">
              <a:solidFill>
                <a:srgbClr val="000000"/>
              </a:solidFill>
              <a:latin typeface="+mn-ea"/>
            </a:endParaRPr>
          </a:p>
          <a:p>
            <a:pPr marL="180000" lvl="0" indent="-180000" fontAlgn="base">
              <a:lnSpc>
                <a:spcPct val="120000"/>
              </a:lnSpc>
              <a:spcAft>
                <a:spcPct val="0"/>
              </a:spcAft>
              <a:buFont typeface="Arial" panose="020B0604020202020204" pitchFamily="34" charset="0"/>
              <a:buChar char="•"/>
            </a:pPr>
            <a:r>
              <a:rPr lang="en-GB" altLang="ja-JP" sz="1050" dirty="0">
                <a:solidFill>
                  <a:srgbClr val="000000"/>
                </a:solidFill>
                <a:latin typeface="+mn-ea"/>
              </a:rPr>
              <a:t>Effective utilization of resources</a:t>
            </a:r>
          </a:p>
          <a:p>
            <a:pPr marL="180000" lvl="0" indent="-180000" fontAlgn="base">
              <a:lnSpc>
                <a:spcPct val="120000"/>
              </a:lnSpc>
              <a:spcAft>
                <a:spcPct val="0"/>
              </a:spcAft>
              <a:buFont typeface="Arial" panose="020B0604020202020204" pitchFamily="34" charset="0"/>
              <a:buChar char="•"/>
            </a:pPr>
            <a:r>
              <a:rPr lang="en-GB" altLang="ja-JP" sz="1050" dirty="0">
                <a:solidFill>
                  <a:srgbClr val="000000"/>
                </a:solidFill>
                <a:latin typeface="+mn-ea"/>
              </a:rPr>
              <a:t>Conservation of water resources</a:t>
            </a:r>
            <a:endParaRPr lang="ja-JP" altLang="en-US" sz="1050" dirty="0">
              <a:solidFill>
                <a:srgbClr val="000000"/>
              </a:solidFill>
              <a:latin typeface="+mn-ea"/>
            </a:endParaRPr>
          </a:p>
        </p:txBody>
      </p:sp>
      <p:sp>
        <p:nvSpPr>
          <p:cNvPr id="17" name="テキスト ボックス 16">
            <a:extLst>
              <a:ext uri="{FF2B5EF4-FFF2-40B4-BE49-F238E27FC236}">
                <a16:creationId xmlns:a16="http://schemas.microsoft.com/office/drawing/2014/main" id="{68E4F23E-CBC9-4B5A-8047-B910B563B1E3}"/>
              </a:ext>
            </a:extLst>
          </p:cNvPr>
          <p:cNvSpPr txBox="1"/>
          <p:nvPr/>
        </p:nvSpPr>
        <p:spPr>
          <a:xfrm>
            <a:off x="1564830" y="4361526"/>
            <a:ext cx="2655644" cy="1357295"/>
          </a:xfrm>
          <a:prstGeom prst="rect">
            <a:avLst/>
          </a:prstGeom>
          <a:noFill/>
        </p:spPr>
        <p:txBody>
          <a:bodyPr wrap="square" lIns="0" tIns="0" rIns="0" bIns="0" rtlCol="0">
            <a:spAutoFit/>
          </a:bodyPr>
          <a:lstStyle/>
          <a:p>
            <a:pPr marL="180000" lvl="0" indent="-180000" fontAlgn="base">
              <a:lnSpc>
                <a:spcPct val="120000"/>
              </a:lnSpc>
              <a:spcAft>
                <a:spcPct val="0"/>
              </a:spcAft>
              <a:buFont typeface="Arial" panose="020B0604020202020204" pitchFamily="34" charset="0"/>
              <a:buChar char="•"/>
            </a:pPr>
            <a:r>
              <a:rPr lang="en-GB" altLang="ja-JP" sz="1050" dirty="0">
                <a:solidFill>
                  <a:srgbClr val="000000"/>
                </a:solidFill>
                <a:latin typeface="+mn-ea"/>
              </a:rPr>
              <a:t>Reduction of traffic accidents</a:t>
            </a:r>
            <a:endParaRPr lang="ja-JP" altLang="en-US" sz="1050" dirty="0">
              <a:solidFill>
                <a:srgbClr val="000000"/>
              </a:solidFill>
              <a:latin typeface="+mn-ea"/>
            </a:endParaRPr>
          </a:p>
          <a:p>
            <a:pPr marL="180000" lvl="0" indent="-180000" fontAlgn="base">
              <a:lnSpc>
                <a:spcPct val="120000"/>
              </a:lnSpc>
              <a:spcAft>
                <a:spcPct val="0"/>
              </a:spcAft>
              <a:buFont typeface="Arial" panose="020B0604020202020204" pitchFamily="34" charset="0"/>
              <a:buChar char="•"/>
            </a:pPr>
            <a:r>
              <a:rPr lang="en-GB" altLang="ja-JP" sz="1050" dirty="0">
                <a:solidFill>
                  <a:srgbClr val="000000"/>
                </a:solidFill>
                <a:latin typeface="+mn-ea"/>
              </a:rPr>
              <a:t>Provision of flexible and comfortable movement</a:t>
            </a:r>
          </a:p>
          <a:p>
            <a:pPr marL="180000" lvl="0" indent="-180000" fontAlgn="base">
              <a:lnSpc>
                <a:spcPct val="120000"/>
              </a:lnSpc>
              <a:spcAft>
                <a:spcPct val="0"/>
              </a:spcAft>
              <a:buFont typeface="Arial" panose="020B0604020202020204" pitchFamily="34" charset="0"/>
              <a:buChar char="•"/>
            </a:pPr>
            <a:r>
              <a:rPr lang="en-US" altLang="ja-JP" sz="1050" dirty="0">
                <a:solidFill>
                  <a:srgbClr val="000000"/>
                </a:solidFill>
                <a:latin typeface="+mn-ea"/>
              </a:rPr>
              <a:t>Provision of safe and secure </a:t>
            </a:r>
            <a:br>
              <a:rPr lang="en-US" altLang="ja-JP" sz="1050" dirty="0">
                <a:solidFill>
                  <a:srgbClr val="000000"/>
                </a:solidFill>
                <a:latin typeface="+mn-ea"/>
              </a:rPr>
            </a:br>
            <a:r>
              <a:rPr lang="en-US" altLang="ja-JP" sz="1050" dirty="0">
                <a:solidFill>
                  <a:srgbClr val="000000"/>
                </a:solidFill>
                <a:latin typeface="+mn-ea"/>
              </a:rPr>
              <a:t>products</a:t>
            </a:r>
            <a:endParaRPr lang="ja-JP" altLang="en-US" sz="1050" dirty="0">
              <a:solidFill>
                <a:srgbClr val="000000"/>
              </a:solidFill>
              <a:latin typeface="+mn-ea"/>
            </a:endParaRPr>
          </a:p>
          <a:p>
            <a:pPr marL="180000" lvl="0" indent="-180000" fontAlgn="base">
              <a:lnSpc>
                <a:spcPct val="120000"/>
              </a:lnSpc>
              <a:spcAft>
                <a:spcPct val="0"/>
              </a:spcAft>
              <a:buFont typeface="Arial" panose="020B0604020202020204" pitchFamily="34" charset="0"/>
              <a:buChar char="•"/>
            </a:pPr>
            <a:r>
              <a:rPr lang="en-US" altLang="ja-JP" sz="1050" dirty="0">
                <a:solidFill>
                  <a:srgbClr val="000000"/>
                </a:solidFill>
                <a:latin typeface="+mn-ea"/>
              </a:rPr>
              <a:t>Response to decrease in birthrate and aging population</a:t>
            </a:r>
            <a:endParaRPr lang="ja-JP" altLang="en-US" sz="1050" dirty="0">
              <a:solidFill>
                <a:srgbClr val="000000"/>
              </a:solidFill>
              <a:latin typeface="+mn-ea"/>
            </a:endParaRPr>
          </a:p>
        </p:txBody>
      </p:sp>
      <p:sp>
        <p:nvSpPr>
          <p:cNvPr id="18" name="テキスト ボックス 17">
            <a:extLst>
              <a:ext uri="{FF2B5EF4-FFF2-40B4-BE49-F238E27FC236}">
                <a16:creationId xmlns:a16="http://schemas.microsoft.com/office/drawing/2014/main" id="{D289D6DA-1E60-4046-BC01-1DE944C88E39}"/>
              </a:ext>
            </a:extLst>
          </p:cNvPr>
          <p:cNvSpPr txBox="1"/>
          <p:nvPr/>
        </p:nvSpPr>
        <p:spPr>
          <a:xfrm>
            <a:off x="4497020" y="3048890"/>
            <a:ext cx="2279863" cy="1745093"/>
          </a:xfrm>
          <a:prstGeom prst="rect">
            <a:avLst/>
          </a:prstGeom>
          <a:noFill/>
        </p:spPr>
        <p:txBody>
          <a:bodyPr wrap="square" lIns="0" tIns="0" rIns="0" bIns="0" rtlCol="0">
            <a:spAutoFit/>
          </a:bodyPr>
          <a:lstStyle/>
          <a:p>
            <a:pPr marL="180000" lvl="0" indent="-180000" fontAlgn="base">
              <a:lnSpc>
                <a:spcPct val="120000"/>
              </a:lnSpc>
              <a:spcAft>
                <a:spcPct val="0"/>
              </a:spcAft>
              <a:buFont typeface="Arial" panose="020B0604020202020204" pitchFamily="34" charset="0"/>
              <a:buChar char="•"/>
            </a:pPr>
            <a:r>
              <a:rPr lang="en-GB" altLang="ja-JP" sz="1050" dirty="0">
                <a:solidFill>
                  <a:srgbClr val="000000"/>
                </a:solidFill>
                <a:latin typeface="+mn-ea"/>
              </a:rPr>
              <a:t>Compliance</a:t>
            </a:r>
          </a:p>
          <a:p>
            <a:pPr marL="180000" lvl="0" indent="-180000" fontAlgn="base">
              <a:lnSpc>
                <a:spcPct val="120000"/>
              </a:lnSpc>
              <a:spcAft>
                <a:spcPct val="0"/>
              </a:spcAft>
              <a:buFont typeface="Arial" panose="020B0604020202020204" pitchFamily="34" charset="0"/>
              <a:buChar char="•"/>
            </a:pPr>
            <a:r>
              <a:rPr lang="en-GB" altLang="ja-JP" sz="1050" dirty="0">
                <a:solidFill>
                  <a:srgbClr val="000000"/>
                </a:solidFill>
                <a:latin typeface="+mn-ea"/>
              </a:rPr>
              <a:t>Information security</a:t>
            </a:r>
          </a:p>
          <a:p>
            <a:pPr marL="180000" lvl="0" indent="-180000" fontAlgn="base">
              <a:lnSpc>
                <a:spcPct val="120000"/>
              </a:lnSpc>
              <a:spcAft>
                <a:spcPct val="0"/>
              </a:spcAft>
              <a:buFont typeface="Arial" panose="020B0604020202020204" pitchFamily="34" charset="0"/>
              <a:buChar char="•"/>
            </a:pPr>
            <a:r>
              <a:rPr lang="en-GB" altLang="ja-JP" sz="1050" dirty="0">
                <a:solidFill>
                  <a:srgbClr val="000000"/>
                </a:solidFill>
                <a:latin typeface="+mn-ea"/>
              </a:rPr>
              <a:t>Diversity and inclusion</a:t>
            </a:r>
            <a:r>
              <a:rPr lang="ja-JP" altLang="en-US" sz="1050" dirty="0">
                <a:solidFill>
                  <a:srgbClr val="000000"/>
                </a:solidFill>
                <a:latin typeface="+mn-ea"/>
              </a:rPr>
              <a:t> </a:t>
            </a:r>
            <a:endParaRPr lang="en-GB" altLang="ja-JP" sz="1050" dirty="0">
              <a:solidFill>
                <a:srgbClr val="000000"/>
              </a:solidFill>
              <a:latin typeface="+mn-ea"/>
            </a:endParaRPr>
          </a:p>
          <a:p>
            <a:pPr marL="180000" lvl="0" indent="-180000" fontAlgn="base">
              <a:lnSpc>
                <a:spcPct val="120000"/>
              </a:lnSpc>
              <a:spcAft>
                <a:spcPct val="0"/>
              </a:spcAft>
              <a:buFont typeface="Arial" panose="020B0604020202020204" pitchFamily="34" charset="0"/>
              <a:buChar char="•"/>
            </a:pPr>
            <a:r>
              <a:rPr kumimoji="0" lang="en-US" altLang="ja-JP" sz="1050" kern="0" dirty="0">
                <a:solidFill>
                  <a:prstClr val="black"/>
                </a:solidFill>
                <a:latin typeface="+mn-ea"/>
              </a:rPr>
              <a:t>Healthy and safe working </a:t>
            </a:r>
            <a:r>
              <a:rPr kumimoji="0" lang="en-US" altLang="ja-JP" sz="1050" kern="0" dirty="0" smtClean="0">
                <a:solidFill>
                  <a:prstClr val="black"/>
                </a:solidFill>
                <a:latin typeface="+mn-ea"/>
              </a:rPr>
              <a:t>environment</a:t>
            </a:r>
            <a:endParaRPr kumimoji="0" lang="en-GB" altLang="ja-JP" sz="1050" kern="0" dirty="0">
              <a:solidFill>
                <a:prstClr val="black"/>
              </a:solidFill>
              <a:latin typeface="+mn-ea"/>
            </a:endParaRPr>
          </a:p>
          <a:p>
            <a:pPr marL="180000" lvl="0" indent="-180000" fontAlgn="base">
              <a:lnSpc>
                <a:spcPct val="120000"/>
              </a:lnSpc>
              <a:spcAft>
                <a:spcPct val="0"/>
              </a:spcAft>
              <a:buFont typeface="Arial" panose="020B0604020202020204" pitchFamily="34" charset="0"/>
              <a:buChar char="•"/>
            </a:pPr>
            <a:r>
              <a:rPr kumimoji="0" lang="en-GB" altLang="ja-JP" sz="1050" kern="0" dirty="0">
                <a:solidFill>
                  <a:prstClr val="black"/>
                </a:solidFill>
                <a:latin typeface="+mn-ea"/>
              </a:rPr>
              <a:t>Workstyle reform</a:t>
            </a:r>
          </a:p>
          <a:p>
            <a:pPr marL="180000" lvl="0" indent="-180000" fontAlgn="base">
              <a:lnSpc>
                <a:spcPct val="120000"/>
              </a:lnSpc>
              <a:spcAft>
                <a:spcPct val="0"/>
              </a:spcAft>
              <a:buFont typeface="Arial" panose="020B0604020202020204" pitchFamily="34" charset="0"/>
              <a:buChar char="•"/>
            </a:pPr>
            <a:r>
              <a:rPr kumimoji="0" lang="en-GB" altLang="ja-JP" sz="1050" kern="0" dirty="0">
                <a:solidFill>
                  <a:prstClr val="black"/>
                </a:solidFill>
                <a:latin typeface="+mn-ea"/>
              </a:rPr>
              <a:t>Protection of human rights</a:t>
            </a:r>
            <a:endParaRPr kumimoji="0" lang="ja-JP" altLang="en-US" sz="1050" kern="0" dirty="0">
              <a:solidFill>
                <a:prstClr val="black"/>
              </a:solidFill>
              <a:latin typeface="+mn-ea"/>
            </a:endParaRPr>
          </a:p>
          <a:p>
            <a:pPr marL="180000" lvl="0" indent="-180000" fontAlgn="base">
              <a:lnSpc>
                <a:spcPct val="120000"/>
              </a:lnSpc>
              <a:spcAft>
                <a:spcPct val="0"/>
              </a:spcAft>
              <a:buFont typeface="Arial" panose="020B0604020202020204" pitchFamily="34" charset="0"/>
              <a:buChar char="•"/>
            </a:pPr>
            <a:r>
              <a:rPr kumimoji="0" lang="en-GB" altLang="ja-JP" sz="1050" kern="0" dirty="0">
                <a:solidFill>
                  <a:prstClr val="black"/>
                </a:solidFill>
                <a:latin typeface="+mn-ea"/>
              </a:rPr>
              <a:t>Sustainable procurement</a:t>
            </a:r>
          </a:p>
          <a:p>
            <a:pPr marL="180000" lvl="0" indent="-180000" fontAlgn="base">
              <a:lnSpc>
                <a:spcPct val="120000"/>
              </a:lnSpc>
              <a:spcAft>
                <a:spcPct val="0"/>
              </a:spcAft>
              <a:buFont typeface="Arial" panose="020B0604020202020204" pitchFamily="34" charset="0"/>
              <a:buChar char="•"/>
            </a:pPr>
            <a:r>
              <a:rPr lang="en-GB" altLang="ja-JP" sz="1050" dirty="0">
                <a:solidFill>
                  <a:srgbClr val="000000"/>
                </a:solidFill>
                <a:latin typeface="+mn-ea"/>
              </a:rPr>
              <a:t>Corporate governance</a:t>
            </a:r>
          </a:p>
        </p:txBody>
      </p:sp>
      <p:grpSp>
        <p:nvGrpSpPr>
          <p:cNvPr id="9" name="グループ化 8">
            <a:extLst>
              <a:ext uri="{FF2B5EF4-FFF2-40B4-BE49-F238E27FC236}">
                <a16:creationId xmlns:a16="http://schemas.microsoft.com/office/drawing/2014/main" id="{270B17FD-7221-45C4-82FE-8B75E79DC563}"/>
              </a:ext>
            </a:extLst>
          </p:cNvPr>
          <p:cNvGrpSpPr/>
          <p:nvPr/>
        </p:nvGrpSpPr>
        <p:grpSpPr>
          <a:xfrm>
            <a:off x="7891088" y="2033385"/>
            <a:ext cx="3107112" cy="3850248"/>
            <a:chOff x="1935810" y="1952626"/>
            <a:chExt cx="2927289" cy="3627416"/>
          </a:xfrm>
        </p:grpSpPr>
        <p:sp>
          <p:nvSpPr>
            <p:cNvPr id="3" name="正方形/長方形 2">
              <a:extLst>
                <a:ext uri="{FF2B5EF4-FFF2-40B4-BE49-F238E27FC236}">
                  <a16:creationId xmlns:a16="http://schemas.microsoft.com/office/drawing/2014/main" id="{3577140E-CE22-44FB-AC58-8340E643A6E3}"/>
                </a:ext>
              </a:extLst>
            </p:cNvPr>
            <p:cNvSpPr/>
            <p:nvPr/>
          </p:nvSpPr>
          <p:spPr>
            <a:xfrm>
              <a:off x="1935810" y="1952626"/>
              <a:ext cx="2927289" cy="3627416"/>
            </a:xfrm>
            <a:prstGeom prst="rect">
              <a:avLst/>
            </a:prstGeom>
            <a:solidFill>
              <a:srgbClr val="EBEBEB"/>
            </a:solidFill>
            <a:ln w="31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mn-ea"/>
              </a:endParaRPr>
            </a:p>
          </p:txBody>
        </p:sp>
        <p:sp>
          <p:nvSpPr>
            <p:cNvPr id="5" name="テキスト ボックス 4">
              <a:extLst>
                <a:ext uri="{FF2B5EF4-FFF2-40B4-BE49-F238E27FC236}">
                  <a16:creationId xmlns:a16="http://schemas.microsoft.com/office/drawing/2014/main" id="{23E7A6B3-5ACB-487E-9C4A-CE28A57F137C}"/>
                </a:ext>
              </a:extLst>
            </p:cNvPr>
            <p:cNvSpPr txBox="1"/>
            <p:nvPr/>
          </p:nvSpPr>
          <p:spPr>
            <a:xfrm>
              <a:off x="1952585" y="2113619"/>
              <a:ext cx="2910512" cy="419730"/>
            </a:xfrm>
            <a:prstGeom prst="rect">
              <a:avLst/>
            </a:prstGeom>
            <a:noFill/>
          </p:spPr>
          <p:txBody>
            <a:bodyPr wrap="square" lIns="0" tIns="0" rIns="0" bIns="0" rtlCol="0">
              <a:spAutoFit/>
            </a:bodyPr>
            <a:lstStyle/>
            <a:p>
              <a:pPr algn="ctr" defTabSz="457200" fontAlgn="auto">
                <a:lnSpc>
                  <a:spcPct val="120000"/>
                </a:lnSpc>
                <a:spcBef>
                  <a:spcPts val="0"/>
                </a:spcBef>
                <a:spcAft>
                  <a:spcPts val="0"/>
                </a:spcAft>
              </a:pPr>
              <a:r>
                <a:rPr lang="en-US" altLang="ja-JP" sz="1200" dirty="0">
                  <a:latin typeface="+mn-ea"/>
                </a:rPr>
                <a:t>Main Targets to be Achieved </a:t>
              </a:r>
              <a:br>
                <a:rPr lang="en-US" altLang="ja-JP" sz="1200" dirty="0">
                  <a:latin typeface="+mn-ea"/>
                </a:rPr>
              </a:br>
              <a:r>
                <a:rPr lang="en-US" altLang="ja-JP" sz="1200" dirty="0">
                  <a:latin typeface="+mn-ea"/>
                </a:rPr>
                <a:t>through Corporate Activities</a:t>
              </a:r>
              <a:endParaRPr lang="ja-JP" altLang="en-US" sz="1200" dirty="0">
                <a:latin typeface="+mn-ea"/>
              </a:endParaRPr>
            </a:p>
          </p:txBody>
        </p:sp>
        <p:sp>
          <p:nvSpPr>
            <p:cNvPr id="6" name="正方形/長方形 5">
              <a:extLst>
                <a:ext uri="{FF2B5EF4-FFF2-40B4-BE49-F238E27FC236}">
                  <a16:creationId xmlns:a16="http://schemas.microsoft.com/office/drawing/2014/main" id="{08146CDE-B385-4D16-8FF7-60C08A2D4AB0}"/>
                </a:ext>
              </a:extLst>
            </p:cNvPr>
            <p:cNvSpPr/>
            <p:nvPr/>
          </p:nvSpPr>
          <p:spPr>
            <a:xfrm>
              <a:off x="2139482" y="2675131"/>
              <a:ext cx="2505207" cy="2186321"/>
            </a:xfrm>
            <a:prstGeom prst="rect">
              <a:avLst/>
            </a:prstGeom>
            <a:solidFill>
              <a:srgbClr val="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mn-ea"/>
              </a:endParaRPr>
            </a:p>
          </p:txBody>
        </p:sp>
        <p:sp>
          <p:nvSpPr>
            <p:cNvPr id="13" name="テキスト ボックス 12">
              <a:extLst>
                <a:ext uri="{FF2B5EF4-FFF2-40B4-BE49-F238E27FC236}">
                  <a16:creationId xmlns:a16="http://schemas.microsoft.com/office/drawing/2014/main" id="{B53CDF9C-7BAA-4223-9425-1A98876F1B46}"/>
                </a:ext>
              </a:extLst>
            </p:cNvPr>
            <p:cNvSpPr txBox="1"/>
            <p:nvPr/>
          </p:nvSpPr>
          <p:spPr>
            <a:xfrm>
              <a:off x="2376662" y="4357026"/>
              <a:ext cx="2067499" cy="329533"/>
            </a:xfrm>
            <a:prstGeom prst="rect">
              <a:avLst/>
            </a:prstGeom>
            <a:noFill/>
          </p:spPr>
          <p:txBody>
            <a:bodyPr wrap="square" lIns="0" tIns="0" rIns="0" bIns="0" rtlCol="0">
              <a:spAutoFit/>
            </a:bodyPr>
            <a:lstStyle/>
            <a:p>
              <a:pPr lvl="0" defTabSz="457200">
                <a:lnSpc>
                  <a:spcPct val="120000"/>
                </a:lnSpc>
              </a:pPr>
              <a:r>
                <a:rPr lang="en-US" altLang="ja-JP" sz="1000" dirty="0">
                  <a:solidFill>
                    <a:srgbClr val="000000"/>
                  </a:solidFill>
                  <a:latin typeface="+mn-ea"/>
                </a:rPr>
                <a:t>Main targets to be achieved using products and services</a:t>
              </a:r>
              <a:endParaRPr lang="ja-JP" altLang="en-US" sz="1000" dirty="0">
                <a:solidFill>
                  <a:srgbClr val="FFFFFF">
                    <a:lumMod val="85000"/>
                  </a:srgbClr>
                </a:solidFill>
                <a:latin typeface="+mn-ea"/>
              </a:endParaRPr>
            </a:p>
          </p:txBody>
        </p:sp>
        <p:grpSp>
          <p:nvGrpSpPr>
            <p:cNvPr id="39" name="グループ化 38">
              <a:extLst>
                <a:ext uri="{FF2B5EF4-FFF2-40B4-BE49-F238E27FC236}">
                  <a16:creationId xmlns:a16="http://schemas.microsoft.com/office/drawing/2014/main" id="{4697CB2E-8E4B-4A60-BD73-1006881AE226}"/>
                </a:ext>
              </a:extLst>
            </p:cNvPr>
            <p:cNvGrpSpPr/>
            <p:nvPr/>
          </p:nvGrpSpPr>
          <p:grpSpPr>
            <a:xfrm>
              <a:off x="2142667" y="5027727"/>
              <a:ext cx="2495581" cy="374400"/>
              <a:chOff x="2149106" y="5253905"/>
              <a:chExt cx="2495581" cy="374400"/>
            </a:xfrm>
          </p:grpSpPr>
          <p:pic>
            <p:nvPicPr>
              <p:cNvPr id="33" name="図 32">
                <a:extLst>
                  <a:ext uri="{FF2B5EF4-FFF2-40B4-BE49-F238E27FC236}">
                    <a16:creationId xmlns:a16="http://schemas.microsoft.com/office/drawing/2014/main" id="{68EC6068-23C0-486F-8915-4F22066B79B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49106" y="5253905"/>
                <a:ext cx="374400" cy="374400"/>
              </a:xfrm>
              <a:prstGeom prst="rect">
                <a:avLst/>
              </a:prstGeom>
            </p:spPr>
          </p:pic>
          <p:pic>
            <p:nvPicPr>
              <p:cNvPr id="34" name="図 33">
                <a:extLst>
                  <a:ext uri="{FF2B5EF4-FFF2-40B4-BE49-F238E27FC236}">
                    <a16:creationId xmlns:a16="http://schemas.microsoft.com/office/drawing/2014/main" id="{4983D515-123B-4DB9-A3C4-8421766326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73342" y="5253905"/>
                <a:ext cx="374400" cy="374400"/>
              </a:xfrm>
              <a:prstGeom prst="rect">
                <a:avLst/>
              </a:prstGeom>
            </p:spPr>
          </p:pic>
          <p:pic>
            <p:nvPicPr>
              <p:cNvPr id="35" name="図 34">
                <a:extLst>
                  <a:ext uri="{FF2B5EF4-FFF2-40B4-BE49-F238E27FC236}">
                    <a16:creationId xmlns:a16="http://schemas.microsoft.com/office/drawing/2014/main" id="{0179F5FB-2630-4A12-A924-DEC4012AD20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97578" y="5253905"/>
                <a:ext cx="374400" cy="374400"/>
              </a:xfrm>
              <a:prstGeom prst="rect">
                <a:avLst/>
              </a:prstGeom>
            </p:spPr>
          </p:pic>
          <p:pic>
            <p:nvPicPr>
              <p:cNvPr id="36" name="図 35">
                <a:extLst>
                  <a:ext uri="{FF2B5EF4-FFF2-40B4-BE49-F238E27FC236}">
                    <a16:creationId xmlns:a16="http://schemas.microsoft.com/office/drawing/2014/main" id="{290C49C9-B5C1-42B0-8794-612CAAA6C06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21814" y="5253905"/>
                <a:ext cx="374400" cy="374400"/>
              </a:xfrm>
              <a:prstGeom prst="rect">
                <a:avLst/>
              </a:prstGeom>
            </p:spPr>
          </p:pic>
          <p:pic>
            <p:nvPicPr>
              <p:cNvPr id="37" name="図 36">
                <a:extLst>
                  <a:ext uri="{FF2B5EF4-FFF2-40B4-BE49-F238E27FC236}">
                    <a16:creationId xmlns:a16="http://schemas.microsoft.com/office/drawing/2014/main" id="{D35210A4-AA18-4CE6-A538-02BFF4CF621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46050" y="5253905"/>
                <a:ext cx="374400" cy="374400"/>
              </a:xfrm>
              <a:prstGeom prst="rect">
                <a:avLst/>
              </a:prstGeom>
            </p:spPr>
          </p:pic>
          <p:pic>
            <p:nvPicPr>
              <p:cNvPr id="38" name="図 37">
                <a:extLst>
                  <a:ext uri="{FF2B5EF4-FFF2-40B4-BE49-F238E27FC236}">
                    <a16:creationId xmlns:a16="http://schemas.microsoft.com/office/drawing/2014/main" id="{617D2420-6956-446B-9FBC-43F194320CA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70287" y="5253905"/>
                <a:ext cx="374400" cy="374400"/>
              </a:xfrm>
              <a:prstGeom prst="rect">
                <a:avLst/>
              </a:prstGeom>
            </p:spPr>
          </p:pic>
        </p:grpSp>
        <p:grpSp>
          <p:nvGrpSpPr>
            <p:cNvPr id="49" name="グループ化 48">
              <a:extLst>
                <a:ext uri="{FF2B5EF4-FFF2-40B4-BE49-F238E27FC236}">
                  <a16:creationId xmlns:a16="http://schemas.microsoft.com/office/drawing/2014/main" id="{FC7E0653-3FB5-4D1F-A006-CE80D47547EC}"/>
                </a:ext>
              </a:extLst>
            </p:cNvPr>
            <p:cNvGrpSpPr/>
            <p:nvPr/>
          </p:nvGrpSpPr>
          <p:grpSpPr>
            <a:xfrm>
              <a:off x="2358334" y="2883794"/>
              <a:ext cx="2067498" cy="637200"/>
              <a:chOff x="2358334" y="2375742"/>
              <a:chExt cx="2067498" cy="637200"/>
            </a:xfrm>
          </p:grpSpPr>
          <p:pic>
            <p:nvPicPr>
              <p:cNvPr id="41" name="図 40">
                <a:extLst>
                  <a:ext uri="{FF2B5EF4-FFF2-40B4-BE49-F238E27FC236}">
                    <a16:creationId xmlns:a16="http://schemas.microsoft.com/office/drawing/2014/main" id="{99B8F572-BFA7-49AC-9AEC-5A62E483857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58334" y="2375742"/>
                <a:ext cx="637200" cy="637200"/>
              </a:xfrm>
              <a:prstGeom prst="rect">
                <a:avLst/>
              </a:prstGeom>
            </p:spPr>
          </p:pic>
          <p:pic>
            <p:nvPicPr>
              <p:cNvPr id="42" name="図 41">
                <a:extLst>
                  <a:ext uri="{FF2B5EF4-FFF2-40B4-BE49-F238E27FC236}">
                    <a16:creationId xmlns:a16="http://schemas.microsoft.com/office/drawing/2014/main" id="{98ECBD4E-2C17-460B-B26D-12B412CE09C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073483" y="2375742"/>
                <a:ext cx="637200" cy="637200"/>
              </a:xfrm>
              <a:prstGeom prst="rect">
                <a:avLst/>
              </a:prstGeom>
            </p:spPr>
          </p:pic>
          <p:pic>
            <p:nvPicPr>
              <p:cNvPr id="43" name="図 42">
                <a:extLst>
                  <a:ext uri="{FF2B5EF4-FFF2-40B4-BE49-F238E27FC236}">
                    <a16:creationId xmlns:a16="http://schemas.microsoft.com/office/drawing/2014/main" id="{8FE868EA-A56C-4098-926B-1238C784663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788632" y="2375742"/>
                <a:ext cx="637200" cy="637200"/>
              </a:xfrm>
              <a:prstGeom prst="rect">
                <a:avLst/>
              </a:prstGeom>
            </p:spPr>
          </p:pic>
        </p:grpSp>
        <p:grpSp>
          <p:nvGrpSpPr>
            <p:cNvPr id="48" name="グループ化 47">
              <a:extLst>
                <a:ext uri="{FF2B5EF4-FFF2-40B4-BE49-F238E27FC236}">
                  <a16:creationId xmlns:a16="http://schemas.microsoft.com/office/drawing/2014/main" id="{C89A2389-B293-4FC0-B8FC-B49354B2BB1D}"/>
                </a:ext>
              </a:extLst>
            </p:cNvPr>
            <p:cNvGrpSpPr/>
            <p:nvPr/>
          </p:nvGrpSpPr>
          <p:grpSpPr>
            <a:xfrm>
              <a:off x="2358335" y="3593780"/>
              <a:ext cx="2067497" cy="637200"/>
              <a:chOff x="2358335" y="4293250"/>
              <a:chExt cx="2067497" cy="637200"/>
            </a:xfrm>
          </p:grpSpPr>
          <p:pic>
            <p:nvPicPr>
              <p:cNvPr id="45" name="図 44">
                <a:extLst>
                  <a:ext uri="{FF2B5EF4-FFF2-40B4-BE49-F238E27FC236}">
                    <a16:creationId xmlns:a16="http://schemas.microsoft.com/office/drawing/2014/main" id="{19E42D5C-86E4-497E-A19E-095DFD4E98A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358335" y="4293250"/>
                <a:ext cx="637200" cy="637200"/>
              </a:xfrm>
              <a:prstGeom prst="rect">
                <a:avLst/>
              </a:prstGeom>
            </p:spPr>
          </p:pic>
          <p:pic>
            <p:nvPicPr>
              <p:cNvPr id="46" name="図 45">
                <a:extLst>
                  <a:ext uri="{FF2B5EF4-FFF2-40B4-BE49-F238E27FC236}">
                    <a16:creationId xmlns:a16="http://schemas.microsoft.com/office/drawing/2014/main" id="{B9704556-3434-4236-8026-99D45C176D3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073484" y="4293250"/>
                <a:ext cx="637200" cy="637200"/>
              </a:xfrm>
              <a:prstGeom prst="rect">
                <a:avLst/>
              </a:prstGeom>
            </p:spPr>
          </p:pic>
          <p:pic>
            <p:nvPicPr>
              <p:cNvPr id="47" name="図 46">
                <a:extLst>
                  <a:ext uri="{FF2B5EF4-FFF2-40B4-BE49-F238E27FC236}">
                    <a16:creationId xmlns:a16="http://schemas.microsoft.com/office/drawing/2014/main" id="{58FF954B-BD86-4D51-9FF6-F4B97839F61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788632" y="4293250"/>
                <a:ext cx="637200" cy="637200"/>
              </a:xfrm>
              <a:prstGeom prst="rect">
                <a:avLst/>
              </a:prstGeom>
            </p:spPr>
          </p:pic>
        </p:grpSp>
      </p:grpSp>
      <p:sp>
        <p:nvSpPr>
          <p:cNvPr id="44" name="テキスト ボックス 43">
            <a:extLst>
              <a:ext uri="{FF2B5EF4-FFF2-40B4-BE49-F238E27FC236}">
                <a16:creationId xmlns:a16="http://schemas.microsoft.com/office/drawing/2014/main" id="{A6522587-39C0-4CB8-A4FC-E356493DCFE5}"/>
              </a:ext>
            </a:extLst>
          </p:cNvPr>
          <p:cNvSpPr txBox="1"/>
          <p:nvPr/>
        </p:nvSpPr>
        <p:spPr>
          <a:xfrm>
            <a:off x="1204913" y="966572"/>
            <a:ext cx="8111467" cy="692497"/>
          </a:xfrm>
          <a:prstGeom prst="rect">
            <a:avLst/>
          </a:prstGeom>
          <a:noFill/>
        </p:spPr>
        <p:txBody>
          <a:bodyPr wrap="square" lIns="0" tIns="0" rIns="0" bIns="0" rtlCol="0">
            <a:spAutoFit/>
          </a:bodyPr>
          <a:lstStyle/>
          <a:p>
            <a:pPr>
              <a:spcBef>
                <a:spcPts val="0"/>
              </a:spcBef>
            </a:pPr>
            <a:r>
              <a:rPr lang="en-US" altLang="ja-JP" sz="1500" dirty="0">
                <a:latin typeface="+mn-ea"/>
              </a:rPr>
              <a:t>Sustainable management for DENSO means incorporating SDGs into our management strategy and putting them into practice, through which DENSO is aiming at sustainable growth and improvement in corporate values.</a:t>
            </a:r>
            <a:endParaRPr lang="ja-JP" altLang="en-US" sz="1500" dirty="0">
              <a:latin typeface="+mn-ea"/>
            </a:endParaRPr>
          </a:p>
        </p:txBody>
      </p:sp>
      <p:grpSp>
        <p:nvGrpSpPr>
          <p:cNvPr id="40" name="グループ化 39">
            <a:extLst>
              <a:ext uri="{FF2B5EF4-FFF2-40B4-BE49-F238E27FC236}">
                <a16:creationId xmlns:a16="http://schemas.microsoft.com/office/drawing/2014/main" id="{115B8C3C-92DE-461E-83F7-D64186265CA9}"/>
              </a:ext>
            </a:extLst>
          </p:cNvPr>
          <p:cNvGrpSpPr/>
          <p:nvPr/>
        </p:nvGrpSpPr>
        <p:grpSpPr>
          <a:xfrm>
            <a:off x="7143873" y="3750076"/>
            <a:ext cx="514314" cy="441721"/>
            <a:chOff x="3182791" y="3254375"/>
            <a:chExt cx="260624" cy="223838"/>
          </a:xfrm>
          <a:solidFill>
            <a:srgbClr val="828282"/>
          </a:solidFill>
        </p:grpSpPr>
        <p:sp>
          <p:nvSpPr>
            <p:cNvPr id="50" name="正方形/長方形 49">
              <a:extLst>
                <a:ext uri="{FF2B5EF4-FFF2-40B4-BE49-F238E27FC236}">
                  <a16:creationId xmlns:a16="http://schemas.microsoft.com/office/drawing/2014/main" id="{D75549D7-F503-4351-9EE0-2A04182A5243}"/>
                </a:ext>
              </a:extLst>
            </p:cNvPr>
            <p:cNvSpPr/>
            <p:nvPr/>
          </p:nvSpPr>
          <p:spPr>
            <a:xfrm>
              <a:off x="3182791" y="3334249"/>
              <a:ext cx="180000" cy="6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54" name="Freeform 5">
              <a:extLst>
                <a:ext uri="{FF2B5EF4-FFF2-40B4-BE49-F238E27FC236}">
                  <a16:creationId xmlns:a16="http://schemas.microsoft.com/office/drawing/2014/main" id="{CA8CC106-7F03-44DE-9D44-C62FD38C233C}"/>
                </a:ext>
              </a:extLst>
            </p:cNvPr>
            <p:cNvSpPr>
              <a:spLocks/>
            </p:cNvSpPr>
            <p:nvPr/>
          </p:nvSpPr>
          <p:spPr bwMode="auto">
            <a:xfrm>
              <a:off x="3256092" y="3254375"/>
              <a:ext cx="187323" cy="223838"/>
            </a:xfrm>
            <a:custGeom>
              <a:avLst/>
              <a:gdLst>
                <a:gd name="T0" fmla="*/ 183 w 183"/>
                <a:gd name="T1" fmla="*/ 71 h 141"/>
                <a:gd name="T2" fmla="*/ 117 w 183"/>
                <a:gd name="T3" fmla="*/ 141 h 141"/>
                <a:gd name="T4" fmla="*/ 65 w 183"/>
                <a:gd name="T5" fmla="*/ 141 h 141"/>
                <a:gd name="T6" fmla="*/ 114 w 183"/>
                <a:gd name="T7" fmla="*/ 90 h 141"/>
                <a:gd name="T8" fmla="*/ 0 w 183"/>
                <a:gd name="T9" fmla="*/ 90 h 141"/>
                <a:gd name="T10" fmla="*/ 0 w 183"/>
                <a:gd name="T11" fmla="*/ 51 h 141"/>
                <a:gd name="T12" fmla="*/ 114 w 183"/>
                <a:gd name="T13" fmla="*/ 51 h 141"/>
                <a:gd name="T14" fmla="*/ 65 w 183"/>
                <a:gd name="T15" fmla="*/ 0 h 141"/>
                <a:gd name="T16" fmla="*/ 117 w 183"/>
                <a:gd name="T17" fmla="*/ 0 h 141"/>
                <a:gd name="T18" fmla="*/ 183 w 183"/>
                <a:gd name="T19" fmla="*/ 71 h 141"/>
                <a:gd name="connsiteX0" fmla="*/ 10000 w 10000"/>
                <a:gd name="connsiteY0" fmla="*/ 5035 h 10000"/>
                <a:gd name="connsiteX1" fmla="*/ 6393 w 10000"/>
                <a:gd name="connsiteY1" fmla="*/ 10000 h 10000"/>
                <a:gd name="connsiteX2" fmla="*/ 3552 w 10000"/>
                <a:gd name="connsiteY2" fmla="*/ 10000 h 10000"/>
                <a:gd name="connsiteX3" fmla="*/ 6230 w 10000"/>
                <a:gd name="connsiteY3" fmla="*/ 6383 h 10000"/>
                <a:gd name="connsiteX4" fmla="*/ 0 w 10000"/>
                <a:gd name="connsiteY4" fmla="*/ 6383 h 10000"/>
                <a:gd name="connsiteX5" fmla="*/ 6230 w 10000"/>
                <a:gd name="connsiteY5" fmla="*/ 3617 h 10000"/>
                <a:gd name="connsiteX6" fmla="*/ 3552 w 10000"/>
                <a:gd name="connsiteY6" fmla="*/ 0 h 10000"/>
                <a:gd name="connsiteX7" fmla="*/ 6393 w 10000"/>
                <a:gd name="connsiteY7" fmla="*/ 0 h 10000"/>
                <a:gd name="connsiteX8" fmla="*/ 10000 w 10000"/>
                <a:gd name="connsiteY8" fmla="*/ 5035 h 10000"/>
                <a:gd name="connsiteX0" fmla="*/ 6448 w 6448"/>
                <a:gd name="connsiteY0" fmla="*/ 5035 h 10000"/>
                <a:gd name="connsiteX1" fmla="*/ 2841 w 6448"/>
                <a:gd name="connsiteY1" fmla="*/ 10000 h 10000"/>
                <a:gd name="connsiteX2" fmla="*/ 0 w 6448"/>
                <a:gd name="connsiteY2" fmla="*/ 10000 h 10000"/>
                <a:gd name="connsiteX3" fmla="*/ 2678 w 6448"/>
                <a:gd name="connsiteY3" fmla="*/ 6383 h 10000"/>
                <a:gd name="connsiteX4" fmla="*/ 2678 w 6448"/>
                <a:gd name="connsiteY4" fmla="*/ 3617 h 10000"/>
                <a:gd name="connsiteX5" fmla="*/ 0 w 6448"/>
                <a:gd name="connsiteY5" fmla="*/ 0 h 10000"/>
                <a:gd name="connsiteX6" fmla="*/ 2841 w 6448"/>
                <a:gd name="connsiteY6" fmla="*/ 0 h 10000"/>
                <a:gd name="connsiteX7" fmla="*/ 6448 w 6448"/>
                <a:gd name="connsiteY7" fmla="*/ 503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8" h="10000">
                  <a:moveTo>
                    <a:pt x="6448" y="5035"/>
                  </a:moveTo>
                  <a:lnTo>
                    <a:pt x="2841" y="10000"/>
                  </a:lnTo>
                  <a:lnTo>
                    <a:pt x="0" y="10000"/>
                  </a:lnTo>
                  <a:lnTo>
                    <a:pt x="2678" y="6383"/>
                  </a:lnTo>
                  <a:lnTo>
                    <a:pt x="2678" y="3617"/>
                  </a:lnTo>
                  <a:lnTo>
                    <a:pt x="0" y="0"/>
                  </a:lnTo>
                  <a:lnTo>
                    <a:pt x="2841" y="0"/>
                  </a:lnTo>
                  <a:lnTo>
                    <a:pt x="6448" y="50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mn-ea"/>
              </a:endParaRPr>
            </a:p>
          </p:txBody>
        </p:sp>
      </p:grpSp>
      <p:sp>
        <p:nvSpPr>
          <p:cNvPr id="8" name="フッター プレースホルダー 7"/>
          <p:cNvSpPr>
            <a:spLocks noGrp="1"/>
          </p:cNvSpPr>
          <p:nvPr>
            <p:ph type="ftr" sz="quarter" idx="3"/>
          </p:nvPr>
        </p:nvSpPr>
        <p:spPr/>
        <p:txBody>
          <a:bodyPr/>
          <a:lstStyle/>
          <a:p>
            <a:r>
              <a:rPr lang="en-US" altLang="ja-JP" smtClean="0">
                <a:ea typeface="Verdana" panose="020B0604030504040204" pitchFamily="34" charset="0"/>
              </a:rPr>
              <a:t>DENSO Corporate Profile (as of May, 2021)</a:t>
            </a:r>
            <a:endParaRPr lang="en-US" dirty="0"/>
          </a:p>
        </p:txBody>
      </p:sp>
    </p:spTree>
    <p:extLst>
      <p:ext uri="{BB962C8B-B14F-4D97-AF65-F5344CB8AC3E}">
        <p14:creationId xmlns:p14="http://schemas.microsoft.com/office/powerpoint/2010/main" val="658799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57115" y="4908551"/>
            <a:ext cx="3044324" cy="971549"/>
          </a:xfrm>
          <a:prstGeom prst="rect">
            <a:avLst/>
          </a:prstGeom>
        </p:spPr>
      </p:pic>
      <p:sp>
        <p:nvSpPr>
          <p:cNvPr id="27" name="フリーフォーム 26"/>
          <p:cNvSpPr/>
          <p:nvPr/>
        </p:nvSpPr>
        <p:spPr>
          <a:xfrm>
            <a:off x="6318247" y="3954588"/>
            <a:ext cx="2760662" cy="1921285"/>
          </a:xfrm>
          <a:custGeom>
            <a:avLst/>
            <a:gdLst>
              <a:gd name="connsiteX0" fmla="*/ 0 w 2419350"/>
              <a:gd name="connsiteY0" fmla="*/ 0 h 1821180"/>
              <a:gd name="connsiteX1" fmla="*/ 2419350 w 2419350"/>
              <a:gd name="connsiteY1" fmla="*/ 0 h 1821180"/>
              <a:gd name="connsiteX2" fmla="*/ 1840230 w 2419350"/>
              <a:gd name="connsiteY2" fmla="*/ 1821180 h 1821180"/>
              <a:gd name="connsiteX3" fmla="*/ 3810 w 2419350"/>
              <a:gd name="connsiteY3" fmla="*/ 1821180 h 1821180"/>
              <a:gd name="connsiteX4" fmla="*/ 0 w 2419350"/>
              <a:gd name="connsiteY4" fmla="*/ 0 h 1821180"/>
              <a:gd name="connsiteX0" fmla="*/ 0 w 2424112"/>
              <a:gd name="connsiteY0" fmla="*/ 0 h 1821180"/>
              <a:gd name="connsiteX1" fmla="*/ 2424112 w 2424112"/>
              <a:gd name="connsiteY1" fmla="*/ 0 h 1821180"/>
              <a:gd name="connsiteX2" fmla="*/ 1840230 w 2424112"/>
              <a:gd name="connsiteY2" fmla="*/ 1821180 h 1821180"/>
              <a:gd name="connsiteX3" fmla="*/ 3810 w 2424112"/>
              <a:gd name="connsiteY3" fmla="*/ 1821180 h 1821180"/>
              <a:gd name="connsiteX4" fmla="*/ 0 w 2424112"/>
              <a:gd name="connsiteY4" fmla="*/ 0 h 1821180"/>
              <a:gd name="connsiteX0" fmla="*/ 0 w 2424112"/>
              <a:gd name="connsiteY0" fmla="*/ 0 h 1821180"/>
              <a:gd name="connsiteX1" fmla="*/ 2424112 w 2424112"/>
              <a:gd name="connsiteY1" fmla="*/ 0 h 1821180"/>
              <a:gd name="connsiteX2" fmla="*/ 1849755 w 2424112"/>
              <a:gd name="connsiteY2" fmla="*/ 1821180 h 1821180"/>
              <a:gd name="connsiteX3" fmla="*/ 3810 w 2424112"/>
              <a:gd name="connsiteY3" fmla="*/ 1821180 h 1821180"/>
              <a:gd name="connsiteX4" fmla="*/ 0 w 2424112"/>
              <a:gd name="connsiteY4" fmla="*/ 0 h 1821180"/>
              <a:gd name="connsiteX0" fmla="*/ 0 w 2747962"/>
              <a:gd name="connsiteY0" fmla="*/ 0 h 1821180"/>
              <a:gd name="connsiteX1" fmla="*/ 2747962 w 2747962"/>
              <a:gd name="connsiteY1" fmla="*/ 0 h 1821180"/>
              <a:gd name="connsiteX2" fmla="*/ 1849755 w 2747962"/>
              <a:gd name="connsiteY2" fmla="*/ 1821180 h 1821180"/>
              <a:gd name="connsiteX3" fmla="*/ 3810 w 2747962"/>
              <a:gd name="connsiteY3" fmla="*/ 1821180 h 1821180"/>
              <a:gd name="connsiteX4" fmla="*/ 0 w 2747962"/>
              <a:gd name="connsiteY4" fmla="*/ 0 h 1821180"/>
              <a:gd name="connsiteX0" fmla="*/ 0 w 2747962"/>
              <a:gd name="connsiteY0" fmla="*/ 0 h 1821180"/>
              <a:gd name="connsiteX1" fmla="*/ 2747962 w 2747962"/>
              <a:gd name="connsiteY1" fmla="*/ 0 h 1821180"/>
              <a:gd name="connsiteX2" fmla="*/ 2135505 w 2747962"/>
              <a:gd name="connsiteY2" fmla="*/ 1815174 h 1821180"/>
              <a:gd name="connsiteX3" fmla="*/ 3810 w 2747962"/>
              <a:gd name="connsiteY3" fmla="*/ 1821180 h 1821180"/>
              <a:gd name="connsiteX4" fmla="*/ 0 w 2747962"/>
              <a:gd name="connsiteY4" fmla="*/ 0 h 1821180"/>
              <a:gd name="connsiteX0" fmla="*/ 0 w 2747962"/>
              <a:gd name="connsiteY0" fmla="*/ 0 h 1821180"/>
              <a:gd name="connsiteX1" fmla="*/ 2747962 w 2747962"/>
              <a:gd name="connsiteY1" fmla="*/ 0 h 1821180"/>
              <a:gd name="connsiteX2" fmla="*/ 2173605 w 2747962"/>
              <a:gd name="connsiteY2" fmla="*/ 1815174 h 1821180"/>
              <a:gd name="connsiteX3" fmla="*/ 3810 w 2747962"/>
              <a:gd name="connsiteY3" fmla="*/ 1821180 h 1821180"/>
              <a:gd name="connsiteX4" fmla="*/ 0 w 2747962"/>
              <a:gd name="connsiteY4" fmla="*/ 0 h 1821180"/>
              <a:gd name="connsiteX0" fmla="*/ 0 w 2760662"/>
              <a:gd name="connsiteY0" fmla="*/ 0 h 1821180"/>
              <a:gd name="connsiteX1" fmla="*/ 2760662 w 2760662"/>
              <a:gd name="connsiteY1" fmla="*/ 6006 h 1821180"/>
              <a:gd name="connsiteX2" fmla="*/ 2173605 w 2760662"/>
              <a:gd name="connsiteY2" fmla="*/ 1815174 h 1821180"/>
              <a:gd name="connsiteX3" fmla="*/ 3810 w 2760662"/>
              <a:gd name="connsiteY3" fmla="*/ 1821180 h 1821180"/>
              <a:gd name="connsiteX4" fmla="*/ 0 w 2760662"/>
              <a:gd name="connsiteY4" fmla="*/ 0 h 182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0662" h="1821180">
                <a:moveTo>
                  <a:pt x="0" y="0"/>
                </a:moveTo>
                <a:lnTo>
                  <a:pt x="2760662" y="6006"/>
                </a:lnTo>
                <a:lnTo>
                  <a:pt x="2173605" y="1815174"/>
                </a:lnTo>
                <a:lnTo>
                  <a:pt x="3810" y="1821180"/>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dirty="0"/>
          </a:p>
        </p:txBody>
      </p:sp>
      <p:sp>
        <p:nvSpPr>
          <p:cNvPr id="6" name="Rectangle 15">
            <a:extLst>
              <a:ext uri="{FF2B5EF4-FFF2-40B4-BE49-F238E27FC236}">
                <a16:creationId xmlns:a16="http://schemas.microsoft.com/office/drawing/2014/main" id="{3A98C948-CDD0-46EF-99B5-C9DC4293BE7F}"/>
              </a:ext>
            </a:extLst>
          </p:cNvPr>
          <p:cNvSpPr>
            <a:spLocks noChangeArrowheads="1"/>
          </p:cNvSpPr>
          <p:nvPr/>
        </p:nvSpPr>
        <p:spPr bwMode="auto">
          <a:xfrm>
            <a:off x="287338" y="229287"/>
            <a:ext cx="7783512" cy="3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sz="1000">
                <a:solidFill>
                  <a:schemeClr val="tx1"/>
                </a:solidFill>
                <a:latin typeface="Arial" charset="0"/>
                <a:ea typeface="ＭＳ Ｐゴシック" pitchFamily="50" charset="-128"/>
              </a:defRPr>
            </a:lvl1pPr>
            <a:lvl2pPr marL="742950" indent="-285750" eaLnBrk="0" hangingPunct="0">
              <a:defRPr kumimoji="1" sz="1000">
                <a:solidFill>
                  <a:schemeClr val="tx1"/>
                </a:solidFill>
                <a:latin typeface="Arial" charset="0"/>
                <a:ea typeface="ＭＳ Ｐゴシック" pitchFamily="50" charset="-128"/>
              </a:defRPr>
            </a:lvl2pPr>
            <a:lvl3pPr marL="1143000" indent="-228600" eaLnBrk="0" hangingPunct="0">
              <a:defRPr kumimoji="1" sz="1000">
                <a:solidFill>
                  <a:schemeClr val="tx1"/>
                </a:solidFill>
                <a:latin typeface="Arial" charset="0"/>
                <a:ea typeface="ＭＳ Ｐゴシック" pitchFamily="50" charset="-128"/>
              </a:defRPr>
            </a:lvl3pPr>
            <a:lvl4pPr marL="1600200" indent="-228600" eaLnBrk="0" hangingPunct="0">
              <a:defRPr kumimoji="1" sz="1000">
                <a:solidFill>
                  <a:schemeClr val="tx1"/>
                </a:solidFill>
                <a:latin typeface="Arial" charset="0"/>
                <a:ea typeface="ＭＳ Ｐゴシック" pitchFamily="50" charset="-128"/>
              </a:defRPr>
            </a:lvl4pPr>
            <a:lvl5pPr marL="2057400" indent="-228600" eaLnBrk="0" hangingPunct="0">
              <a:defRPr kumimoji="1" sz="10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1000">
                <a:solidFill>
                  <a:schemeClr val="tx1"/>
                </a:solidFill>
                <a:latin typeface="Arial" charset="0"/>
                <a:ea typeface="ＭＳ Ｐゴシック" pitchFamily="50" charset="-128"/>
              </a:defRPr>
            </a:lvl9pPr>
          </a:lstStyle>
          <a:p>
            <a:pPr lvl="0" eaLnBrk="1" fontAlgn="base" hangingPunct="1">
              <a:lnSpc>
                <a:spcPts val="2600"/>
              </a:lnSpc>
              <a:spcBef>
                <a:spcPct val="0"/>
              </a:spcBef>
              <a:spcAft>
                <a:spcPct val="0"/>
              </a:spcAft>
              <a:tabLst>
                <a:tab pos="1050925" algn="l"/>
                <a:tab pos="1812925" algn="l"/>
              </a:tabLst>
            </a:pPr>
            <a:r>
              <a:rPr lang="en-US" altLang="ja-JP" sz="2400" b="1" dirty="0">
                <a:solidFill>
                  <a:srgbClr val="DC0032"/>
                </a:solidFill>
                <a:latin typeface="+mn-ea"/>
                <a:ea typeface="+mn-ea"/>
              </a:rPr>
              <a:t>Four Focus Fields</a:t>
            </a:r>
            <a:endParaRPr lang="ja-JP" altLang="en-US" sz="2400" b="1" dirty="0">
              <a:solidFill>
                <a:srgbClr val="DC0032"/>
              </a:solidFill>
              <a:latin typeface="+mn-ea"/>
              <a:ea typeface="+mn-ea"/>
            </a:endParaRPr>
          </a:p>
        </p:txBody>
      </p:sp>
      <p:sp>
        <p:nvSpPr>
          <p:cNvPr id="137" name="フリーフォーム: 図形 136">
            <a:extLst>
              <a:ext uri="{FF2B5EF4-FFF2-40B4-BE49-F238E27FC236}">
                <a16:creationId xmlns:a16="http://schemas.microsoft.com/office/drawing/2014/main" id="{7C4462CD-749D-4605-8B01-32574396EF36}"/>
              </a:ext>
            </a:extLst>
          </p:cNvPr>
          <p:cNvSpPr>
            <a:spLocks noChangeAspect="1"/>
          </p:cNvSpPr>
          <p:nvPr/>
        </p:nvSpPr>
        <p:spPr>
          <a:xfrm>
            <a:off x="6318251" y="1614613"/>
            <a:ext cx="2741166" cy="1925512"/>
          </a:xfrm>
          <a:custGeom>
            <a:avLst/>
            <a:gdLst>
              <a:gd name="connsiteX0" fmla="*/ 0 w 2741166"/>
              <a:gd name="connsiteY0" fmla="*/ 0 h 1925512"/>
              <a:gd name="connsiteX1" fmla="*/ 107585 w 2741166"/>
              <a:gd name="connsiteY1" fmla="*/ 0 h 1925512"/>
              <a:gd name="connsiteX2" fmla="*/ 228602 w 2741166"/>
              <a:gd name="connsiteY2" fmla="*/ 0 h 1925512"/>
              <a:gd name="connsiteX3" fmla="*/ 336187 w 2741166"/>
              <a:gd name="connsiteY3" fmla="*/ 0 h 1925512"/>
              <a:gd name="connsiteX4" fmla="*/ 1193678 w 2741166"/>
              <a:gd name="connsiteY4" fmla="*/ 0 h 1925512"/>
              <a:gd name="connsiteX5" fmla="*/ 1301263 w 2741166"/>
              <a:gd name="connsiteY5" fmla="*/ 0 h 1925512"/>
              <a:gd name="connsiteX6" fmla="*/ 1422280 w 2741166"/>
              <a:gd name="connsiteY6" fmla="*/ 0 h 1925512"/>
              <a:gd name="connsiteX7" fmla="*/ 1474199 w 2741166"/>
              <a:gd name="connsiteY7" fmla="*/ 0 h 1925512"/>
              <a:gd name="connsiteX8" fmla="*/ 1529865 w 2741166"/>
              <a:gd name="connsiteY8" fmla="*/ 0 h 1925512"/>
              <a:gd name="connsiteX9" fmla="*/ 1581784 w 2741166"/>
              <a:gd name="connsiteY9" fmla="*/ 0 h 1925512"/>
              <a:gd name="connsiteX10" fmla="*/ 1653497 w 2741166"/>
              <a:gd name="connsiteY10" fmla="*/ 0 h 1925512"/>
              <a:gd name="connsiteX11" fmla="*/ 1702801 w 2741166"/>
              <a:gd name="connsiteY11" fmla="*/ 0 h 1925512"/>
              <a:gd name="connsiteX12" fmla="*/ 1761082 w 2741166"/>
              <a:gd name="connsiteY12" fmla="*/ 0 h 1925512"/>
              <a:gd name="connsiteX13" fmla="*/ 1810386 w 2741166"/>
              <a:gd name="connsiteY13" fmla="*/ 0 h 1925512"/>
              <a:gd name="connsiteX14" fmla="*/ 1882099 w 2741166"/>
              <a:gd name="connsiteY14" fmla="*/ 0 h 1925512"/>
              <a:gd name="connsiteX15" fmla="*/ 1989684 w 2741166"/>
              <a:gd name="connsiteY15" fmla="*/ 0 h 1925512"/>
              <a:gd name="connsiteX16" fmla="*/ 2404979 w 2741166"/>
              <a:gd name="connsiteY16" fmla="*/ 0 h 1925512"/>
              <a:gd name="connsiteX17" fmla="*/ 2512564 w 2741166"/>
              <a:gd name="connsiteY17" fmla="*/ 0 h 1925512"/>
              <a:gd name="connsiteX18" fmla="*/ 2633581 w 2741166"/>
              <a:gd name="connsiteY18" fmla="*/ 0 h 1925512"/>
              <a:gd name="connsiteX19" fmla="*/ 2741166 w 2741166"/>
              <a:gd name="connsiteY19" fmla="*/ 0 h 1925512"/>
              <a:gd name="connsiteX20" fmla="*/ 2129657 w 2741166"/>
              <a:gd name="connsiteY20" fmla="*/ 1925391 h 1925512"/>
              <a:gd name="connsiteX21" fmla="*/ 2022072 w 2741166"/>
              <a:gd name="connsiteY21" fmla="*/ 1925391 h 1925512"/>
              <a:gd name="connsiteX22" fmla="*/ 1989684 w 2741166"/>
              <a:gd name="connsiteY22" fmla="*/ 1925391 h 1925512"/>
              <a:gd name="connsiteX23" fmla="*/ 1989684 w 2741166"/>
              <a:gd name="connsiteY23" fmla="*/ 1925512 h 1925512"/>
              <a:gd name="connsiteX24" fmla="*/ 1882099 w 2741166"/>
              <a:gd name="connsiteY24" fmla="*/ 1925512 h 1925512"/>
              <a:gd name="connsiteX25" fmla="*/ 1810386 w 2741166"/>
              <a:gd name="connsiteY25" fmla="*/ 1925512 h 1925512"/>
              <a:gd name="connsiteX26" fmla="*/ 1761082 w 2741166"/>
              <a:gd name="connsiteY26" fmla="*/ 1925512 h 1925512"/>
              <a:gd name="connsiteX27" fmla="*/ 1702801 w 2741166"/>
              <a:gd name="connsiteY27" fmla="*/ 1925512 h 1925512"/>
              <a:gd name="connsiteX28" fmla="*/ 1653497 w 2741166"/>
              <a:gd name="connsiteY28" fmla="*/ 1925512 h 1925512"/>
              <a:gd name="connsiteX29" fmla="*/ 1581784 w 2741166"/>
              <a:gd name="connsiteY29" fmla="*/ 1925512 h 1925512"/>
              <a:gd name="connsiteX30" fmla="*/ 1474199 w 2741166"/>
              <a:gd name="connsiteY30" fmla="*/ 1925512 h 1925512"/>
              <a:gd name="connsiteX31" fmla="*/ 336187 w 2741166"/>
              <a:gd name="connsiteY31" fmla="*/ 1925512 h 1925512"/>
              <a:gd name="connsiteX32" fmla="*/ 228602 w 2741166"/>
              <a:gd name="connsiteY32" fmla="*/ 1925512 h 1925512"/>
              <a:gd name="connsiteX33" fmla="*/ 107585 w 2741166"/>
              <a:gd name="connsiteY33" fmla="*/ 1925512 h 1925512"/>
              <a:gd name="connsiteX34" fmla="*/ 0 w 2741166"/>
              <a:gd name="connsiteY34" fmla="*/ 1925512 h 192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41166" h="1925512">
                <a:moveTo>
                  <a:pt x="0" y="0"/>
                </a:moveTo>
                <a:lnTo>
                  <a:pt x="107585" y="0"/>
                </a:lnTo>
                <a:lnTo>
                  <a:pt x="228602" y="0"/>
                </a:lnTo>
                <a:lnTo>
                  <a:pt x="336187" y="0"/>
                </a:lnTo>
                <a:lnTo>
                  <a:pt x="1193678" y="0"/>
                </a:lnTo>
                <a:lnTo>
                  <a:pt x="1301263" y="0"/>
                </a:lnTo>
                <a:lnTo>
                  <a:pt x="1422280" y="0"/>
                </a:lnTo>
                <a:lnTo>
                  <a:pt x="1474199" y="0"/>
                </a:lnTo>
                <a:lnTo>
                  <a:pt x="1529865" y="0"/>
                </a:lnTo>
                <a:lnTo>
                  <a:pt x="1581784" y="0"/>
                </a:lnTo>
                <a:lnTo>
                  <a:pt x="1653497" y="0"/>
                </a:lnTo>
                <a:lnTo>
                  <a:pt x="1702801" y="0"/>
                </a:lnTo>
                <a:lnTo>
                  <a:pt x="1761082" y="0"/>
                </a:lnTo>
                <a:lnTo>
                  <a:pt x="1810386" y="0"/>
                </a:lnTo>
                <a:lnTo>
                  <a:pt x="1882099" y="0"/>
                </a:lnTo>
                <a:lnTo>
                  <a:pt x="1989684" y="0"/>
                </a:lnTo>
                <a:lnTo>
                  <a:pt x="2404979" y="0"/>
                </a:lnTo>
                <a:lnTo>
                  <a:pt x="2512564" y="0"/>
                </a:lnTo>
                <a:lnTo>
                  <a:pt x="2633581" y="0"/>
                </a:lnTo>
                <a:lnTo>
                  <a:pt x="2741166" y="0"/>
                </a:lnTo>
                <a:lnTo>
                  <a:pt x="2129657" y="1925391"/>
                </a:lnTo>
                <a:lnTo>
                  <a:pt x="2022072" y="1925391"/>
                </a:lnTo>
                <a:lnTo>
                  <a:pt x="1989684" y="1925391"/>
                </a:lnTo>
                <a:lnTo>
                  <a:pt x="1989684" y="1925512"/>
                </a:lnTo>
                <a:lnTo>
                  <a:pt x="1882099" y="1925512"/>
                </a:lnTo>
                <a:lnTo>
                  <a:pt x="1810386" y="1925512"/>
                </a:lnTo>
                <a:lnTo>
                  <a:pt x="1761082" y="1925512"/>
                </a:lnTo>
                <a:lnTo>
                  <a:pt x="1702801" y="1925512"/>
                </a:lnTo>
                <a:lnTo>
                  <a:pt x="1653497" y="1925512"/>
                </a:lnTo>
                <a:lnTo>
                  <a:pt x="1581784" y="1925512"/>
                </a:lnTo>
                <a:lnTo>
                  <a:pt x="1474199" y="1925512"/>
                </a:lnTo>
                <a:lnTo>
                  <a:pt x="336187" y="1925512"/>
                </a:lnTo>
                <a:lnTo>
                  <a:pt x="228602" y="1925512"/>
                </a:lnTo>
                <a:lnTo>
                  <a:pt x="107585" y="1925512"/>
                </a:lnTo>
                <a:lnTo>
                  <a:pt x="0" y="1925512"/>
                </a:lnTo>
                <a:close/>
              </a:path>
            </a:pathLst>
          </a:custGeom>
          <a:solidFill>
            <a:srgbClr val="EBEBEB"/>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mn-ea"/>
            </a:endParaRPr>
          </a:p>
        </p:txBody>
      </p:sp>
      <p:sp>
        <p:nvSpPr>
          <p:cNvPr id="138" name="フリーフォーム: 図形 137">
            <a:extLst>
              <a:ext uri="{FF2B5EF4-FFF2-40B4-BE49-F238E27FC236}">
                <a16:creationId xmlns:a16="http://schemas.microsoft.com/office/drawing/2014/main" id="{D050AA5F-A3B0-45D3-8CA8-B892CBEF43CE}"/>
              </a:ext>
            </a:extLst>
          </p:cNvPr>
          <p:cNvSpPr>
            <a:spLocks noChangeAspect="1"/>
          </p:cNvSpPr>
          <p:nvPr/>
        </p:nvSpPr>
        <p:spPr>
          <a:xfrm flipH="1">
            <a:off x="6318252" y="1614612"/>
            <a:ext cx="2741162" cy="702176"/>
          </a:xfrm>
          <a:custGeom>
            <a:avLst/>
            <a:gdLst>
              <a:gd name="connsiteX0" fmla="*/ 2741162 w 2741162"/>
              <a:gd name="connsiteY0" fmla="*/ 0 h 702176"/>
              <a:gd name="connsiteX1" fmla="*/ 2633582 w 2741162"/>
              <a:gd name="connsiteY1" fmla="*/ 0 h 702176"/>
              <a:gd name="connsiteX2" fmla="*/ 2496639 w 2741162"/>
              <a:gd name="connsiteY2" fmla="*/ 0 h 702176"/>
              <a:gd name="connsiteX3" fmla="*/ 2413050 w 2741162"/>
              <a:gd name="connsiteY3" fmla="*/ 0 h 702176"/>
              <a:gd name="connsiteX4" fmla="*/ 2389059 w 2741162"/>
              <a:gd name="connsiteY4" fmla="*/ 0 h 702176"/>
              <a:gd name="connsiteX5" fmla="*/ 2305470 w 2741162"/>
              <a:gd name="connsiteY5" fmla="*/ 0 h 702176"/>
              <a:gd name="connsiteX6" fmla="*/ 2132640 w 2741162"/>
              <a:gd name="connsiteY6" fmla="*/ 0 h 702176"/>
              <a:gd name="connsiteX7" fmla="*/ 2025060 w 2741162"/>
              <a:gd name="connsiteY7" fmla="*/ 0 h 702176"/>
              <a:gd name="connsiteX8" fmla="*/ 1990309 w 2741162"/>
              <a:gd name="connsiteY8" fmla="*/ 0 h 702176"/>
              <a:gd name="connsiteX9" fmla="*/ 1882729 w 2741162"/>
              <a:gd name="connsiteY9" fmla="*/ 0 h 702176"/>
              <a:gd name="connsiteX10" fmla="*/ 1720111 w 2741162"/>
              <a:gd name="connsiteY10" fmla="*/ 0 h 702176"/>
              <a:gd name="connsiteX11" fmla="*/ 1663662 w 2741162"/>
              <a:gd name="connsiteY11" fmla="*/ 0 h 702176"/>
              <a:gd name="connsiteX12" fmla="*/ 1612531 w 2741162"/>
              <a:gd name="connsiteY12" fmla="*/ 0 h 702176"/>
              <a:gd name="connsiteX13" fmla="*/ 1556082 w 2741162"/>
              <a:gd name="connsiteY13" fmla="*/ 0 h 702176"/>
              <a:gd name="connsiteX14" fmla="*/ 1363911 w 2741162"/>
              <a:gd name="connsiteY14" fmla="*/ 0 h 702176"/>
              <a:gd name="connsiteX15" fmla="*/ 1256331 w 2741162"/>
              <a:gd name="connsiteY15" fmla="*/ 0 h 702176"/>
              <a:gd name="connsiteX16" fmla="*/ 587642 w 2741162"/>
              <a:gd name="connsiteY16" fmla="*/ 0 h 702176"/>
              <a:gd name="connsiteX17" fmla="*/ 480062 w 2741162"/>
              <a:gd name="connsiteY17" fmla="*/ 0 h 702176"/>
              <a:gd name="connsiteX18" fmla="*/ 107580 w 2741162"/>
              <a:gd name="connsiteY18" fmla="*/ 0 h 702176"/>
              <a:gd name="connsiteX19" fmla="*/ 0 w 2741162"/>
              <a:gd name="connsiteY19" fmla="*/ 0 h 702176"/>
              <a:gd name="connsiteX20" fmla="*/ 223012 w 2741162"/>
              <a:gd name="connsiteY20" fmla="*/ 702176 h 702176"/>
              <a:gd name="connsiteX21" fmla="*/ 330592 w 2741162"/>
              <a:gd name="connsiteY21" fmla="*/ 702176 h 702176"/>
              <a:gd name="connsiteX22" fmla="*/ 681087 w 2741162"/>
              <a:gd name="connsiteY22" fmla="*/ 702176 h 702176"/>
              <a:gd name="connsiteX23" fmla="*/ 788667 w 2741162"/>
              <a:gd name="connsiteY23" fmla="*/ 702176 h 702176"/>
              <a:gd name="connsiteX24" fmla="*/ 2389059 w 2741162"/>
              <a:gd name="connsiteY24" fmla="*/ 702176 h 702176"/>
              <a:gd name="connsiteX25" fmla="*/ 2496639 w 2741162"/>
              <a:gd name="connsiteY25" fmla="*/ 702176 h 702176"/>
              <a:gd name="connsiteX26" fmla="*/ 2633582 w 2741162"/>
              <a:gd name="connsiteY26" fmla="*/ 702176 h 702176"/>
              <a:gd name="connsiteX27" fmla="*/ 2741162 w 2741162"/>
              <a:gd name="connsiteY27" fmla="*/ 702176 h 70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41162" h="702176">
                <a:moveTo>
                  <a:pt x="2741162" y="0"/>
                </a:moveTo>
                <a:lnTo>
                  <a:pt x="2633582" y="0"/>
                </a:lnTo>
                <a:lnTo>
                  <a:pt x="2496639" y="0"/>
                </a:lnTo>
                <a:lnTo>
                  <a:pt x="2413050" y="0"/>
                </a:lnTo>
                <a:lnTo>
                  <a:pt x="2389059" y="0"/>
                </a:lnTo>
                <a:lnTo>
                  <a:pt x="2305470" y="0"/>
                </a:lnTo>
                <a:lnTo>
                  <a:pt x="2132640" y="0"/>
                </a:lnTo>
                <a:lnTo>
                  <a:pt x="2025060" y="0"/>
                </a:lnTo>
                <a:lnTo>
                  <a:pt x="1990309" y="0"/>
                </a:lnTo>
                <a:lnTo>
                  <a:pt x="1882729" y="0"/>
                </a:lnTo>
                <a:lnTo>
                  <a:pt x="1720111" y="0"/>
                </a:lnTo>
                <a:lnTo>
                  <a:pt x="1663662" y="0"/>
                </a:lnTo>
                <a:lnTo>
                  <a:pt x="1612531" y="0"/>
                </a:lnTo>
                <a:lnTo>
                  <a:pt x="1556082" y="0"/>
                </a:lnTo>
                <a:lnTo>
                  <a:pt x="1363911" y="0"/>
                </a:lnTo>
                <a:lnTo>
                  <a:pt x="1256331" y="0"/>
                </a:lnTo>
                <a:lnTo>
                  <a:pt x="587642" y="0"/>
                </a:lnTo>
                <a:lnTo>
                  <a:pt x="480062" y="0"/>
                </a:lnTo>
                <a:lnTo>
                  <a:pt x="107580" y="0"/>
                </a:lnTo>
                <a:lnTo>
                  <a:pt x="0" y="0"/>
                </a:lnTo>
                <a:lnTo>
                  <a:pt x="223012" y="702176"/>
                </a:lnTo>
                <a:lnTo>
                  <a:pt x="330592" y="702176"/>
                </a:lnTo>
                <a:lnTo>
                  <a:pt x="681087" y="702176"/>
                </a:lnTo>
                <a:lnTo>
                  <a:pt x="788667" y="702176"/>
                </a:lnTo>
                <a:lnTo>
                  <a:pt x="2389059" y="702176"/>
                </a:lnTo>
                <a:lnTo>
                  <a:pt x="2496639" y="702176"/>
                </a:lnTo>
                <a:lnTo>
                  <a:pt x="2633582" y="702176"/>
                </a:lnTo>
                <a:lnTo>
                  <a:pt x="2741162" y="702176"/>
                </a:lnTo>
                <a:close/>
              </a:path>
            </a:pathLst>
          </a:custGeom>
          <a:solidFill>
            <a:srgbClr val="5BC2E7"/>
          </a:solidFill>
        </p:spPr>
        <p:txBody>
          <a:bodyPr wrap="square" lIns="0" tIns="0" rIns="0" bIns="0" rtlCol="0">
            <a:noAutofit/>
          </a:bodyPr>
          <a:lstStyle/>
          <a:p>
            <a:pPr fontAlgn="auto">
              <a:spcBef>
                <a:spcPts val="0"/>
              </a:spcBef>
              <a:spcAft>
                <a:spcPts val="0"/>
              </a:spcAft>
            </a:pPr>
            <a:endParaRPr sz="1800" dirty="0">
              <a:solidFill>
                <a:prstClr val="black"/>
              </a:solidFill>
              <a:latin typeface="+mn-ea"/>
            </a:endParaRPr>
          </a:p>
        </p:txBody>
      </p:sp>
      <p:sp>
        <p:nvSpPr>
          <p:cNvPr id="140" name="テキスト ボックス 139">
            <a:extLst>
              <a:ext uri="{FF2B5EF4-FFF2-40B4-BE49-F238E27FC236}">
                <a16:creationId xmlns:a16="http://schemas.microsoft.com/office/drawing/2014/main" id="{37829662-7366-4455-AB03-8BE350734D4F}"/>
              </a:ext>
            </a:extLst>
          </p:cNvPr>
          <p:cNvSpPr txBox="1"/>
          <p:nvPr/>
        </p:nvSpPr>
        <p:spPr>
          <a:xfrm>
            <a:off x="6511897" y="2447754"/>
            <a:ext cx="3132144" cy="923330"/>
          </a:xfrm>
          <a:prstGeom prst="rect">
            <a:avLst/>
          </a:prstGeom>
          <a:noFill/>
        </p:spPr>
        <p:txBody>
          <a:bodyPr wrap="square" lIns="0" tIns="0" rIns="0" bIns="0" rtlCol="0">
            <a:spAutoFit/>
          </a:bodyPr>
          <a:lstStyle/>
          <a:p>
            <a:pPr defTabSz="457200" fontAlgn="auto">
              <a:lnSpc>
                <a:spcPts val="1800"/>
              </a:lnSpc>
              <a:spcBef>
                <a:spcPts val="0"/>
              </a:spcBef>
              <a:spcAft>
                <a:spcPts val="0"/>
              </a:spcAft>
            </a:pPr>
            <a:r>
              <a:rPr lang="en-US" altLang="ja-JP" sz="1400" dirty="0">
                <a:solidFill>
                  <a:prstClr val="black"/>
                </a:solidFill>
                <a:latin typeface="+mn-ea"/>
              </a:rPr>
              <a:t>Realizing a safe society </a:t>
            </a:r>
            <a:br>
              <a:rPr lang="en-US" altLang="ja-JP" sz="1400" dirty="0">
                <a:solidFill>
                  <a:prstClr val="black"/>
                </a:solidFill>
                <a:latin typeface="+mn-ea"/>
              </a:rPr>
            </a:br>
            <a:r>
              <a:rPr lang="en-US" altLang="ja-JP" sz="1400" dirty="0">
                <a:solidFill>
                  <a:prstClr val="black"/>
                </a:solidFill>
                <a:latin typeface="+mn-ea"/>
              </a:rPr>
              <a:t>without accidents,</a:t>
            </a:r>
          </a:p>
          <a:p>
            <a:pPr defTabSz="457200" fontAlgn="auto">
              <a:lnSpc>
                <a:spcPts val="1800"/>
              </a:lnSpc>
              <a:spcBef>
                <a:spcPts val="0"/>
              </a:spcBef>
              <a:spcAft>
                <a:spcPts val="0"/>
              </a:spcAft>
            </a:pPr>
            <a:r>
              <a:rPr lang="en-US" altLang="ja-JP" sz="1400" dirty="0">
                <a:solidFill>
                  <a:prstClr val="black"/>
                </a:solidFill>
                <a:latin typeface="+mn-ea"/>
              </a:rPr>
              <a:t>and free and </a:t>
            </a:r>
            <a:br>
              <a:rPr lang="en-US" altLang="ja-JP" sz="1400" dirty="0">
                <a:solidFill>
                  <a:prstClr val="black"/>
                </a:solidFill>
                <a:latin typeface="+mn-ea"/>
              </a:rPr>
            </a:br>
            <a:r>
              <a:rPr lang="en-US" altLang="ja-JP" sz="1400" dirty="0">
                <a:solidFill>
                  <a:prstClr val="black"/>
                </a:solidFill>
                <a:latin typeface="+mn-ea"/>
              </a:rPr>
              <a:t>comfortable mobility</a:t>
            </a:r>
            <a:endParaRPr lang="ja-JP" altLang="en-US" sz="1400" dirty="0">
              <a:solidFill>
                <a:prstClr val="black"/>
              </a:solidFill>
              <a:latin typeface="+mn-ea"/>
            </a:endParaRPr>
          </a:p>
        </p:txBody>
      </p:sp>
      <p:sp>
        <p:nvSpPr>
          <p:cNvPr id="141" name="テキスト ボックス 140">
            <a:extLst>
              <a:ext uri="{FF2B5EF4-FFF2-40B4-BE49-F238E27FC236}">
                <a16:creationId xmlns:a16="http://schemas.microsoft.com/office/drawing/2014/main" id="{5B6D4BF7-62D9-4CC5-A217-7F1803C3A2F1}"/>
              </a:ext>
            </a:extLst>
          </p:cNvPr>
          <p:cNvSpPr txBox="1"/>
          <p:nvPr/>
        </p:nvSpPr>
        <p:spPr>
          <a:xfrm>
            <a:off x="6511897" y="1701914"/>
            <a:ext cx="2364430" cy="492443"/>
          </a:xfrm>
          <a:prstGeom prst="rect">
            <a:avLst/>
          </a:prstGeom>
          <a:noFill/>
        </p:spPr>
        <p:txBody>
          <a:bodyPr wrap="none" lIns="0" tIns="0" rIns="0" bIns="0" rtlCol="0">
            <a:spAutoFit/>
          </a:bodyPr>
          <a:lstStyle/>
          <a:p>
            <a:pPr lvl="0" defTabSz="457200">
              <a:defRPr/>
            </a:pPr>
            <a:r>
              <a:rPr kumimoji="0" lang="en-US" altLang="zh-TW" sz="1600" b="1" kern="0" spc="-50" dirty="0">
                <a:solidFill>
                  <a:prstClr val="white"/>
                </a:solidFill>
                <a:latin typeface="+mn-ea"/>
              </a:rPr>
              <a:t>Advanced Safety and </a:t>
            </a:r>
            <a:br>
              <a:rPr kumimoji="0" lang="en-US" altLang="zh-TW" sz="1600" b="1" kern="0" spc="-50" dirty="0">
                <a:solidFill>
                  <a:prstClr val="white"/>
                </a:solidFill>
                <a:latin typeface="+mn-ea"/>
              </a:rPr>
            </a:br>
            <a:r>
              <a:rPr kumimoji="0" lang="en-US" altLang="zh-TW" sz="1600" b="1" kern="0" spc="-50" dirty="0" smtClean="0">
                <a:solidFill>
                  <a:prstClr val="white"/>
                </a:solidFill>
                <a:latin typeface="+mn-ea"/>
              </a:rPr>
              <a:t>Autonomous </a:t>
            </a:r>
            <a:r>
              <a:rPr kumimoji="0" lang="en-US" altLang="zh-TW" sz="1600" b="1" kern="0" spc="-50" dirty="0">
                <a:solidFill>
                  <a:prstClr val="white"/>
                </a:solidFill>
                <a:latin typeface="+mn-ea"/>
              </a:rPr>
              <a:t>Driving</a:t>
            </a:r>
            <a:endParaRPr kumimoji="0" lang="zh-TW" altLang="en-US" sz="1600" b="1" kern="0" spc="-50" dirty="0">
              <a:solidFill>
                <a:prstClr val="white"/>
              </a:solidFill>
              <a:latin typeface="+mn-ea"/>
            </a:endParaRPr>
          </a:p>
        </p:txBody>
      </p:sp>
      <p:sp>
        <p:nvSpPr>
          <p:cNvPr id="129" name="フリーフォーム: 図形 128">
            <a:extLst>
              <a:ext uri="{FF2B5EF4-FFF2-40B4-BE49-F238E27FC236}">
                <a16:creationId xmlns:a16="http://schemas.microsoft.com/office/drawing/2014/main" id="{C67E6F65-3959-43E0-87C2-0E74954426C2}"/>
              </a:ext>
            </a:extLst>
          </p:cNvPr>
          <p:cNvSpPr>
            <a:spLocks noChangeAspect="1"/>
          </p:cNvSpPr>
          <p:nvPr/>
        </p:nvSpPr>
        <p:spPr>
          <a:xfrm>
            <a:off x="688501" y="1614613"/>
            <a:ext cx="2741166" cy="1925512"/>
          </a:xfrm>
          <a:custGeom>
            <a:avLst/>
            <a:gdLst>
              <a:gd name="connsiteX0" fmla="*/ 0 w 2741166"/>
              <a:gd name="connsiteY0" fmla="*/ 0 h 1925512"/>
              <a:gd name="connsiteX1" fmla="*/ 107585 w 2741166"/>
              <a:gd name="connsiteY1" fmla="*/ 0 h 1925512"/>
              <a:gd name="connsiteX2" fmla="*/ 228602 w 2741166"/>
              <a:gd name="connsiteY2" fmla="*/ 0 h 1925512"/>
              <a:gd name="connsiteX3" fmla="*/ 336187 w 2741166"/>
              <a:gd name="connsiteY3" fmla="*/ 0 h 1925512"/>
              <a:gd name="connsiteX4" fmla="*/ 1193678 w 2741166"/>
              <a:gd name="connsiteY4" fmla="*/ 0 h 1925512"/>
              <a:gd name="connsiteX5" fmla="*/ 1301263 w 2741166"/>
              <a:gd name="connsiteY5" fmla="*/ 0 h 1925512"/>
              <a:gd name="connsiteX6" fmla="*/ 1422280 w 2741166"/>
              <a:gd name="connsiteY6" fmla="*/ 0 h 1925512"/>
              <a:gd name="connsiteX7" fmla="*/ 1474199 w 2741166"/>
              <a:gd name="connsiteY7" fmla="*/ 0 h 1925512"/>
              <a:gd name="connsiteX8" fmla="*/ 1529865 w 2741166"/>
              <a:gd name="connsiteY8" fmla="*/ 0 h 1925512"/>
              <a:gd name="connsiteX9" fmla="*/ 1581784 w 2741166"/>
              <a:gd name="connsiteY9" fmla="*/ 0 h 1925512"/>
              <a:gd name="connsiteX10" fmla="*/ 1653497 w 2741166"/>
              <a:gd name="connsiteY10" fmla="*/ 0 h 1925512"/>
              <a:gd name="connsiteX11" fmla="*/ 1702801 w 2741166"/>
              <a:gd name="connsiteY11" fmla="*/ 0 h 1925512"/>
              <a:gd name="connsiteX12" fmla="*/ 1761082 w 2741166"/>
              <a:gd name="connsiteY12" fmla="*/ 0 h 1925512"/>
              <a:gd name="connsiteX13" fmla="*/ 1810386 w 2741166"/>
              <a:gd name="connsiteY13" fmla="*/ 0 h 1925512"/>
              <a:gd name="connsiteX14" fmla="*/ 1882099 w 2741166"/>
              <a:gd name="connsiteY14" fmla="*/ 0 h 1925512"/>
              <a:gd name="connsiteX15" fmla="*/ 1989684 w 2741166"/>
              <a:gd name="connsiteY15" fmla="*/ 0 h 1925512"/>
              <a:gd name="connsiteX16" fmla="*/ 2404979 w 2741166"/>
              <a:gd name="connsiteY16" fmla="*/ 0 h 1925512"/>
              <a:gd name="connsiteX17" fmla="*/ 2512564 w 2741166"/>
              <a:gd name="connsiteY17" fmla="*/ 0 h 1925512"/>
              <a:gd name="connsiteX18" fmla="*/ 2633581 w 2741166"/>
              <a:gd name="connsiteY18" fmla="*/ 0 h 1925512"/>
              <a:gd name="connsiteX19" fmla="*/ 2741166 w 2741166"/>
              <a:gd name="connsiteY19" fmla="*/ 0 h 1925512"/>
              <a:gd name="connsiteX20" fmla="*/ 2129657 w 2741166"/>
              <a:gd name="connsiteY20" fmla="*/ 1925391 h 1925512"/>
              <a:gd name="connsiteX21" fmla="*/ 2022072 w 2741166"/>
              <a:gd name="connsiteY21" fmla="*/ 1925391 h 1925512"/>
              <a:gd name="connsiteX22" fmla="*/ 1989684 w 2741166"/>
              <a:gd name="connsiteY22" fmla="*/ 1925391 h 1925512"/>
              <a:gd name="connsiteX23" fmla="*/ 1989684 w 2741166"/>
              <a:gd name="connsiteY23" fmla="*/ 1925512 h 1925512"/>
              <a:gd name="connsiteX24" fmla="*/ 1882099 w 2741166"/>
              <a:gd name="connsiteY24" fmla="*/ 1925512 h 1925512"/>
              <a:gd name="connsiteX25" fmla="*/ 1810386 w 2741166"/>
              <a:gd name="connsiteY25" fmla="*/ 1925512 h 1925512"/>
              <a:gd name="connsiteX26" fmla="*/ 1761082 w 2741166"/>
              <a:gd name="connsiteY26" fmla="*/ 1925512 h 1925512"/>
              <a:gd name="connsiteX27" fmla="*/ 1702801 w 2741166"/>
              <a:gd name="connsiteY27" fmla="*/ 1925512 h 1925512"/>
              <a:gd name="connsiteX28" fmla="*/ 1653497 w 2741166"/>
              <a:gd name="connsiteY28" fmla="*/ 1925512 h 1925512"/>
              <a:gd name="connsiteX29" fmla="*/ 1581784 w 2741166"/>
              <a:gd name="connsiteY29" fmla="*/ 1925512 h 1925512"/>
              <a:gd name="connsiteX30" fmla="*/ 1474199 w 2741166"/>
              <a:gd name="connsiteY30" fmla="*/ 1925512 h 1925512"/>
              <a:gd name="connsiteX31" fmla="*/ 336187 w 2741166"/>
              <a:gd name="connsiteY31" fmla="*/ 1925512 h 1925512"/>
              <a:gd name="connsiteX32" fmla="*/ 228602 w 2741166"/>
              <a:gd name="connsiteY32" fmla="*/ 1925512 h 1925512"/>
              <a:gd name="connsiteX33" fmla="*/ 107585 w 2741166"/>
              <a:gd name="connsiteY33" fmla="*/ 1925512 h 1925512"/>
              <a:gd name="connsiteX34" fmla="*/ 0 w 2741166"/>
              <a:gd name="connsiteY34" fmla="*/ 1925512 h 192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41166" h="1925512">
                <a:moveTo>
                  <a:pt x="0" y="0"/>
                </a:moveTo>
                <a:lnTo>
                  <a:pt x="107585" y="0"/>
                </a:lnTo>
                <a:lnTo>
                  <a:pt x="228602" y="0"/>
                </a:lnTo>
                <a:lnTo>
                  <a:pt x="336187" y="0"/>
                </a:lnTo>
                <a:lnTo>
                  <a:pt x="1193678" y="0"/>
                </a:lnTo>
                <a:lnTo>
                  <a:pt x="1301263" y="0"/>
                </a:lnTo>
                <a:lnTo>
                  <a:pt x="1422280" y="0"/>
                </a:lnTo>
                <a:lnTo>
                  <a:pt x="1474199" y="0"/>
                </a:lnTo>
                <a:lnTo>
                  <a:pt x="1529865" y="0"/>
                </a:lnTo>
                <a:lnTo>
                  <a:pt x="1581784" y="0"/>
                </a:lnTo>
                <a:lnTo>
                  <a:pt x="1653497" y="0"/>
                </a:lnTo>
                <a:lnTo>
                  <a:pt x="1702801" y="0"/>
                </a:lnTo>
                <a:lnTo>
                  <a:pt x="1761082" y="0"/>
                </a:lnTo>
                <a:lnTo>
                  <a:pt x="1810386" y="0"/>
                </a:lnTo>
                <a:lnTo>
                  <a:pt x="1882099" y="0"/>
                </a:lnTo>
                <a:lnTo>
                  <a:pt x="1989684" y="0"/>
                </a:lnTo>
                <a:lnTo>
                  <a:pt x="2404979" y="0"/>
                </a:lnTo>
                <a:lnTo>
                  <a:pt x="2512564" y="0"/>
                </a:lnTo>
                <a:lnTo>
                  <a:pt x="2633581" y="0"/>
                </a:lnTo>
                <a:lnTo>
                  <a:pt x="2741166" y="0"/>
                </a:lnTo>
                <a:lnTo>
                  <a:pt x="2129657" y="1925391"/>
                </a:lnTo>
                <a:lnTo>
                  <a:pt x="2022072" y="1925391"/>
                </a:lnTo>
                <a:lnTo>
                  <a:pt x="1989684" y="1925391"/>
                </a:lnTo>
                <a:lnTo>
                  <a:pt x="1989684" y="1925512"/>
                </a:lnTo>
                <a:lnTo>
                  <a:pt x="1882099" y="1925512"/>
                </a:lnTo>
                <a:lnTo>
                  <a:pt x="1810386" y="1925512"/>
                </a:lnTo>
                <a:lnTo>
                  <a:pt x="1761082" y="1925512"/>
                </a:lnTo>
                <a:lnTo>
                  <a:pt x="1702801" y="1925512"/>
                </a:lnTo>
                <a:lnTo>
                  <a:pt x="1653497" y="1925512"/>
                </a:lnTo>
                <a:lnTo>
                  <a:pt x="1581784" y="1925512"/>
                </a:lnTo>
                <a:lnTo>
                  <a:pt x="1474199" y="1925512"/>
                </a:lnTo>
                <a:lnTo>
                  <a:pt x="336187" y="1925512"/>
                </a:lnTo>
                <a:lnTo>
                  <a:pt x="228602" y="1925512"/>
                </a:lnTo>
                <a:lnTo>
                  <a:pt x="107585" y="1925512"/>
                </a:lnTo>
                <a:lnTo>
                  <a:pt x="0" y="1925512"/>
                </a:lnTo>
                <a:close/>
              </a:path>
            </a:pathLst>
          </a:custGeom>
          <a:solidFill>
            <a:srgbClr val="EBEBEB"/>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mn-ea"/>
            </a:endParaRPr>
          </a:p>
        </p:txBody>
      </p:sp>
      <p:sp>
        <p:nvSpPr>
          <p:cNvPr id="134" name="フリーフォーム: 図形 133">
            <a:extLst>
              <a:ext uri="{FF2B5EF4-FFF2-40B4-BE49-F238E27FC236}">
                <a16:creationId xmlns:a16="http://schemas.microsoft.com/office/drawing/2014/main" id="{461E20B2-6E87-4B6D-A33C-80167F3928A8}"/>
              </a:ext>
            </a:extLst>
          </p:cNvPr>
          <p:cNvSpPr>
            <a:spLocks noChangeAspect="1"/>
          </p:cNvSpPr>
          <p:nvPr/>
        </p:nvSpPr>
        <p:spPr>
          <a:xfrm>
            <a:off x="688500" y="3954589"/>
            <a:ext cx="2741166" cy="1925512"/>
          </a:xfrm>
          <a:custGeom>
            <a:avLst/>
            <a:gdLst>
              <a:gd name="connsiteX0" fmla="*/ 0 w 2741166"/>
              <a:gd name="connsiteY0" fmla="*/ 0 h 1925512"/>
              <a:gd name="connsiteX1" fmla="*/ 107585 w 2741166"/>
              <a:gd name="connsiteY1" fmla="*/ 0 h 1925512"/>
              <a:gd name="connsiteX2" fmla="*/ 228602 w 2741166"/>
              <a:gd name="connsiteY2" fmla="*/ 0 h 1925512"/>
              <a:gd name="connsiteX3" fmla="*/ 336187 w 2741166"/>
              <a:gd name="connsiteY3" fmla="*/ 0 h 1925512"/>
              <a:gd name="connsiteX4" fmla="*/ 1193678 w 2741166"/>
              <a:gd name="connsiteY4" fmla="*/ 0 h 1925512"/>
              <a:gd name="connsiteX5" fmla="*/ 1301263 w 2741166"/>
              <a:gd name="connsiteY5" fmla="*/ 0 h 1925512"/>
              <a:gd name="connsiteX6" fmla="*/ 1422280 w 2741166"/>
              <a:gd name="connsiteY6" fmla="*/ 0 h 1925512"/>
              <a:gd name="connsiteX7" fmla="*/ 1474199 w 2741166"/>
              <a:gd name="connsiteY7" fmla="*/ 0 h 1925512"/>
              <a:gd name="connsiteX8" fmla="*/ 1529865 w 2741166"/>
              <a:gd name="connsiteY8" fmla="*/ 0 h 1925512"/>
              <a:gd name="connsiteX9" fmla="*/ 1581784 w 2741166"/>
              <a:gd name="connsiteY9" fmla="*/ 0 h 1925512"/>
              <a:gd name="connsiteX10" fmla="*/ 1653497 w 2741166"/>
              <a:gd name="connsiteY10" fmla="*/ 0 h 1925512"/>
              <a:gd name="connsiteX11" fmla="*/ 1702801 w 2741166"/>
              <a:gd name="connsiteY11" fmla="*/ 0 h 1925512"/>
              <a:gd name="connsiteX12" fmla="*/ 1761082 w 2741166"/>
              <a:gd name="connsiteY12" fmla="*/ 0 h 1925512"/>
              <a:gd name="connsiteX13" fmla="*/ 1810386 w 2741166"/>
              <a:gd name="connsiteY13" fmla="*/ 0 h 1925512"/>
              <a:gd name="connsiteX14" fmla="*/ 1882099 w 2741166"/>
              <a:gd name="connsiteY14" fmla="*/ 0 h 1925512"/>
              <a:gd name="connsiteX15" fmla="*/ 1989684 w 2741166"/>
              <a:gd name="connsiteY15" fmla="*/ 0 h 1925512"/>
              <a:gd name="connsiteX16" fmla="*/ 2404979 w 2741166"/>
              <a:gd name="connsiteY16" fmla="*/ 0 h 1925512"/>
              <a:gd name="connsiteX17" fmla="*/ 2512564 w 2741166"/>
              <a:gd name="connsiteY17" fmla="*/ 0 h 1925512"/>
              <a:gd name="connsiteX18" fmla="*/ 2633581 w 2741166"/>
              <a:gd name="connsiteY18" fmla="*/ 0 h 1925512"/>
              <a:gd name="connsiteX19" fmla="*/ 2741166 w 2741166"/>
              <a:gd name="connsiteY19" fmla="*/ 0 h 1925512"/>
              <a:gd name="connsiteX20" fmla="*/ 2129657 w 2741166"/>
              <a:gd name="connsiteY20" fmla="*/ 1925391 h 1925512"/>
              <a:gd name="connsiteX21" fmla="*/ 2022072 w 2741166"/>
              <a:gd name="connsiteY21" fmla="*/ 1925391 h 1925512"/>
              <a:gd name="connsiteX22" fmla="*/ 1989684 w 2741166"/>
              <a:gd name="connsiteY22" fmla="*/ 1925391 h 1925512"/>
              <a:gd name="connsiteX23" fmla="*/ 1989684 w 2741166"/>
              <a:gd name="connsiteY23" fmla="*/ 1925512 h 1925512"/>
              <a:gd name="connsiteX24" fmla="*/ 1882099 w 2741166"/>
              <a:gd name="connsiteY24" fmla="*/ 1925512 h 1925512"/>
              <a:gd name="connsiteX25" fmla="*/ 1810386 w 2741166"/>
              <a:gd name="connsiteY25" fmla="*/ 1925512 h 1925512"/>
              <a:gd name="connsiteX26" fmla="*/ 1761082 w 2741166"/>
              <a:gd name="connsiteY26" fmla="*/ 1925512 h 1925512"/>
              <a:gd name="connsiteX27" fmla="*/ 1702801 w 2741166"/>
              <a:gd name="connsiteY27" fmla="*/ 1925512 h 1925512"/>
              <a:gd name="connsiteX28" fmla="*/ 1653497 w 2741166"/>
              <a:gd name="connsiteY28" fmla="*/ 1925512 h 1925512"/>
              <a:gd name="connsiteX29" fmla="*/ 1581784 w 2741166"/>
              <a:gd name="connsiteY29" fmla="*/ 1925512 h 1925512"/>
              <a:gd name="connsiteX30" fmla="*/ 1474199 w 2741166"/>
              <a:gd name="connsiteY30" fmla="*/ 1925512 h 1925512"/>
              <a:gd name="connsiteX31" fmla="*/ 336187 w 2741166"/>
              <a:gd name="connsiteY31" fmla="*/ 1925512 h 1925512"/>
              <a:gd name="connsiteX32" fmla="*/ 228602 w 2741166"/>
              <a:gd name="connsiteY32" fmla="*/ 1925512 h 1925512"/>
              <a:gd name="connsiteX33" fmla="*/ 107585 w 2741166"/>
              <a:gd name="connsiteY33" fmla="*/ 1925512 h 1925512"/>
              <a:gd name="connsiteX34" fmla="*/ 0 w 2741166"/>
              <a:gd name="connsiteY34" fmla="*/ 1925512 h 192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41166" h="1925512">
                <a:moveTo>
                  <a:pt x="0" y="0"/>
                </a:moveTo>
                <a:lnTo>
                  <a:pt x="107585" y="0"/>
                </a:lnTo>
                <a:lnTo>
                  <a:pt x="228602" y="0"/>
                </a:lnTo>
                <a:lnTo>
                  <a:pt x="336187" y="0"/>
                </a:lnTo>
                <a:lnTo>
                  <a:pt x="1193678" y="0"/>
                </a:lnTo>
                <a:lnTo>
                  <a:pt x="1301263" y="0"/>
                </a:lnTo>
                <a:lnTo>
                  <a:pt x="1422280" y="0"/>
                </a:lnTo>
                <a:lnTo>
                  <a:pt x="1474199" y="0"/>
                </a:lnTo>
                <a:lnTo>
                  <a:pt x="1529865" y="0"/>
                </a:lnTo>
                <a:lnTo>
                  <a:pt x="1581784" y="0"/>
                </a:lnTo>
                <a:lnTo>
                  <a:pt x="1653497" y="0"/>
                </a:lnTo>
                <a:lnTo>
                  <a:pt x="1702801" y="0"/>
                </a:lnTo>
                <a:lnTo>
                  <a:pt x="1761082" y="0"/>
                </a:lnTo>
                <a:lnTo>
                  <a:pt x="1810386" y="0"/>
                </a:lnTo>
                <a:lnTo>
                  <a:pt x="1882099" y="0"/>
                </a:lnTo>
                <a:lnTo>
                  <a:pt x="1989684" y="0"/>
                </a:lnTo>
                <a:lnTo>
                  <a:pt x="2404979" y="0"/>
                </a:lnTo>
                <a:lnTo>
                  <a:pt x="2512564" y="0"/>
                </a:lnTo>
                <a:lnTo>
                  <a:pt x="2633581" y="0"/>
                </a:lnTo>
                <a:lnTo>
                  <a:pt x="2741166" y="0"/>
                </a:lnTo>
                <a:lnTo>
                  <a:pt x="2129657" y="1925391"/>
                </a:lnTo>
                <a:lnTo>
                  <a:pt x="2022072" y="1925391"/>
                </a:lnTo>
                <a:lnTo>
                  <a:pt x="1989684" y="1925391"/>
                </a:lnTo>
                <a:lnTo>
                  <a:pt x="1989684" y="1925512"/>
                </a:lnTo>
                <a:lnTo>
                  <a:pt x="1882099" y="1925512"/>
                </a:lnTo>
                <a:lnTo>
                  <a:pt x="1810386" y="1925512"/>
                </a:lnTo>
                <a:lnTo>
                  <a:pt x="1761082" y="1925512"/>
                </a:lnTo>
                <a:lnTo>
                  <a:pt x="1702801" y="1925512"/>
                </a:lnTo>
                <a:lnTo>
                  <a:pt x="1653497" y="1925512"/>
                </a:lnTo>
                <a:lnTo>
                  <a:pt x="1581784" y="1925512"/>
                </a:lnTo>
                <a:lnTo>
                  <a:pt x="1474199" y="1925512"/>
                </a:lnTo>
                <a:lnTo>
                  <a:pt x="336187" y="1925512"/>
                </a:lnTo>
                <a:lnTo>
                  <a:pt x="228602" y="1925512"/>
                </a:lnTo>
                <a:lnTo>
                  <a:pt x="107585" y="1925512"/>
                </a:lnTo>
                <a:lnTo>
                  <a:pt x="0" y="1925512"/>
                </a:lnTo>
                <a:close/>
              </a:path>
            </a:pathLst>
          </a:custGeom>
          <a:solidFill>
            <a:srgbClr val="EBEBEB"/>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mn-ea"/>
            </a:endParaRPr>
          </a:p>
        </p:txBody>
      </p:sp>
      <p:sp>
        <p:nvSpPr>
          <p:cNvPr id="135" name="フリーフォーム: 図形 134">
            <a:extLst>
              <a:ext uri="{FF2B5EF4-FFF2-40B4-BE49-F238E27FC236}">
                <a16:creationId xmlns:a16="http://schemas.microsoft.com/office/drawing/2014/main" id="{31E28575-CF47-4C24-A161-0F6FC7F6829B}"/>
              </a:ext>
            </a:extLst>
          </p:cNvPr>
          <p:cNvSpPr>
            <a:spLocks noChangeAspect="1"/>
          </p:cNvSpPr>
          <p:nvPr/>
        </p:nvSpPr>
        <p:spPr>
          <a:xfrm flipH="1">
            <a:off x="688500" y="3954588"/>
            <a:ext cx="2741162" cy="702176"/>
          </a:xfrm>
          <a:custGeom>
            <a:avLst/>
            <a:gdLst>
              <a:gd name="connsiteX0" fmla="*/ 2741162 w 2741162"/>
              <a:gd name="connsiteY0" fmla="*/ 0 h 702176"/>
              <a:gd name="connsiteX1" fmla="*/ 2633582 w 2741162"/>
              <a:gd name="connsiteY1" fmla="*/ 0 h 702176"/>
              <a:gd name="connsiteX2" fmla="*/ 2496639 w 2741162"/>
              <a:gd name="connsiteY2" fmla="*/ 0 h 702176"/>
              <a:gd name="connsiteX3" fmla="*/ 2413050 w 2741162"/>
              <a:gd name="connsiteY3" fmla="*/ 0 h 702176"/>
              <a:gd name="connsiteX4" fmla="*/ 2389059 w 2741162"/>
              <a:gd name="connsiteY4" fmla="*/ 0 h 702176"/>
              <a:gd name="connsiteX5" fmla="*/ 2305470 w 2741162"/>
              <a:gd name="connsiteY5" fmla="*/ 0 h 702176"/>
              <a:gd name="connsiteX6" fmla="*/ 2132640 w 2741162"/>
              <a:gd name="connsiteY6" fmla="*/ 0 h 702176"/>
              <a:gd name="connsiteX7" fmla="*/ 2025060 w 2741162"/>
              <a:gd name="connsiteY7" fmla="*/ 0 h 702176"/>
              <a:gd name="connsiteX8" fmla="*/ 1990309 w 2741162"/>
              <a:gd name="connsiteY8" fmla="*/ 0 h 702176"/>
              <a:gd name="connsiteX9" fmla="*/ 1882729 w 2741162"/>
              <a:gd name="connsiteY9" fmla="*/ 0 h 702176"/>
              <a:gd name="connsiteX10" fmla="*/ 1720111 w 2741162"/>
              <a:gd name="connsiteY10" fmla="*/ 0 h 702176"/>
              <a:gd name="connsiteX11" fmla="*/ 1663662 w 2741162"/>
              <a:gd name="connsiteY11" fmla="*/ 0 h 702176"/>
              <a:gd name="connsiteX12" fmla="*/ 1612531 w 2741162"/>
              <a:gd name="connsiteY12" fmla="*/ 0 h 702176"/>
              <a:gd name="connsiteX13" fmla="*/ 1556082 w 2741162"/>
              <a:gd name="connsiteY13" fmla="*/ 0 h 702176"/>
              <a:gd name="connsiteX14" fmla="*/ 1363911 w 2741162"/>
              <a:gd name="connsiteY14" fmla="*/ 0 h 702176"/>
              <a:gd name="connsiteX15" fmla="*/ 1256331 w 2741162"/>
              <a:gd name="connsiteY15" fmla="*/ 0 h 702176"/>
              <a:gd name="connsiteX16" fmla="*/ 587642 w 2741162"/>
              <a:gd name="connsiteY16" fmla="*/ 0 h 702176"/>
              <a:gd name="connsiteX17" fmla="*/ 480062 w 2741162"/>
              <a:gd name="connsiteY17" fmla="*/ 0 h 702176"/>
              <a:gd name="connsiteX18" fmla="*/ 107580 w 2741162"/>
              <a:gd name="connsiteY18" fmla="*/ 0 h 702176"/>
              <a:gd name="connsiteX19" fmla="*/ 0 w 2741162"/>
              <a:gd name="connsiteY19" fmla="*/ 0 h 702176"/>
              <a:gd name="connsiteX20" fmla="*/ 223012 w 2741162"/>
              <a:gd name="connsiteY20" fmla="*/ 702176 h 702176"/>
              <a:gd name="connsiteX21" fmla="*/ 330592 w 2741162"/>
              <a:gd name="connsiteY21" fmla="*/ 702176 h 702176"/>
              <a:gd name="connsiteX22" fmla="*/ 681087 w 2741162"/>
              <a:gd name="connsiteY22" fmla="*/ 702176 h 702176"/>
              <a:gd name="connsiteX23" fmla="*/ 788667 w 2741162"/>
              <a:gd name="connsiteY23" fmla="*/ 702176 h 702176"/>
              <a:gd name="connsiteX24" fmla="*/ 2389059 w 2741162"/>
              <a:gd name="connsiteY24" fmla="*/ 702176 h 702176"/>
              <a:gd name="connsiteX25" fmla="*/ 2496639 w 2741162"/>
              <a:gd name="connsiteY25" fmla="*/ 702176 h 702176"/>
              <a:gd name="connsiteX26" fmla="*/ 2633582 w 2741162"/>
              <a:gd name="connsiteY26" fmla="*/ 702176 h 702176"/>
              <a:gd name="connsiteX27" fmla="*/ 2741162 w 2741162"/>
              <a:gd name="connsiteY27" fmla="*/ 702176 h 70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41162" h="702176">
                <a:moveTo>
                  <a:pt x="2741162" y="0"/>
                </a:moveTo>
                <a:lnTo>
                  <a:pt x="2633582" y="0"/>
                </a:lnTo>
                <a:lnTo>
                  <a:pt x="2496639" y="0"/>
                </a:lnTo>
                <a:lnTo>
                  <a:pt x="2413050" y="0"/>
                </a:lnTo>
                <a:lnTo>
                  <a:pt x="2389059" y="0"/>
                </a:lnTo>
                <a:lnTo>
                  <a:pt x="2305470" y="0"/>
                </a:lnTo>
                <a:lnTo>
                  <a:pt x="2132640" y="0"/>
                </a:lnTo>
                <a:lnTo>
                  <a:pt x="2025060" y="0"/>
                </a:lnTo>
                <a:lnTo>
                  <a:pt x="1990309" y="0"/>
                </a:lnTo>
                <a:lnTo>
                  <a:pt x="1882729" y="0"/>
                </a:lnTo>
                <a:lnTo>
                  <a:pt x="1720111" y="0"/>
                </a:lnTo>
                <a:lnTo>
                  <a:pt x="1663662" y="0"/>
                </a:lnTo>
                <a:lnTo>
                  <a:pt x="1612531" y="0"/>
                </a:lnTo>
                <a:lnTo>
                  <a:pt x="1556082" y="0"/>
                </a:lnTo>
                <a:lnTo>
                  <a:pt x="1363911" y="0"/>
                </a:lnTo>
                <a:lnTo>
                  <a:pt x="1256331" y="0"/>
                </a:lnTo>
                <a:lnTo>
                  <a:pt x="587642" y="0"/>
                </a:lnTo>
                <a:lnTo>
                  <a:pt x="480062" y="0"/>
                </a:lnTo>
                <a:lnTo>
                  <a:pt x="107580" y="0"/>
                </a:lnTo>
                <a:lnTo>
                  <a:pt x="0" y="0"/>
                </a:lnTo>
                <a:lnTo>
                  <a:pt x="223012" y="702176"/>
                </a:lnTo>
                <a:lnTo>
                  <a:pt x="330592" y="702176"/>
                </a:lnTo>
                <a:lnTo>
                  <a:pt x="681087" y="702176"/>
                </a:lnTo>
                <a:lnTo>
                  <a:pt x="788667" y="702176"/>
                </a:lnTo>
                <a:lnTo>
                  <a:pt x="2389059" y="702176"/>
                </a:lnTo>
                <a:lnTo>
                  <a:pt x="2496639" y="702176"/>
                </a:lnTo>
                <a:lnTo>
                  <a:pt x="2633582" y="702176"/>
                </a:lnTo>
                <a:lnTo>
                  <a:pt x="2741162" y="702176"/>
                </a:lnTo>
                <a:close/>
              </a:path>
            </a:pathLst>
          </a:custGeom>
          <a:solidFill>
            <a:srgbClr val="EF60A3"/>
          </a:solidFill>
        </p:spPr>
        <p:txBody>
          <a:bodyPr wrap="square" lIns="0" tIns="0" rIns="0" bIns="0" rtlCol="0">
            <a:noAutofit/>
          </a:bodyPr>
          <a:lstStyle/>
          <a:p>
            <a:pPr fontAlgn="auto">
              <a:spcBef>
                <a:spcPts val="0"/>
              </a:spcBef>
              <a:spcAft>
                <a:spcPts val="0"/>
              </a:spcAft>
            </a:pPr>
            <a:endParaRPr sz="1800" dirty="0">
              <a:solidFill>
                <a:prstClr val="black"/>
              </a:solidFill>
              <a:latin typeface="+mn-ea"/>
            </a:endParaRPr>
          </a:p>
        </p:txBody>
      </p:sp>
      <p:sp>
        <p:nvSpPr>
          <p:cNvPr id="127" name="フリーフォーム: 図形 126">
            <a:extLst>
              <a:ext uri="{FF2B5EF4-FFF2-40B4-BE49-F238E27FC236}">
                <a16:creationId xmlns:a16="http://schemas.microsoft.com/office/drawing/2014/main" id="{6944308C-077D-421E-A42D-8C74E05B079B}"/>
              </a:ext>
            </a:extLst>
          </p:cNvPr>
          <p:cNvSpPr>
            <a:spLocks noChangeAspect="1"/>
          </p:cNvSpPr>
          <p:nvPr/>
        </p:nvSpPr>
        <p:spPr>
          <a:xfrm flipH="1">
            <a:off x="688501" y="1614612"/>
            <a:ext cx="2741162" cy="702176"/>
          </a:xfrm>
          <a:custGeom>
            <a:avLst/>
            <a:gdLst>
              <a:gd name="connsiteX0" fmla="*/ 2741162 w 2741162"/>
              <a:gd name="connsiteY0" fmla="*/ 0 h 702176"/>
              <a:gd name="connsiteX1" fmla="*/ 2633582 w 2741162"/>
              <a:gd name="connsiteY1" fmla="*/ 0 h 702176"/>
              <a:gd name="connsiteX2" fmla="*/ 2496639 w 2741162"/>
              <a:gd name="connsiteY2" fmla="*/ 0 h 702176"/>
              <a:gd name="connsiteX3" fmla="*/ 2413050 w 2741162"/>
              <a:gd name="connsiteY3" fmla="*/ 0 h 702176"/>
              <a:gd name="connsiteX4" fmla="*/ 2389059 w 2741162"/>
              <a:gd name="connsiteY4" fmla="*/ 0 h 702176"/>
              <a:gd name="connsiteX5" fmla="*/ 2305470 w 2741162"/>
              <a:gd name="connsiteY5" fmla="*/ 0 h 702176"/>
              <a:gd name="connsiteX6" fmla="*/ 2132640 w 2741162"/>
              <a:gd name="connsiteY6" fmla="*/ 0 h 702176"/>
              <a:gd name="connsiteX7" fmla="*/ 2025060 w 2741162"/>
              <a:gd name="connsiteY7" fmla="*/ 0 h 702176"/>
              <a:gd name="connsiteX8" fmla="*/ 1990309 w 2741162"/>
              <a:gd name="connsiteY8" fmla="*/ 0 h 702176"/>
              <a:gd name="connsiteX9" fmla="*/ 1882729 w 2741162"/>
              <a:gd name="connsiteY9" fmla="*/ 0 h 702176"/>
              <a:gd name="connsiteX10" fmla="*/ 1720111 w 2741162"/>
              <a:gd name="connsiteY10" fmla="*/ 0 h 702176"/>
              <a:gd name="connsiteX11" fmla="*/ 1663662 w 2741162"/>
              <a:gd name="connsiteY11" fmla="*/ 0 h 702176"/>
              <a:gd name="connsiteX12" fmla="*/ 1612531 w 2741162"/>
              <a:gd name="connsiteY12" fmla="*/ 0 h 702176"/>
              <a:gd name="connsiteX13" fmla="*/ 1556082 w 2741162"/>
              <a:gd name="connsiteY13" fmla="*/ 0 h 702176"/>
              <a:gd name="connsiteX14" fmla="*/ 1363911 w 2741162"/>
              <a:gd name="connsiteY14" fmla="*/ 0 h 702176"/>
              <a:gd name="connsiteX15" fmla="*/ 1256331 w 2741162"/>
              <a:gd name="connsiteY15" fmla="*/ 0 h 702176"/>
              <a:gd name="connsiteX16" fmla="*/ 587642 w 2741162"/>
              <a:gd name="connsiteY16" fmla="*/ 0 h 702176"/>
              <a:gd name="connsiteX17" fmla="*/ 480062 w 2741162"/>
              <a:gd name="connsiteY17" fmla="*/ 0 h 702176"/>
              <a:gd name="connsiteX18" fmla="*/ 107580 w 2741162"/>
              <a:gd name="connsiteY18" fmla="*/ 0 h 702176"/>
              <a:gd name="connsiteX19" fmla="*/ 0 w 2741162"/>
              <a:gd name="connsiteY19" fmla="*/ 0 h 702176"/>
              <a:gd name="connsiteX20" fmla="*/ 223012 w 2741162"/>
              <a:gd name="connsiteY20" fmla="*/ 702176 h 702176"/>
              <a:gd name="connsiteX21" fmla="*/ 330592 w 2741162"/>
              <a:gd name="connsiteY21" fmla="*/ 702176 h 702176"/>
              <a:gd name="connsiteX22" fmla="*/ 681087 w 2741162"/>
              <a:gd name="connsiteY22" fmla="*/ 702176 h 702176"/>
              <a:gd name="connsiteX23" fmla="*/ 788667 w 2741162"/>
              <a:gd name="connsiteY23" fmla="*/ 702176 h 702176"/>
              <a:gd name="connsiteX24" fmla="*/ 2389059 w 2741162"/>
              <a:gd name="connsiteY24" fmla="*/ 702176 h 702176"/>
              <a:gd name="connsiteX25" fmla="*/ 2496639 w 2741162"/>
              <a:gd name="connsiteY25" fmla="*/ 702176 h 702176"/>
              <a:gd name="connsiteX26" fmla="*/ 2633582 w 2741162"/>
              <a:gd name="connsiteY26" fmla="*/ 702176 h 702176"/>
              <a:gd name="connsiteX27" fmla="*/ 2741162 w 2741162"/>
              <a:gd name="connsiteY27" fmla="*/ 702176 h 70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41162" h="702176">
                <a:moveTo>
                  <a:pt x="2741162" y="0"/>
                </a:moveTo>
                <a:lnTo>
                  <a:pt x="2633582" y="0"/>
                </a:lnTo>
                <a:lnTo>
                  <a:pt x="2496639" y="0"/>
                </a:lnTo>
                <a:lnTo>
                  <a:pt x="2413050" y="0"/>
                </a:lnTo>
                <a:lnTo>
                  <a:pt x="2389059" y="0"/>
                </a:lnTo>
                <a:lnTo>
                  <a:pt x="2305470" y="0"/>
                </a:lnTo>
                <a:lnTo>
                  <a:pt x="2132640" y="0"/>
                </a:lnTo>
                <a:lnTo>
                  <a:pt x="2025060" y="0"/>
                </a:lnTo>
                <a:lnTo>
                  <a:pt x="1990309" y="0"/>
                </a:lnTo>
                <a:lnTo>
                  <a:pt x="1882729" y="0"/>
                </a:lnTo>
                <a:lnTo>
                  <a:pt x="1720111" y="0"/>
                </a:lnTo>
                <a:lnTo>
                  <a:pt x="1663662" y="0"/>
                </a:lnTo>
                <a:lnTo>
                  <a:pt x="1612531" y="0"/>
                </a:lnTo>
                <a:lnTo>
                  <a:pt x="1556082" y="0"/>
                </a:lnTo>
                <a:lnTo>
                  <a:pt x="1363911" y="0"/>
                </a:lnTo>
                <a:lnTo>
                  <a:pt x="1256331" y="0"/>
                </a:lnTo>
                <a:lnTo>
                  <a:pt x="587642" y="0"/>
                </a:lnTo>
                <a:lnTo>
                  <a:pt x="480062" y="0"/>
                </a:lnTo>
                <a:lnTo>
                  <a:pt x="107580" y="0"/>
                </a:lnTo>
                <a:lnTo>
                  <a:pt x="0" y="0"/>
                </a:lnTo>
                <a:lnTo>
                  <a:pt x="223012" y="702176"/>
                </a:lnTo>
                <a:lnTo>
                  <a:pt x="330592" y="702176"/>
                </a:lnTo>
                <a:lnTo>
                  <a:pt x="681087" y="702176"/>
                </a:lnTo>
                <a:lnTo>
                  <a:pt x="788667" y="702176"/>
                </a:lnTo>
                <a:lnTo>
                  <a:pt x="2389059" y="702176"/>
                </a:lnTo>
                <a:lnTo>
                  <a:pt x="2496639" y="702176"/>
                </a:lnTo>
                <a:lnTo>
                  <a:pt x="2633582" y="702176"/>
                </a:lnTo>
                <a:lnTo>
                  <a:pt x="2741162" y="702176"/>
                </a:lnTo>
                <a:close/>
              </a:path>
            </a:pathLst>
          </a:custGeom>
          <a:solidFill>
            <a:srgbClr val="34B78F"/>
          </a:solidFill>
        </p:spPr>
        <p:txBody>
          <a:bodyPr wrap="square" lIns="0" tIns="0" rIns="0" bIns="0" rtlCol="0">
            <a:noAutofit/>
          </a:bodyPr>
          <a:lstStyle/>
          <a:p>
            <a:pPr fontAlgn="auto">
              <a:spcBef>
                <a:spcPts val="0"/>
              </a:spcBef>
              <a:spcAft>
                <a:spcPts val="0"/>
              </a:spcAft>
            </a:pPr>
            <a:endParaRPr sz="1800" dirty="0">
              <a:solidFill>
                <a:prstClr val="black"/>
              </a:solidFill>
              <a:latin typeface="+mn-ea"/>
            </a:endParaRPr>
          </a:p>
        </p:txBody>
      </p:sp>
      <p:pic>
        <p:nvPicPr>
          <p:cNvPr id="131" name="図 130">
            <a:extLst>
              <a:ext uri="{FF2B5EF4-FFF2-40B4-BE49-F238E27FC236}">
                <a16:creationId xmlns:a16="http://schemas.microsoft.com/office/drawing/2014/main" id="{D508636D-D4DF-4CEE-B1D4-E9B3CF6592B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48121" y="1614611"/>
            <a:ext cx="3026253" cy="1925515"/>
          </a:xfrm>
          <a:custGeom>
            <a:avLst/>
            <a:gdLst>
              <a:gd name="connsiteX0" fmla="*/ 3026253 w 3026253"/>
              <a:gd name="connsiteY0" fmla="*/ 0 h 1924937"/>
              <a:gd name="connsiteX1" fmla="*/ 3026253 w 3026253"/>
              <a:gd name="connsiteY1" fmla="*/ 1924937 h 1924937"/>
              <a:gd name="connsiteX2" fmla="*/ 0 w 3026253"/>
              <a:gd name="connsiteY2" fmla="*/ 1924937 h 1924937"/>
              <a:gd name="connsiteX3" fmla="*/ 610824 w 3026253"/>
              <a:gd name="connsiteY3" fmla="*/ 4162 h 1924937"/>
            </a:gdLst>
            <a:ahLst/>
            <a:cxnLst>
              <a:cxn ang="0">
                <a:pos x="connsiteX0" y="connsiteY0"/>
              </a:cxn>
              <a:cxn ang="0">
                <a:pos x="connsiteX1" y="connsiteY1"/>
              </a:cxn>
              <a:cxn ang="0">
                <a:pos x="connsiteX2" y="connsiteY2"/>
              </a:cxn>
              <a:cxn ang="0">
                <a:pos x="connsiteX3" y="connsiteY3"/>
              </a:cxn>
            </a:cxnLst>
            <a:rect l="l" t="t" r="r" b="b"/>
            <a:pathLst>
              <a:path w="3026253" h="1924937">
                <a:moveTo>
                  <a:pt x="3026253" y="0"/>
                </a:moveTo>
                <a:lnTo>
                  <a:pt x="3026253" y="1924937"/>
                </a:lnTo>
                <a:lnTo>
                  <a:pt x="0" y="1924937"/>
                </a:lnTo>
                <a:lnTo>
                  <a:pt x="610824" y="4162"/>
                </a:lnTo>
                <a:close/>
              </a:path>
            </a:pathLst>
          </a:custGeom>
        </p:spPr>
      </p:pic>
      <p:sp>
        <p:nvSpPr>
          <p:cNvPr id="96" name="テキスト ボックス 95">
            <a:extLst>
              <a:ext uri="{FF2B5EF4-FFF2-40B4-BE49-F238E27FC236}">
                <a16:creationId xmlns:a16="http://schemas.microsoft.com/office/drawing/2014/main" id="{1B9A8575-6042-4DED-BAC3-70B0EAA01C24}"/>
              </a:ext>
            </a:extLst>
          </p:cNvPr>
          <p:cNvSpPr txBox="1"/>
          <p:nvPr/>
        </p:nvSpPr>
        <p:spPr>
          <a:xfrm>
            <a:off x="882146" y="2447754"/>
            <a:ext cx="3132144" cy="923330"/>
          </a:xfrm>
          <a:prstGeom prst="rect">
            <a:avLst/>
          </a:prstGeom>
          <a:noFill/>
        </p:spPr>
        <p:txBody>
          <a:bodyPr wrap="square" lIns="0" tIns="0" rIns="0" bIns="0" rtlCol="0">
            <a:spAutoFit/>
          </a:bodyPr>
          <a:lstStyle/>
          <a:p>
            <a:pPr defTabSz="457200" fontAlgn="auto">
              <a:lnSpc>
                <a:spcPts val="1800"/>
              </a:lnSpc>
              <a:spcBef>
                <a:spcPts val="0"/>
              </a:spcBef>
              <a:spcAft>
                <a:spcPts val="0"/>
              </a:spcAft>
            </a:pPr>
            <a:r>
              <a:rPr lang="en-US" altLang="ja-JP" sz="1400" dirty="0">
                <a:solidFill>
                  <a:prstClr val="black"/>
                </a:solidFill>
                <a:latin typeface="+mn-ea"/>
              </a:rPr>
              <a:t>Reducing </a:t>
            </a:r>
          </a:p>
          <a:p>
            <a:pPr defTabSz="457200" fontAlgn="auto">
              <a:lnSpc>
                <a:spcPts val="1800"/>
              </a:lnSpc>
              <a:spcBef>
                <a:spcPts val="0"/>
              </a:spcBef>
              <a:spcAft>
                <a:spcPts val="0"/>
              </a:spcAft>
            </a:pPr>
            <a:r>
              <a:rPr lang="en-US" altLang="ja-JP" sz="1400" dirty="0">
                <a:solidFill>
                  <a:prstClr val="black"/>
                </a:solidFill>
                <a:latin typeface="+mn-ea"/>
              </a:rPr>
              <a:t>environmental burden </a:t>
            </a:r>
          </a:p>
          <a:p>
            <a:pPr defTabSz="457200" fontAlgn="auto">
              <a:lnSpc>
                <a:spcPts val="1800"/>
              </a:lnSpc>
              <a:spcBef>
                <a:spcPts val="0"/>
              </a:spcBef>
              <a:spcAft>
                <a:spcPts val="0"/>
              </a:spcAft>
            </a:pPr>
            <a:r>
              <a:rPr lang="en-US" altLang="ja-JP" sz="1400" dirty="0">
                <a:solidFill>
                  <a:prstClr val="black"/>
                </a:solidFill>
                <a:latin typeface="+mn-ea"/>
              </a:rPr>
              <a:t>and realizing highly</a:t>
            </a:r>
          </a:p>
          <a:p>
            <a:pPr defTabSz="457200" fontAlgn="auto">
              <a:lnSpc>
                <a:spcPts val="1800"/>
              </a:lnSpc>
              <a:spcBef>
                <a:spcPts val="0"/>
              </a:spcBef>
              <a:spcAft>
                <a:spcPts val="0"/>
              </a:spcAft>
            </a:pPr>
            <a:r>
              <a:rPr lang="en-US" altLang="ja-JP" sz="1400" dirty="0">
                <a:solidFill>
                  <a:prstClr val="black"/>
                </a:solidFill>
                <a:latin typeface="+mn-ea"/>
              </a:rPr>
              <a:t>efficient mobility</a:t>
            </a:r>
            <a:endParaRPr lang="ja-JP" altLang="en-US" sz="1400" dirty="0">
              <a:solidFill>
                <a:prstClr val="black"/>
              </a:solidFill>
              <a:latin typeface="+mn-ea"/>
            </a:endParaRPr>
          </a:p>
        </p:txBody>
      </p:sp>
      <p:sp>
        <p:nvSpPr>
          <p:cNvPr id="97" name="テキスト ボックス 96">
            <a:extLst>
              <a:ext uri="{FF2B5EF4-FFF2-40B4-BE49-F238E27FC236}">
                <a16:creationId xmlns:a16="http://schemas.microsoft.com/office/drawing/2014/main" id="{D8BB9458-9FE5-4F91-9EED-D88197128D36}"/>
              </a:ext>
            </a:extLst>
          </p:cNvPr>
          <p:cNvSpPr txBox="1"/>
          <p:nvPr/>
        </p:nvSpPr>
        <p:spPr>
          <a:xfrm>
            <a:off x="882146" y="1842590"/>
            <a:ext cx="1598194" cy="246221"/>
          </a:xfrm>
          <a:prstGeom prst="rect">
            <a:avLst/>
          </a:prstGeom>
          <a:noFill/>
        </p:spPr>
        <p:txBody>
          <a:bodyPr wrap="none" lIns="0" tIns="0" rIns="0" bIns="0" rtlCol="0">
            <a:spAutoFit/>
          </a:bodyPr>
          <a:lstStyle/>
          <a:p>
            <a:pPr lvl="0" defTabSz="457200">
              <a:defRPr/>
            </a:pPr>
            <a:r>
              <a:rPr kumimoji="0" lang="en-US" altLang="ja-JP" sz="1600" b="1" kern="0" dirty="0">
                <a:solidFill>
                  <a:prstClr val="white"/>
                </a:solidFill>
                <a:latin typeface="+mn-ea"/>
              </a:rPr>
              <a:t>Electrification</a:t>
            </a:r>
            <a:endParaRPr kumimoji="0" lang="ja-JP" altLang="en-US" sz="1400" b="1" kern="0" dirty="0">
              <a:solidFill>
                <a:prstClr val="white"/>
              </a:solidFill>
              <a:latin typeface="+mn-ea"/>
            </a:endParaRPr>
          </a:p>
        </p:txBody>
      </p:sp>
      <p:sp>
        <p:nvSpPr>
          <p:cNvPr id="104" name="テキスト ボックス 103">
            <a:extLst>
              <a:ext uri="{FF2B5EF4-FFF2-40B4-BE49-F238E27FC236}">
                <a16:creationId xmlns:a16="http://schemas.microsoft.com/office/drawing/2014/main" id="{7F027A57-C1D3-4B98-897C-C139B751684F}"/>
              </a:ext>
            </a:extLst>
          </p:cNvPr>
          <p:cNvSpPr txBox="1"/>
          <p:nvPr/>
        </p:nvSpPr>
        <p:spPr>
          <a:xfrm>
            <a:off x="891775" y="4819294"/>
            <a:ext cx="3724021" cy="923330"/>
          </a:xfrm>
          <a:prstGeom prst="rect">
            <a:avLst/>
          </a:prstGeom>
          <a:noFill/>
        </p:spPr>
        <p:txBody>
          <a:bodyPr wrap="square" lIns="0" tIns="0" rIns="0" bIns="0" rtlCol="0">
            <a:spAutoFit/>
          </a:bodyPr>
          <a:lstStyle/>
          <a:p>
            <a:pPr defTabSz="457200" fontAlgn="auto">
              <a:lnSpc>
                <a:spcPts val="1800"/>
              </a:lnSpc>
              <a:spcBef>
                <a:spcPts val="0"/>
              </a:spcBef>
              <a:spcAft>
                <a:spcPts val="0"/>
              </a:spcAft>
            </a:pPr>
            <a:r>
              <a:rPr lang="en-US" altLang="ja-JP" sz="1400" dirty="0">
                <a:solidFill>
                  <a:prstClr val="black"/>
                </a:solidFill>
                <a:latin typeface="+mn-ea"/>
              </a:rPr>
              <a:t>Realizing a new mobile </a:t>
            </a:r>
            <a:br>
              <a:rPr lang="en-US" altLang="ja-JP" sz="1400" dirty="0">
                <a:solidFill>
                  <a:prstClr val="black"/>
                </a:solidFill>
                <a:latin typeface="+mn-ea"/>
              </a:rPr>
            </a:br>
            <a:r>
              <a:rPr lang="en-US" altLang="ja-JP" sz="1400" dirty="0" smtClean="0">
                <a:solidFill>
                  <a:prstClr val="black"/>
                </a:solidFill>
                <a:latin typeface="+mn-ea"/>
              </a:rPr>
              <a:t>society</a:t>
            </a:r>
            <a:r>
              <a:rPr lang="ja-JP" altLang="en-US" sz="1400" dirty="0" smtClean="0">
                <a:solidFill>
                  <a:prstClr val="black"/>
                </a:solidFill>
                <a:latin typeface="+mn-ea"/>
              </a:rPr>
              <a:t> </a:t>
            </a:r>
            <a:r>
              <a:rPr lang="en-US" altLang="ja-JP" sz="1400" dirty="0">
                <a:solidFill>
                  <a:prstClr val="black"/>
                </a:solidFill>
                <a:latin typeface="+mn-ea"/>
              </a:rPr>
              <a:t>that connects </a:t>
            </a:r>
            <a:br>
              <a:rPr lang="en-US" altLang="ja-JP" sz="1400" dirty="0">
                <a:solidFill>
                  <a:prstClr val="black"/>
                </a:solidFill>
                <a:latin typeface="+mn-ea"/>
              </a:rPr>
            </a:br>
            <a:r>
              <a:rPr lang="en-US" altLang="ja-JP" sz="1400" dirty="0">
                <a:solidFill>
                  <a:prstClr val="black"/>
                </a:solidFill>
                <a:latin typeface="+mn-ea"/>
              </a:rPr>
              <a:t>vehicles, people, </a:t>
            </a:r>
          </a:p>
          <a:p>
            <a:pPr defTabSz="457200" fontAlgn="auto">
              <a:lnSpc>
                <a:spcPts val="1800"/>
              </a:lnSpc>
              <a:spcBef>
                <a:spcPts val="0"/>
              </a:spcBef>
              <a:spcAft>
                <a:spcPts val="0"/>
              </a:spcAft>
            </a:pPr>
            <a:r>
              <a:rPr lang="en-US" altLang="ja-JP" sz="1400" dirty="0">
                <a:solidFill>
                  <a:prstClr val="black"/>
                </a:solidFill>
                <a:latin typeface="+mn-ea"/>
              </a:rPr>
              <a:t>and goods</a:t>
            </a:r>
            <a:endParaRPr lang="ja-JP" altLang="en-US" sz="1400" dirty="0">
              <a:solidFill>
                <a:prstClr val="black"/>
              </a:solidFill>
              <a:latin typeface="+mn-ea"/>
            </a:endParaRPr>
          </a:p>
        </p:txBody>
      </p:sp>
      <p:sp>
        <p:nvSpPr>
          <p:cNvPr id="105" name="テキスト ボックス 104">
            <a:extLst>
              <a:ext uri="{FF2B5EF4-FFF2-40B4-BE49-F238E27FC236}">
                <a16:creationId xmlns:a16="http://schemas.microsoft.com/office/drawing/2014/main" id="{6572A676-9465-48D1-9540-8788F72EEFB3}"/>
              </a:ext>
            </a:extLst>
          </p:cNvPr>
          <p:cNvSpPr txBox="1"/>
          <p:nvPr/>
        </p:nvSpPr>
        <p:spPr>
          <a:xfrm>
            <a:off x="946306" y="4178339"/>
            <a:ext cx="1718419" cy="246221"/>
          </a:xfrm>
          <a:prstGeom prst="rect">
            <a:avLst/>
          </a:prstGeom>
          <a:noFill/>
        </p:spPr>
        <p:txBody>
          <a:bodyPr wrap="none" lIns="0" tIns="0" rIns="0" bIns="0" rtlCol="0">
            <a:spAutoFit/>
          </a:bodyPr>
          <a:lstStyle/>
          <a:p>
            <a:pPr lvl="0" defTabSz="457200">
              <a:defRPr/>
            </a:pPr>
            <a:r>
              <a:rPr kumimoji="0" lang="en-US" altLang="ja-JP" sz="1600" b="1" kern="0" dirty="0">
                <a:solidFill>
                  <a:prstClr val="white"/>
                </a:solidFill>
                <a:latin typeface="+mn-ea"/>
              </a:rPr>
              <a:t>Connected</a:t>
            </a:r>
            <a:r>
              <a:rPr kumimoji="0" lang="en-US" altLang="ja-JP" sz="1400" b="1" kern="0" dirty="0">
                <a:solidFill>
                  <a:prstClr val="white"/>
                </a:solidFill>
                <a:latin typeface="+mn-ea"/>
              </a:rPr>
              <a:t> Cars</a:t>
            </a:r>
            <a:endParaRPr kumimoji="0" lang="ja-JP" altLang="en-US" sz="1400" b="1" kern="0" dirty="0">
              <a:solidFill>
                <a:prstClr val="white"/>
              </a:solidFill>
              <a:latin typeface="+mn-ea"/>
            </a:endParaRPr>
          </a:p>
        </p:txBody>
      </p:sp>
      <p:pic>
        <p:nvPicPr>
          <p:cNvPr id="133" name="図 132">
            <a:extLst>
              <a:ext uri="{FF2B5EF4-FFF2-40B4-BE49-F238E27FC236}">
                <a16:creationId xmlns:a16="http://schemas.microsoft.com/office/drawing/2014/main" id="{80DE15AF-F37C-44B8-82BB-207660D235B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848121" y="3950934"/>
            <a:ext cx="3027206" cy="1924939"/>
          </a:xfrm>
          <a:custGeom>
            <a:avLst/>
            <a:gdLst>
              <a:gd name="connsiteX0" fmla="*/ 3027206 w 3027206"/>
              <a:gd name="connsiteY0" fmla="*/ 0 h 1924939"/>
              <a:gd name="connsiteX1" fmla="*/ 3027206 w 3027206"/>
              <a:gd name="connsiteY1" fmla="*/ 1924939 h 1924939"/>
              <a:gd name="connsiteX2" fmla="*/ 0 w 3027206"/>
              <a:gd name="connsiteY2" fmla="*/ 1924939 h 1924939"/>
              <a:gd name="connsiteX3" fmla="*/ 610824 w 3027206"/>
              <a:gd name="connsiteY3" fmla="*/ 4164 h 1924939"/>
            </a:gdLst>
            <a:ahLst/>
            <a:cxnLst>
              <a:cxn ang="0">
                <a:pos x="connsiteX0" y="connsiteY0"/>
              </a:cxn>
              <a:cxn ang="0">
                <a:pos x="connsiteX1" y="connsiteY1"/>
              </a:cxn>
              <a:cxn ang="0">
                <a:pos x="connsiteX2" y="connsiteY2"/>
              </a:cxn>
              <a:cxn ang="0">
                <a:pos x="connsiteX3" y="connsiteY3"/>
              </a:cxn>
            </a:cxnLst>
            <a:rect l="l" t="t" r="r" b="b"/>
            <a:pathLst>
              <a:path w="3027206" h="1924939">
                <a:moveTo>
                  <a:pt x="3027206" y="0"/>
                </a:moveTo>
                <a:lnTo>
                  <a:pt x="3027206" y="1924939"/>
                </a:lnTo>
                <a:lnTo>
                  <a:pt x="0" y="1924939"/>
                </a:lnTo>
                <a:lnTo>
                  <a:pt x="610824" y="4164"/>
                </a:lnTo>
                <a:close/>
              </a:path>
            </a:pathLst>
          </a:custGeom>
        </p:spPr>
      </p:pic>
      <p:pic>
        <p:nvPicPr>
          <p:cNvPr id="143" name="図 142">
            <a:extLst>
              <a:ext uri="{FF2B5EF4-FFF2-40B4-BE49-F238E27FC236}">
                <a16:creationId xmlns:a16="http://schemas.microsoft.com/office/drawing/2014/main" id="{D5EDAD59-595D-4352-9A5A-37CE2710C90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477872" y="1615193"/>
            <a:ext cx="3023566" cy="1924933"/>
          </a:xfrm>
          <a:custGeom>
            <a:avLst/>
            <a:gdLst>
              <a:gd name="connsiteX0" fmla="*/ 3023566 w 3023566"/>
              <a:gd name="connsiteY0" fmla="*/ 0 h 1924933"/>
              <a:gd name="connsiteX1" fmla="*/ 3023566 w 3023566"/>
              <a:gd name="connsiteY1" fmla="*/ 1924933 h 1924933"/>
              <a:gd name="connsiteX2" fmla="*/ 0 w 3023566"/>
              <a:gd name="connsiteY2" fmla="*/ 1924933 h 1924933"/>
              <a:gd name="connsiteX3" fmla="*/ 610824 w 3023566"/>
              <a:gd name="connsiteY3" fmla="*/ 4158 h 1924933"/>
            </a:gdLst>
            <a:ahLst/>
            <a:cxnLst>
              <a:cxn ang="0">
                <a:pos x="connsiteX0" y="connsiteY0"/>
              </a:cxn>
              <a:cxn ang="0">
                <a:pos x="connsiteX1" y="connsiteY1"/>
              </a:cxn>
              <a:cxn ang="0">
                <a:pos x="connsiteX2" y="connsiteY2"/>
              </a:cxn>
              <a:cxn ang="0">
                <a:pos x="connsiteX3" y="connsiteY3"/>
              </a:cxn>
            </a:cxnLst>
            <a:rect l="l" t="t" r="r" b="b"/>
            <a:pathLst>
              <a:path w="3023566" h="1924933">
                <a:moveTo>
                  <a:pt x="3023566" y="0"/>
                </a:moveTo>
                <a:lnTo>
                  <a:pt x="3023566" y="1924933"/>
                </a:lnTo>
                <a:lnTo>
                  <a:pt x="0" y="1924933"/>
                </a:lnTo>
                <a:lnTo>
                  <a:pt x="610824" y="4158"/>
                </a:lnTo>
                <a:close/>
              </a:path>
            </a:pathLst>
          </a:custGeom>
        </p:spPr>
      </p:pic>
      <p:sp>
        <p:nvSpPr>
          <p:cNvPr id="144" name="フリーフォーム: 図形 143">
            <a:extLst>
              <a:ext uri="{FF2B5EF4-FFF2-40B4-BE49-F238E27FC236}">
                <a16:creationId xmlns:a16="http://schemas.microsoft.com/office/drawing/2014/main" id="{95AA8C8F-A8A5-48DE-BECF-A58BE0843FCB}"/>
              </a:ext>
            </a:extLst>
          </p:cNvPr>
          <p:cNvSpPr>
            <a:spLocks noChangeAspect="1"/>
          </p:cNvSpPr>
          <p:nvPr/>
        </p:nvSpPr>
        <p:spPr>
          <a:xfrm>
            <a:off x="6315528" y="3954589"/>
            <a:ext cx="2741166" cy="1925512"/>
          </a:xfrm>
          <a:custGeom>
            <a:avLst/>
            <a:gdLst>
              <a:gd name="connsiteX0" fmla="*/ 0 w 2741166"/>
              <a:gd name="connsiteY0" fmla="*/ 0 h 1925512"/>
              <a:gd name="connsiteX1" fmla="*/ 107585 w 2741166"/>
              <a:gd name="connsiteY1" fmla="*/ 0 h 1925512"/>
              <a:gd name="connsiteX2" fmla="*/ 228602 w 2741166"/>
              <a:gd name="connsiteY2" fmla="*/ 0 h 1925512"/>
              <a:gd name="connsiteX3" fmla="*/ 336187 w 2741166"/>
              <a:gd name="connsiteY3" fmla="*/ 0 h 1925512"/>
              <a:gd name="connsiteX4" fmla="*/ 1193678 w 2741166"/>
              <a:gd name="connsiteY4" fmla="*/ 0 h 1925512"/>
              <a:gd name="connsiteX5" fmla="*/ 1301263 w 2741166"/>
              <a:gd name="connsiteY5" fmla="*/ 0 h 1925512"/>
              <a:gd name="connsiteX6" fmla="*/ 1422280 w 2741166"/>
              <a:gd name="connsiteY6" fmla="*/ 0 h 1925512"/>
              <a:gd name="connsiteX7" fmla="*/ 1474199 w 2741166"/>
              <a:gd name="connsiteY7" fmla="*/ 0 h 1925512"/>
              <a:gd name="connsiteX8" fmla="*/ 1529865 w 2741166"/>
              <a:gd name="connsiteY8" fmla="*/ 0 h 1925512"/>
              <a:gd name="connsiteX9" fmla="*/ 1581784 w 2741166"/>
              <a:gd name="connsiteY9" fmla="*/ 0 h 1925512"/>
              <a:gd name="connsiteX10" fmla="*/ 1653497 w 2741166"/>
              <a:gd name="connsiteY10" fmla="*/ 0 h 1925512"/>
              <a:gd name="connsiteX11" fmla="*/ 1702801 w 2741166"/>
              <a:gd name="connsiteY11" fmla="*/ 0 h 1925512"/>
              <a:gd name="connsiteX12" fmla="*/ 1761082 w 2741166"/>
              <a:gd name="connsiteY12" fmla="*/ 0 h 1925512"/>
              <a:gd name="connsiteX13" fmla="*/ 1810386 w 2741166"/>
              <a:gd name="connsiteY13" fmla="*/ 0 h 1925512"/>
              <a:gd name="connsiteX14" fmla="*/ 1882099 w 2741166"/>
              <a:gd name="connsiteY14" fmla="*/ 0 h 1925512"/>
              <a:gd name="connsiteX15" fmla="*/ 1989684 w 2741166"/>
              <a:gd name="connsiteY15" fmla="*/ 0 h 1925512"/>
              <a:gd name="connsiteX16" fmla="*/ 2404979 w 2741166"/>
              <a:gd name="connsiteY16" fmla="*/ 0 h 1925512"/>
              <a:gd name="connsiteX17" fmla="*/ 2512564 w 2741166"/>
              <a:gd name="connsiteY17" fmla="*/ 0 h 1925512"/>
              <a:gd name="connsiteX18" fmla="*/ 2633581 w 2741166"/>
              <a:gd name="connsiteY18" fmla="*/ 0 h 1925512"/>
              <a:gd name="connsiteX19" fmla="*/ 2741166 w 2741166"/>
              <a:gd name="connsiteY19" fmla="*/ 0 h 1925512"/>
              <a:gd name="connsiteX20" fmla="*/ 2129657 w 2741166"/>
              <a:gd name="connsiteY20" fmla="*/ 1925391 h 1925512"/>
              <a:gd name="connsiteX21" fmla="*/ 2022072 w 2741166"/>
              <a:gd name="connsiteY21" fmla="*/ 1925391 h 1925512"/>
              <a:gd name="connsiteX22" fmla="*/ 1989684 w 2741166"/>
              <a:gd name="connsiteY22" fmla="*/ 1925391 h 1925512"/>
              <a:gd name="connsiteX23" fmla="*/ 1989684 w 2741166"/>
              <a:gd name="connsiteY23" fmla="*/ 1925512 h 1925512"/>
              <a:gd name="connsiteX24" fmla="*/ 1882099 w 2741166"/>
              <a:gd name="connsiteY24" fmla="*/ 1925512 h 1925512"/>
              <a:gd name="connsiteX25" fmla="*/ 1810386 w 2741166"/>
              <a:gd name="connsiteY25" fmla="*/ 1925512 h 1925512"/>
              <a:gd name="connsiteX26" fmla="*/ 1761082 w 2741166"/>
              <a:gd name="connsiteY26" fmla="*/ 1925512 h 1925512"/>
              <a:gd name="connsiteX27" fmla="*/ 1702801 w 2741166"/>
              <a:gd name="connsiteY27" fmla="*/ 1925512 h 1925512"/>
              <a:gd name="connsiteX28" fmla="*/ 1653497 w 2741166"/>
              <a:gd name="connsiteY28" fmla="*/ 1925512 h 1925512"/>
              <a:gd name="connsiteX29" fmla="*/ 1581784 w 2741166"/>
              <a:gd name="connsiteY29" fmla="*/ 1925512 h 1925512"/>
              <a:gd name="connsiteX30" fmla="*/ 1474199 w 2741166"/>
              <a:gd name="connsiteY30" fmla="*/ 1925512 h 1925512"/>
              <a:gd name="connsiteX31" fmla="*/ 336187 w 2741166"/>
              <a:gd name="connsiteY31" fmla="*/ 1925512 h 1925512"/>
              <a:gd name="connsiteX32" fmla="*/ 228602 w 2741166"/>
              <a:gd name="connsiteY32" fmla="*/ 1925512 h 1925512"/>
              <a:gd name="connsiteX33" fmla="*/ 107585 w 2741166"/>
              <a:gd name="connsiteY33" fmla="*/ 1925512 h 1925512"/>
              <a:gd name="connsiteX34" fmla="*/ 0 w 2741166"/>
              <a:gd name="connsiteY34" fmla="*/ 1925512 h 192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41166" h="1925512">
                <a:moveTo>
                  <a:pt x="0" y="0"/>
                </a:moveTo>
                <a:lnTo>
                  <a:pt x="107585" y="0"/>
                </a:lnTo>
                <a:lnTo>
                  <a:pt x="228602" y="0"/>
                </a:lnTo>
                <a:lnTo>
                  <a:pt x="336187" y="0"/>
                </a:lnTo>
                <a:lnTo>
                  <a:pt x="1193678" y="0"/>
                </a:lnTo>
                <a:lnTo>
                  <a:pt x="1301263" y="0"/>
                </a:lnTo>
                <a:lnTo>
                  <a:pt x="1422280" y="0"/>
                </a:lnTo>
                <a:lnTo>
                  <a:pt x="1474199" y="0"/>
                </a:lnTo>
                <a:lnTo>
                  <a:pt x="1529865" y="0"/>
                </a:lnTo>
                <a:lnTo>
                  <a:pt x="1581784" y="0"/>
                </a:lnTo>
                <a:lnTo>
                  <a:pt x="1653497" y="0"/>
                </a:lnTo>
                <a:lnTo>
                  <a:pt x="1702801" y="0"/>
                </a:lnTo>
                <a:lnTo>
                  <a:pt x="1761082" y="0"/>
                </a:lnTo>
                <a:lnTo>
                  <a:pt x="1810386" y="0"/>
                </a:lnTo>
                <a:lnTo>
                  <a:pt x="1882099" y="0"/>
                </a:lnTo>
                <a:lnTo>
                  <a:pt x="1989684" y="0"/>
                </a:lnTo>
                <a:lnTo>
                  <a:pt x="2404979" y="0"/>
                </a:lnTo>
                <a:lnTo>
                  <a:pt x="2512564" y="0"/>
                </a:lnTo>
                <a:lnTo>
                  <a:pt x="2633581" y="0"/>
                </a:lnTo>
                <a:lnTo>
                  <a:pt x="2741166" y="0"/>
                </a:lnTo>
                <a:lnTo>
                  <a:pt x="2129657" y="1925391"/>
                </a:lnTo>
                <a:lnTo>
                  <a:pt x="2022072" y="1925391"/>
                </a:lnTo>
                <a:lnTo>
                  <a:pt x="1989684" y="1925391"/>
                </a:lnTo>
                <a:lnTo>
                  <a:pt x="1989684" y="1925512"/>
                </a:lnTo>
                <a:lnTo>
                  <a:pt x="1882099" y="1925512"/>
                </a:lnTo>
                <a:lnTo>
                  <a:pt x="1810386" y="1925512"/>
                </a:lnTo>
                <a:lnTo>
                  <a:pt x="1761082" y="1925512"/>
                </a:lnTo>
                <a:lnTo>
                  <a:pt x="1702801" y="1925512"/>
                </a:lnTo>
                <a:lnTo>
                  <a:pt x="1653497" y="1925512"/>
                </a:lnTo>
                <a:lnTo>
                  <a:pt x="1581784" y="1925512"/>
                </a:lnTo>
                <a:lnTo>
                  <a:pt x="1474199" y="1925512"/>
                </a:lnTo>
                <a:lnTo>
                  <a:pt x="336187" y="1925512"/>
                </a:lnTo>
                <a:lnTo>
                  <a:pt x="228602" y="1925512"/>
                </a:lnTo>
                <a:lnTo>
                  <a:pt x="107585" y="1925512"/>
                </a:lnTo>
                <a:lnTo>
                  <a:pt x="0" y="1925512"/>
                </a:lnTo>
                <a:close/>
              </a:path>
            </a:pathLst>
          </a:custGeom>
          <a:solidFill>
            <a:srgbClr val="EBEBEB"/>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mn-ea"/>
            </a:endParaRPr>
          </a:p>
        </p:txBody>
      </p:sp>
      <p:sp>
        <p:nvSpPr>
          <p:cNvPr id="145" name="フリーフォーム: 図形 144">
            <a:extLst>
              <a:ext uri="{FF2B5EF4-FFF2-40B4-BE49-F238E27FC236}">
                <a16:creationId xmlns:a16="http://schemas.microsoft.com/office/drawing/2014/main" id="{69CE2AC5-A183-439B-B86D-64B7C99E86A3}"/>
              </a:ext>
            </a:extLst>
          </p:cNvPr>
          <p:cNvSpPr>
            <a:spLocks noChangeAspect="1"/>
          </p:cNvSpPr>
          <p:nvPr/>
        </p:nvSpPr>
        <p:spPr>
          <a:xfrm flipH="1">
            <a:off x="6315528" y="3954588"/>
            <a:ext cx="2741162" cy="702176"/>
          </a:xfrm>
          <a:custGeom>
            <a:avLst/>
            <a:gdLst>
              <a:gd name="connsiteX0" fmla="*/ 2741162 w 2741162"/>
              <a:gd name="connsiteY0" fmla="*/ 0 h 702176"/>
              <a:gd name="connsiteX1" fmla="*/ 2633582 w 2741162"/>
              <a:gd name="connsiteY1" fmla="*/ 0 h 702176"/>
              <a:gd name="connsiteX2" fmla="*/ 2496639 w 2741162"/>
              <a:gd name="connsiteY2" fmla="*/ 0 h 702176"/>
              <a:gd name="connsiteX3" fmla="*/ 2413050 w 2741162"/>
              <a:gd name="connsiteY3" fmla="*/ 0 h 702176"/>
              <a:gd name="connsiteX4" fmla="*/ 2389059 w 2741162"/>
              <a:gd name="connsiteY4" fmla="*/ 0 h 702176"/>
              <a:gd name="connsiteX5" fmla="*/ 2305470 w 2741162"/>
              <a:gd name="connsiteY5" fmla="*/ 0 h 702176"/>
              <a:gd name="connsiteX6" fmla="*/ 2132640 w 2741162"/>
              <a:gd name="connsiteY6" fmla="*/ 0 h 702176"/>
              <a:gd name="connsiteX7" fmla="*/ 2025060 w 2741162"/>
              <a:gd name="connsiteY7" fmla="*/ 0 h 702176"/>
              <a:gd name="connsiteX8" fmla="*/ 1990309 w 2741162"/>
              <a:gd name="connsiteY8" fmla="*/ 0 h 702176"/>
              <a:gd name="connsiteX9" fmla="*/ 1882729 w 2741162"/>
              <a:gd name="connsiteY9" fmla="*/ 0 h 702176"/>
              <a:gd name="connsiteX10" fmla="*/ 1720111 w 2741162"/>
              <a:gd name="connsiteY10" fmla="*/ 0 h 702176"/>
              <a:gd name="connsiteX11" fmla="*/ 1663662 w 2741162"/>
              <a:gd name="connsiteY11" fmla="*/ 0 h 702176"/>
              <a:gd name="connsiteX12" fmla="*/ 1612531 w 2741162"/>
              <a:gd name="connsiteY12" fmla="*/ 0 h 702176"/>
              <a:gd name="connsiteX13" fmla="*/ 1556082 w 2741162"/>
              <a:gd name="connsiteY13" fmla="*/ 0 h 702176"/>
              <a:gd name="connsiteX14" fmla="*/ 1363911 w 2741162"/>
              <a:gd name="connsiteY14" fmla="*/ 0 h 702176"/>
              <a:gd name="connsiteX15" fmla="*/ 1256331 w 2741162"/>
              <a:gd name="connsiteY15" fmla="*/ 0 h 702176"/>
              <a:gd name="connsiteX16" fmla="*/ 587642 w 2741162"/>
              <a:gd name="connsiteY16" fmla="*/ 0 h 702176"/>
              <a:gd name="connsiteX17" fmla="*/ 480062 w 2741162"/>
              <a:gd name="connsiteY17" fmla="*/ 0 h 702176"/>
              <a:gd name="connsiteX18" fmla="*/ 107580 w 2741162"/>
              <a:gd name="connsiteY18" fmla="*/ 0 h 702176"/>
              <a:gd name="connsiteX19" fmla="*/ 0 w 2741162"/>
              <a:gd name="connsiteY19" fmla="*/ 0 h 702176"/>
              <a:gd name="connsiteX20" fmla="*/ 223012 w 2741162"/>
              <a:gd name="connsiteY20" fmla="*/ 702176 h 702176"/>
              <a:gd name="connsiteX21" fmla="*/ 330592 w 2741162"/>
              <a:gd name="connsiteY21" fmla="*/ 702176 h 702176"/>
              <a:gd name="connsiteX22" fmla="*/ 681087 w 2741162"/>
              <a:gd name="connsiteY22" fmla="*/ 702176 h 702176"/>
              <a:gd name="connsiteX23" fmla="*/ 788667 w 2741162"/>
              <a:gd name="connsiteY23" fmla="*/ 702176 h 702176"/>
              <a:gd name="connsiteX24" fmla="*/ 2389059 w 2741162"/>
              <a:gd name="connsiteY24" fmla="*/ 702176 h 702176"/>
              <a:gd name="connsiteX25" fmla="*/ 2496639 w 2741162"/>
              <a:gd name="connsiteY25" fmla="*/ 702176 h 702176"/>
              <a:gd name="connsiteX26" fmla="*/ 2633582 w 2741162"/>
              <a:gd name="connsiteY26" fmla="*/ 702176 h 702176"/>
              <a:gd name="connsiteX27" fmla="*/ 2741162 w 2741162"/>
              <a:gd name="connsiteY27" fmla="*/ 702176 h 70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41162" h="702176">
                <a:moveTo>
                  <a:pt x="2741162" y="0"/>
                </a:moveTo>
                <a:lnTo>
                  <a:pt x="2633582" y="0"/>
                </a:lnTo>
                <a:lnTo>
                  <a:pt x="2496639" y="0"/>
                </a:lnTo>
                <a:lnTo>
                  <a:pt x="2413050" y="0"/>
                </a:lnTo>
                <a:lnTo>
                  <a:pt x="2389059" y="0"/>
                </a:lnTo>
                <a:lnTo>
                  <a:pt x="2305470" y="0"/>
                </a:lnTo>
                <a:lnTo>
                  <a:pt x="2132640" y="0"/>
                </a:lnTo>
                <a:lnTo>
                  <a:pt x="2025060" y="0"/>
                </a:lnTo>
                <a:lnTo>
                  <a:pt x="1990309" y="0"/>
                </a:lnTo>
                <a:lnTo>
                  <a:pt x="1882729" y="0"/>
                </a:lnTo>
                <a:lnTo>
                  <a:pt x="1720111" y="0"/>
                </a:lnTo>
                <a:lnTo>
                  <a:pt x="1663662" y="0"/>
                </a:lnTo>
                <a:lnTo>
                  <a:pt x="1612531" y="0"/>
                </a:lnTo>
                <a:lnTo>
                  <a:pt x="1556082" y="0"/>
                </a:lnTo>
                <a:lnTo>
                  <a:pt x="1363911" y="0"/>
                </a:lnTo>
                <a:lnTo>
                  <a:pt x="1256331" y="0"/>
                </a:lnTo>
                <a:lnTo>
                  <a:pt x="587642" y="0"/>
                </a:lnTo>
                <a:lnTo>
                  <a:pt x="480062" y="0"/>
                </a:lnTo>
                <a:lnTo>
                  <a:pt x="107580" y="0"/>
                </a:lnTo>
                <a:lnTo>
                  <a:pt x="0" y="0"/>
                </a:lnTo>
                <a:lnTo>
                  <a:pt x="223012" y="702176"/>
                </a:lnTo>
                <a:lnTo>
                  <a:pt x="330592" y="702176"/>
                </a:lnTo>
                <a:lnTo>
                  <a:pt x="681087" y="702176"/>
                </a:lnTo>
                <a:lnTo>
                  <a:pt x="788667" y="702176"/>
                </a:lnTo>
                <a:lnTo>
                  <a:pt x="2389059" y="702176"/>
                </a:lnTo>
                <a:lnTo>
                  <a:pt x="2496639" y="702176"/>
                </a:lnTo>
                <a:lnTo>
                  <a:pt x="2633582" y="702176"/>
                </a:lnTo>
                <a:lnTo>
                  <a:pt x="2741162" y="702176"/>
                </a:lnTo>
                <a:close/>
              </a:path>
            </a:pathLst>
          </a:custGeom>
          <a:solidFill>
            <a:srgbClr val="828282"/>
          </a:solidFill>
        </p:spPr>
        <p:txBody>
          <a:bodyPr wrap="square" lIns="0" tIns="0" rIns="0" bIns="0" rtlCol="0">
            <a:noAutofit/>
          </a:bodyPr>
          <a:lstStyle/>
          <a:p>
            <a:pPr fontAlgn="auto">
              <a:spcBef>
                <a:spcPts val="0"/>
              </a:spcBef>
              <a:spcAft>
                <a:spcPts val="0"/>
              </a:spcAft>
            </a:pPr>
            <a:endParaRPr sz="1800" dirty="0">
              <a:solidFill>
                <a:prstClr val="black"/>
              </a:solidFill>
              <a:latin typeface="+mn-ea"/>
            </a:endParaRPr>
          </a:p>
        </p:txBody>
      </p:sp>
      <p:sp>
        <p:nvSpPr>
          <p:cNvPr id="146" name="テキスト ボックス 145">
            <a:extLst>
              <a:ext uri="{FF2B5EF4-FFF2-40B4-BE49-F238E27FC236}">
                <a16:creationId xmlns:a16="http://schemas.microsoft.com/office/drawing/2014/main" id="{0FE87E6E-AB23-4D0D-89E6-9E6B8CC8FE2A}"/>
              </a:ext>
            </a:extLst>
          </p:cNvPr>
          <p:cNvSpPr txBox="1"/>
          <p:nvPr/>
        </p:nvSpPr>
        <p:spPr>
          <a:xfrm>
            <a:off x="6511897" y="4787730"/>
            <a:ext cx="3132144" cy="923330"/>
          </a:xfrm>
          <a:prstGeom prst="rect">
            <a:avLst/>
          </a:prstGeom>
          <a:noFill/>
        </p:spPr>
        <p:txBody>
          <a:bodyPr wrap="square" lIns="0" tIns="0" rIns="0" bIns="0" rtlCol="0">
            <a:spAutoFit/>
          </a:bodyPr>
          <a:lstStyle/>
          <a:p>
            <a:pPr lvl="0">
              <a:lnSpc>
                <a:spcPts val="1800"/>
              </a:lnSpc>
            </a:pPr>
            <a:r>
              <a:rPr lang="en-US" altLang="ja-JP" sz="1400" dirty="0">
                <a:solidFill>
                  <a:srgbClr val="000000"/>
                </a:solidFill>
                <a:latin typeface="+mn-ea"/>
              </a:rPr>
              <a:t>Contributing to </a:t>
            </a:r>
            <a:br>
              <a:rPr lang="en-US" altLang="ja-JP" sz="1400" dirty="0">
                <a:solidFill>
                  <a:srgbClr val="000000"/>
                </a:solidFill>
                <a:latin typeface="+mn-ea"/>
              </a:rPr>
            </a:br>
            <a:r>
              <a:rPr lang="en-US" altLang="ja-JP" sz="1400" dirty="0">
                <a:solidFill>
                  <a:srgbClr val="000000"/>
                </a:solidFill>
                <a:latin typeface="+mn-ea"/>
              </a:rPr>
              <a:t>improved social</a:t>
            </a:r>
            <a:r>
              <a:rPr lang="ja-JP" altLang="en-US" sz="1400" dirty="0">
                <a:solidFill>
                  <a:srgbClr val="000000"/>
                </a:solidFill>
                <a:latin typeface="+mn-ea"/>
              </a:rPr>
              <a:t> </a:t>
            </a:r>
            <a:r>
              <a:rPr lang="en-US" altLang="ja-JP" sz="1400" dirty="0">
                <a:solidFill>
                  <a:srgbClr val="000000"/>
                </a:solidFill>
                <a:latin typeface="+mn-ea"/>
              </a:rPr>
              <a:t>and </a:t>
            </a:r>
            <a:br>
              <a:rPr lang="en-US" altLang="ja-JP" sz="1400" dirty="0">
                <a:solidFill>
                  <a:srgbClr val="000000"/>
                </a:solidFill>
                <a:latin typeface="+mn-ea"/>
              </a:rPr>
            </a:br>
            <a:r>
              <a:rPr lang="en-US" altLang="ja-JP" sz="1400" dirty="0">
                <a:solidFill>
                  <a:srgbClr val="000000"/>
                </a:solidFill>
                <a:latin typeface="+mn-ea"/>
              </a:rPr>
              <a:t>industrial </a:t>
            </a:r>
            <a:br>
              <a:rPr lang="en-US" altLang="ja-JP" sz="1400" dirty="0">
                <a:solidFill>
                  <a:srgbClr val="000000"/>
                </a:solidFill>
                <a:latin typeface="+mn-ea"/>
              </a:rPr>
            </a:br>
            <a:r>
              <a:rPr lang="en-US" altLang="ja-JP" sz="1400" dirty="0">
                <a:solidFill>
                  <a:srgbClr val="000000"/>
                </a:solidFill>
                <a:latin typeface="+mn-ea"/>
              </a:rPr>
              <a:t>productivity</a:t>
            </a:r>
            <a:endParaRPr lang="ja-JP" altLang="en-US" sz="2800" dirty="0">
              <a:solidFill>
                <a:prstClr val="black"/>
              </a:solidFill>
              <a:latin typeface="+mn-ea"/>
            </a:endParaRPr>
          </a:p>
        </p:txBody>
      </p:sp>
      <p:sp>
        <p:nvSpPr>
          <p:cNvPr id="147" name="テキスト ボックス 146">
            <a:extLst>
              <a:ext uri="{FF2B5EF4-FFF2-40B4-BE49-F238E27FC236}">
                <a16:creationId xmlns:a16="http://schemas.microsoft.com/office/drawing/2014/main" id="{EBBFB791-FAB6-4EE0-91E7-7C0BD251CFC3}"/>
              </a:ext>
            </a:extLst>
          </p:cNvPr>
          <p:cNvSpPr txBox="1"/>
          <p:nvPr/>
        </p:nvSpPr>
        <p:spPr>
          <a:xfrm>
            <a:off x="6511897" y="4030167"/>
            <a:ext cx="1957267" cy="589905"/>
          </a:xfrm>
          <a:prstGeom prst="rect">
            <a:avLst/>
          </a:prstGeom>
          <a:noFill/>
        </p:spPr>
        <p:txBody>
          <a:bodyPr wrap="none" lIns="0" tIns="0" rIns="0" bIns="0" rtlCol="0">
            <a:spAutoFit/>
          </a:bodyPr>
          <a:lstStyle/>
          <a:p>
            <a:pPr lvl="0" defTabSz="457200">
              <a:lnSpc>
                <a:spcPts val="1600"/>
              </a:lnSpc>
              <a:defRPr/>
            </a:pPr>
            <a:r>
              <a:rPr kumimoji="0" lang="en-US" altLang="ja-JP" sz="1600" b="1" kern="0" dirty="0">
                <a:solidFill>
                  <a:prstClr val="white"/>
                </a:solidFill>
                <a:latin typeface="+mn-ea"/>
              </a:rPr>
              <a:t>Non-Automotive </a:t>
            </a:r>
          </a:p>
          <a:p>
            <a:pPr lvl="0" defTabSz="457200">
              <a:lnSpc>
                <a:spcPts val="1600"/>
              </a:lnSpc>
              <a:defRPr/>
            </a:pPr>
            <a:r>
              <a:rPr kumimoji="0" lang="en-US" altLang="ja-JP" sz="1600" b="1" kern="0" dirty="0">
                <a:solidFill>
                  <a:prstClr val="white"/>
                </a:solidFill>
                <a:latin typeface="+mn-ea"/>
              </a:rPr>
              <a:t>Businesses</a:t>
            </a:r>
          </a:p>
          <a:p>
            <a:pPr lvl="0" defTabSz="457200">
              <a:lnSpc>
                <a:spcPts val="1400"/>
              </a:lnSpc>
              <a:defRPr/>
            </a:pPr>
            <a:r>
              <a:rPr kumimoji="0" lang="en-US" altLang="ja-JP" sz="800" kern="0" dirty="0">
                <a:solidFill>
                  <a:prstClr val="white"/>
                </a:solidFill>
                <a:latin typeface="+mn-ea"/>
              </a:rPr>
              <a:t>(Factory Automation and Agriculture)</a:t>
            </a:r>
            <a:endParaRPr kumimoji="0" lang="ja-JP" altLang="en-US" sz="800" kern="0" baseline="10000" dirty="0">
              <a:solidFill>
                <a:prstClr val="white"/>
              </a:solidFill>
              <a:latin typeface="+mn-ea"/>
            </a:endParaRPr>
          </a:p>
        </p:txBody>
      </p:sp>
      <p:pic>
        <p:nvPicPr>
          <p:cNvPr id="149" name="図 148">
            <a:extLst>
              <a:ext uri="{FF2B5EF4-FFF2-40B4-BE49-F238E27FC236}">
                <a16:creationId xmlns:a16="http://schemas.microsoft.com/office/drawing/2014/main" id="{BE80F0EC-AD2B-42F7-9C9D-E841C289180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782365" y="3955168"/>
            <a:ext cx="2719074" cy="967437"/>
          </a:xfrm>
          <a:custGeom>
            <a:avLst/>
            <a:gdLst>
              <a:gd name="connsiteX0" fmla="*/ 2719074 w 2719074"/>
              <a:gd name="connsiteY0" fmla="*/ 0 h 967437"/>
              <a:gd name="connsiteX1" fmla="*/ 2719074 w 2719074"/>
              <a:gd name="connsiteY1" fmla="*/ 967437 h 967437"/>
              <a:gd name="connsiteX2" fmla="*/ 0 w 2719074"/>
              <a:gd name="connsiteY2" fmla="*/ 967437 h 967437"/>
              <a:gd name="connsiteX3" fmla="*/ 306332 w 2719074"/>
              <a:gd name="connsiteY3" fmla="*/ 4157 h 967437"/>
            </a:gdLst>
            <a:ahLst/>
            <a:cxnLst>
              <a:cxn ang="0">
                <a:pos x="connsiteX0" y="connsiteY0"/>
              </a:cxn>
              <a:cxn ang="0">
                <a:pos x="connsiteX1" y="connsiteY1"/>
              </a:cxn>
              <a:cxn ang="0">
                <a:pos x="connsiteX2" y="connsiteY2"/>
              </a:cxn>
              <a:cxn ang="0">
                <a:pos x="connsiteX3" y="connsiteY3"/>
              </a:cxn>
            </a:cxnLst>
            <a:rect l="l" t="t" r="r" b="b"/>
            <a:pathLst>
              <a:path w="2719074" h="967437">
                <a:moveTo>
                  <a:pt x="2719074" y="0"/>
                </a:moveTo>
                <a:lnTo>
                  <a:pt x="2719074" y="967437"/>
                </a:lnTo>
                <a:lnTo>
                  <a:pt x="0" y="967437"/>
                </a:lnTo>
                <a:lnTo>
                  <a:pt x="306332" y="4157"/>
                </a:lnTo>
                <a:close/>
              </a:path>
            </a:pathLst>
          </a:custGeom>
        </p:spPr>
      </p:pic>
      <p:sp>
        <p:nvSpPr>
          <p:cNvPr id="26" name="テキスト ボックス 25">
            <a:extLst>
              <a:ext uri="{FF2B5EF4-FFF2-40B4-BE49-F238E27FC236}">
                <a16:creationId xmlns:a16="http://schemas.microsoft.com/office/drawing/2014/main" id="{A6522587-39C0-4CB8-A4FC-E356493DCFE5}"/>
              </a:ext>
            </a:extLst>
          </p:cNvPr>
          <p:cNvSpPr txBox="1"/>
          <p:nvPr/>
        </p:nvSpPr>
        <p:spPr>
          <a:xfrm>
            <a:off x="688500" y="966572"/>
            <a:ext cx="10855799" cy="461665"/>
          </a:xfrm>
          <a:prstGeom prst="rect">
            <a:avLst/>
          </a:prstGeom>
          <a:noFill/>
        </p:spPr>
        <p:txBody>
          <a:bodyPr wrap="square" lIns="0" tIns="0" rIns="0" bIns="0" rtlCol="0">
            <a:spAutoFit/>
          </a:bodyPr>
          <a:lstStyle/>
          <a:p>
            <a:pPr>
              <a:spcBef>
                <a:spcPts val="0"/>
              </a:spcBef>
            </a:pPr>
            <a:r>
              <a:rPr lang="en-US" altLang="ja-JP" sz="1500" dirty="0">
                <a:latin typeface="+mn-ea"/>
              </a:rPr>
              <a:t>DENSO is contributing to the improvement of both industrial and social productivity by working to provide new mobility value, establish factory automation (FA) and industrialize agriculture.</a:t>
            </a:r>
          </a:p>
        </p:txBody>
      </p:sp>
      <p:sp>
        <p:nvSpPr>
          <p:cNvPr id="2" name="フッター プレースホルダー 1"/>
          <p:cNvSpPr>
            <a:spLocks noGrp="1"/>
          </p:cNvSpPr>
          <p:nvPr>
            <p:ph type="ftr" sz="quarter" idx="3"/>
          </p:nvPr>
        </p:nvSpPr>
        <p:spPr/>
        <p:txBody>
          <a:bodyPr/>
          <a:lstStyle/>
          <a:p>
            <a:r>
              <a:rPr lang="en-US" altLang="ja-JP" smtClean="0">
                <a:ea typeface="Verdana" panose="020B0604030504040204" pitchFamily="34" charset="0"/>
              </a:rPr>
              <a:t>DENSO Corporate Profile (as of May, 2021)</a:t>
            </a:r>
            <a:endParaRPr lang="en-US" dirty="0"/>
          </a:p>
        </p:txBody>
      </p:sp>
    </p:spTree>
    <p:extLst>
      <p:ext uri="{BB962C8B-B14F-4D97-AF65-F5344CB8AC3E}">
        <p14:creationId xmlns:p14="http://schemas.microsoft.com/office/powerpoint/2010/main" val="2359747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1E2CB45-F4F3-4F7F-A245-7D652EC59C3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3" y="0"/>
            <a:ext cx="12203113" cy="5016500"/>
          </a:xfrm>
          <a:prstGeom prst="rect">
            <a:avLst/>
          </a:prstGeom>
        </p:spPr>
      </p:pic>
      <p:sp>
        <p:nvSpPr>
          <p:cNvPr id="3" name="テキスト ボックス 2">
            <a:extLst>
              <a:ext uri="{FF2B5EF4-FFF2-40B4-BE49-F238E27FC236}">
                <a16:creationId xmlns:a16="http://schemas.microsoft.com/office/drawing/2014/main" id="{CA80B6E6-7193-425E-B8F8-AB444E6DB0A6}"/>
              </a:ext>
            </a:extLst>
          </p:cNvPr>
          <p:cNvSpPr txBox="1"/>
          <p:nvPr/>
        </p:nvSpPr>
        <p:spPr>
          <a:xfrm>
            <a:off x="1255713" y="5062849"/>
            <a:ext cx="9793287" cy="830997"/>
          </a:xfrm>
          <a:prstGeom prst="rect">
            <a:avLst/>
          </a:prstGeom>
          <a:noFill/>
        </p:spPr>
        <p:txBody>
          <a:bodyPr wrap="square" lIns="0" tIns="0" rIns="0" bIns="0" rtlCol="0">
            <a:spAutoFit/>
          </a:bodyPr>
          <a:lstStyle/>
          <a:p>
            <a:pPr lvl="0" defTabSz="457200">
              <a:lnSpc>
                <a:spcPct val="120000"/>
              </a:lnSpc>
            </a:pPr>
            <a:r>
              <a:rPr lang="en-US" altLang="ja-JP" sz="1500" dirty="0">
                <a:solidFill>
                  <a:srgbClr val="000000"/>
                </a:solidFill>
                <a:latin typeface="+mn-ea"/>
              </a:rPr>
              <a:t>DENSO will leverage our expansive business domains to form connections between </a:t>
            </a:r>
            <a:r>
              <a:rPr lang="en-US" altLang="ja-JP" sz="1500" dirty="0" smtClean="0">
                <a:solidFill>
                  <a:srgbClr val="000000"/>
                </a:solidFill>
                <a:latin typeface="+mn-ea"/>
              </a:rPr>
              <a:t>various </a:t>
            </a:r>
            <a:r>
              <a:rPr lang="en-US" altLang="ja-JP" sz="1500" dirty="0">
                <a:solidFill>
                  <a:srgbClr val="000000"/>
                </a:solidFill>
                <a:latin typeface="+mn-ea"/>
              </a:rPr>
              <a:t>in-vehicle systems and products in an effort to efficiently manage energy within vehicles. In this manner, </a:t>
            </a:r>
            <a:r>
              <a:rPr lang="en-US" altLang="ja-JP" sz="1500" dirty="0" smtClean="0">
                <a:solidFill>
                  <a:srgbClr val="000000"/>
                </a:solidFill>
                <a:latin typeface="+mn-ea"/>
              </a:rPr>
              <a:t>we will </a:t>
            </a:r>
            <a:r>
              <a:rPr lang="en-US" altLang="ja-JP" sz="1500" dirty="0">
                <a:solidFill>
                  <a:srgbClr val="000000"/>
                </a:solidFill>
                <a:latin typeface="+mn-ea"/>
              </a:rPr>
              <a:t>further improve fuel efficiency and contribute to the conservation of energy.</a:t>
            </a:r>
            <a:endParaRPr lang="ja-JP" altLang="en-US" sz="1500" dirty="0">
              <a:solidFill>
                <a:srgbClr val="000000"/>
              </a:solidFill>
              <a:latin typeface="+mn-ea"/>
            </a:endParaRPr>
          </a:p>
        </p:txBody>
      </p:sp>
      <p:sp>
        <p:nvSpPr>
          <p:cNvPr id="9" name="フリーフォーム: 図形 8">
            <a:extLst>
              <a:ext uri="{FF2B5EF4-FFF2-40B4-BE49-F238E27FC236}">
                <a16:creationId xmlns:a16="http://schemas.microsoft.com/office/drawing/2014/main" id="{73FB880D-9CED-400B-AF62-6B618F8FA0F6}"/>
              </a:ext>
            </a:extLst>
          </p:cNvPr>
          <p:cNvSpPr>
            <a:spLocks noChangeAspect="1"/>
          </p:cNvSpPr>
          <p:nvPr/>
        </p:nvSpPr>
        <p:spPr>
          <a:xfrm flipH="1">
            <a:off x="0" y="349230"/>
            <a:ext cx="3492251" cy="902054"/>
          </a:xfrm>
          <a:custGeom>
            <a:avLst/>
            <a:gdLst>
              <a:gd name="connsiteX0" fmla="*/ 3492251 w 3492251"/>
              <a:gd name="connsiteY0" fmla="*/ 0 h 902054"/>
              <a:gd name="connsiteX1" fmla="*/ 2601502 w 3492251"/>
              <a:gd name="connsiteY1" fmla="*/ 0 h 902054"/>
              <a:gd name="connsiteX2" fmla="*/ 1999028 w 3492251"/>
              <a:gd name="connsiteY2" fmla="*/ 0 h 902054"/>
              <a:gd name="connsiteX3" fmla="*/ 1613951 w 3492251"/>
              <a:gd name="connsiteY3" fmla="*/ 0 h 902054"/>
              <a:gd name="connsiteX4" fmla="*/ 1174989 w 3492251"/>
              <a:gd name="connsiteY4" fmla="*/ 0 h 902054"/>
              <a:gd name="connsiteX5" fmla="*/ 0 w 3492251"/>
              <a:gd name="connsiteY5" fmla="*/ 0 h 902054"/>
              <a:gd name="connsiteX6" fmla="*/ 286492 w 3492251"/>
              <a:gd name="connsiteY6" fmla="*/ 902054 h 902054"/>
              <a:gd name="connsiteX7" fmla="*/ 1174989 w 3492251"/>
              <a:gd name="connsiteY7" fmla="*/ 902054 h 902054"/>
              <a:gd name="connsiteX8" fmla="*/ 3492251 w 3492251"/>
              <a:gd name="connsiteY8" fmla="*/ 902054 h 90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2251" h="902054">
                <a:moveTo>
                  <a:pt x="3492251" y="0"/>
                </a:moveTo>
                <a:lnTo>
                  <a:pt x="2601502" y="0"/>
                </a:lnTo>
                <a:lnTo>
                  <a:pt x="1999028" y="0"/>
                </a:lnTo>
                <a:lnTo>
                  <a:pt x="1613951" y="0"/>
                </a:lnTo>
                <a:lnTo>
                  <a:pt x="1174989" y="0"/>
                </a:lnTo>
                <a:lnTo>
                  <a:pt x="0" y="0"/>
                </a:lnTo>
                <a:lnTo>
                  <a:pt x="286492" y="902054"/>
                </a:lnTo>
                <a:lnTo>
                  <a:pt x="1174989" y="902054"/>
                </a:lnTo>
                <a:lnTo>
                  <a:pt x="3492251" y="902054"/>
                </a:lnTo>
                <a:close/>
              </a:path>
            </a:pathLst>
          </a:custGeom>
          <a:solidFill>
            <a:srgbClr val="30B494"/>
          </a:solidFill>
        </p:spPr>
        <p:txBody>
          <a:bodyPr wrap="square" lIns="0" tIns="0" rIns="0" bIns="0" rtlCol="0">
            <a:noAutofit/>
          </a:bodyPr>
          <a:lstStyle/>
          <a:p>
            <a:pPr fontAlgn="auto">
              <a:spcBef>
                <a:spcPts val="0"/>
              </a:spcBef>
              <a:spcAft>
                <a:spcPts val="0"/>
              </a:spcAft>
            </a:pPr>
            <a:endParaRPr sz="1800" dirty="0">
              <a:solidFill>
                <a:prstClr val="black"/>
              </a:solidFill>
              <a:latin typeface="+mn-ea"/>
            </a:endParaRPr>
          </a:p>
        </p:txBody>
      </p:sp>
      <p:sp>
        <p:nvSpPr>
          <p:cNvPr id="10" name="テキスト ボックス 9">
            <a:extLst>
              <a:ext uri="{FF2B5EF4-FFF2-40B4-BE49-F238E27FC236}">
                <a16:creationId xmlns:a16="http://schemas.microsoft.com/office/drawing/2014/main" id="{47FB47B4-E9B4-4A4E-A906-BD46E8B47062}"/>
              </a:ext>
            </a:extLst>
          </p:cNvPr>
          <p:cNvSpPr txBox="1"/>
          <p:nvPr/>
        </p:nvSpPr>
        <p:spPr>
          <a:xfrm>
            <a:off x="532278" y="646369"/>
            <a:ext cx="2932818" cy="307777"/>
          </a:xfrm>
          <a:prstGeom prst="rect">
            <a:avLst/>
          </a:prstGeom>
          <a:noFill/>
        </p:spPr>
        <p:txBody>
          <a:bodyPr wrap="square" lIns="0" tIns="0" rIns="0" bIns="0" rtlCol="0">
            <a:spAutoFit/>
          </a:bodyPr>
          <a:lstStyle/>
          <a:p>
            <a:pPr marL="0" marR="0" lvl="0" indent="0" defTabSz="457200" eaLnBrk="1" fontAlgn="auto" latinLnBrk="0" hangingPunct="1">
              <a:lnSpc>
                <a:spcPts val="2400"/>
              </a:lnSpc>
              <a:spcBef>
                <a:spcPts val="0"/>
              </a:spcBef>
              <a:spcAft>
                <a:spcPts val="0"/>
              </a:spcAft>
              <a:buClrTx/>
              <a:buSzTx/>
              <a:buFontTx/>
              <a:buNone/>
              <a:tabLst/>
              <a:defRPr/>
            </a:pPr>
            <a:r>
              <a:rPr kumimoji="0" lang="en-US" altLang="ja-JP" sz="2400" b="1" kern="0" spc="100" dirty="0">
                <a:solidFill>
                  <a:prstClr val="white"/>
                </a:solidFill>
                <a:latin typeface="+mn-ea"/>
              </a:rPr>
              <a:t>Electrification</a:t>
            </a:r>
            <a:endParaRPr kumimoji="0" lang="zh-TW" altLang="en-US" sz="2400" b="1" kern="0" spc="100" dirty="0">
              <a:solidFill>
                <a:prstClr val="white"/>
              </a:solidFill>
              <a:latin typeface="+mn-ea"/>
            </a:endParaRPr>
          </a:p>
        </p:txBody>
      </p:sp>
      <p:sp>
        <p:nvSpPr>
          <p:cNvPr id="4" name="フッター プレースホルダー 3"/>
          <p:cNvSpPr>
            <a:spLocks noGrp="1"/>
          </p:cNvSpPr>
          <p:nvPr>
            <p:ph type="ftr" sz="quarter" idx="3"/>
          </p:nvPr>
        </p:nvSpPr>
        <p:spPr/>
        <p:txBody>
          <a:bodyPr/>
          <a:lstStyle/>
          <a:p>
            <a:r>
              <a:rPr lang="en-US" altLang="ja-JP" smtClean="0">
                <a:ea typeface="Verdana" panose="020B0604030504040204" pitchFamily="34" charset="0"/>
              </a:rPr>
              <a:t>DENSO Corporate Profile (as of May, 2021)</a:t>
            </a:r>
            <a:endParaRPr lang="en-US" dirty="0"/>
          </a:p>
        </p:txBody>
      </p:sp>
    </p:spTree>
    <p:extLst>
      <p:ext uri="{BB962C8B-B14F-4D97-AF65-F5344CB8AC3E}">
        <p14:creationId xmlns:p14="http://schemas.microsoft.com/office/powerpoint/2010/main" val="2419111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プレゼンスライド_16x9_170701">
  <a:themeElements>
    <a:clrScheme name="DENSO170309">
      <a:dk1>
        <a:srgbClr val="000000"/>
      </a:dk1>
      <a:lt1>
        <a:srgbClr val="FFFFFF"/>
      </a:lt1>
      <a:dk2>
        <a:srgbClr val="B9D7EB"/>
      </a:dk2>
      <a:lt2>
        <a:srgbClr val="DC0032"/>
      </a:lt2>
      <a:accent1>
        <a:srgbClr val="828282"/>
      </a:accent1>
      <a:accent2>
        <a:srgbClr val="34B78F"/>
      </a:accent2>
      <a:accent3>
        <a:srgbClr val="A77BCA"/>
      </a:accent3>
      <a:accent4>
        <a:srgbClr val="0092BD"/>
      </a:accent4>
      <a:accent5>
        <a:srgbClr val="004386"/>
      </a:accent5>
      <a:accent6>
        <a:srgbClr val="EF60A3"/>
      </a:accent6>
      <a:hlink>
        <a:srgbClr val="000000"/>
      </a:hlink>
      <a:folHlink>
        <a:srgbClr val="000000"/>
      </a:folHlink>
    </a:clrScheme>
    <a:fontScheme name="Verdana">
      <a:majorFont>
        <a:latin typeface="Verdana"/>
        <a:ea typeface="Verdana"/>
        <a:cs typeface=""/>
      </a:majorFont>
      <a:minorFont>
        <a:latin typeface="Verdana"/>
        <a:ea typeface="Verdan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プレゼンテーション1" id="{BA21E9A3-0C72-4907-8537-35530848C1EC}" vid="{37C016FE-512E-41C5-AFDB-D082318B5E9C}"/>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8769</Words>
  <Application>Microsoft Office PowerPoint</Application>
  <PresentationFormat>ユーザー設定</PresentationFormat>
  <Paragraphs>971</Paragraphs>
  <Slides>47</Slides>
  <Notes>26</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47</vt:i4>
      </vt:variant>
    </vt:vector>
  </HeadingPairs>
  <TitlesOfParts>
    <vt:vector size="59" baseType="lpstr">
      <vt:lpstr>DENSO TP 2017</vt:lpstr>
      <vt:lpstr>Meiryo UI</vt:lpstr>
      <vt:lpstr>ＭＳ Ｐゴシック</vt:lpstr>
      <vt:lpstr>ＭＳ Ｐゴシック</vt:lpstr>
      <vt:lpstr>ＭＳ Ｐ明朝</vt:lpstr>
      <vt:lpstr>Yu Gothic UI</vt:lpstr>
      <vt:lpstr>Yu Gothic</vt:lpstr>
      <vt:lpstr>Arial</vt:lpstr>
      <vt:lpstr>Times New Roman</vt:lpstr>
      <vt:lpstr>Verdana</vt:lpstr>
      <vt:lpstr>Wingdings</vt:lpstr>
      <vt:lpstr>プレゼンスライド_16x9_170701</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2019-07-16T04:37:36Z</dcterms:created>
  <dcterms:modified xsi:type="dcterms:W3CDTF">2021-05-21T06:40:32Z</dcterms:modified>
</cp:coreProperties>
</file>