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93" r:id="rId5"/>
    <p:sldMasterId id="2147483801" r:id="rId6"/>
    <p:sldMasterId id="2147483807" r:id="rId7"/>
    <p:sldMasterId id="2147483813" r:id="rId8"/>
  </p:sldMasterIdLst>
  <p:notesMasterIdLst>
    <p:notesMasterId r:id="rId57"/>
  </p:notesMasterIdLst>
  <p:handoutMasterIdLst>
    <p:handoutMasterId r:id="rId58"/>
  </p:handoutMasterIdLst>
  <p:sldIdLst>
    <p:sldId id="337" r:id="rId9"/>
    <p:sldId id="343" r:id="rId10"/>
    <p:sldId id="403" r:id="rId11"/>
    <p:sldId id="345" r:id="rId12"/>
    <p:sldId id="346" r:id="rId13"/>
    <p:sldId id="369" r:id="rId14"/>
    <p:sldId id="428" r:id="rId15"/>
    <p:sldId id="370" r:id="rId16"/>
    <p:sldId id="371" r:id="rId17"/>
    <p:sldId id="424" r:id="rId18"/>
    <p:sldId id="433" r:id="rId19"/>
    <p:sldId id="434" r:id="rId20"/>
    <p:sldId id="435" r:id="rId21"/>
    <p:sldId id="436" r:id="rId22"/>
    <p:sldId id="437" r:id="rId23"/>
    <p:sldId id="438" r:id="rId24"/>
    <p:sldId id="439" r:id="rId25"/>
    <p:sldId id="429" r:id="rId26"/>
    <p:sldId id="430" r:id="rId27"/>
    <p:sldId id="440" r:id="rId28"/>
    <p:sldId id="404" r:id="rId29"/>
    <p:sldId id="367" r:id="rId30"/>
    <p:sldId id="380" r:id="rId31"/>
    <p:sldId id="425" r:id="rId32"/>
    <p:sldId id="426" r:id="rId33"/>
    <p:sldId id="427" r:id="rId34"/>
    <p:sldId id="368" r:id="rId35"/>
    <p:sldId id="395" r:id="rId36"/>
    <p:sldId id="444" r:id="rId37"/>
    <p:sldId id="441" r:id="rId38"/>
    <p:sldId id="442" r:id="rId39"/>
    <p:sldId id="443" r:id="rId40"/>
    <p:sldId id="381" r:id="rId41"/>
    <p:sldId id="384" r:id="rId42"/>
    <p:sldId id="349" r:id="rId43"/>
    <p:sldId id="350" r:id="rId44"/>
    <p:sldId id="351" r:id="rId45"/>
    <p:sldId id="352" r:id="rId46"/>
    <p:sldId id="353" r:id="rId47"/>
    <p:sldId id="373" r:id="rId48"/>
    <p:sldId id="361" r:id="rId49"/>
    <p:sldId id="362" r:id="rId50"/>
    <p:sldId id="363" r:id="rId51"/>
    <p:sldId id="364" r:id="rId52"/>
    <p:sldId id="365" r:id="rId53"/>
    <p:sldId id="366" r:id="rId54"/>
    <p:sldId id="431" r:id="rId55"/>
    <p:sldId id="432" r:id="rId5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01_Open" id="{ECF19804-05C3-41C5-B425-104460B23A83}">
          <p14:sldIdLst>
            <p14:sldId id="337"/>
          </p14:sldIdLst>
        </p14:section>
        <p14:section name="02_Global_Information" id="{7C8B2286-5169-46E3-BFBB-31DA67ED6803}">
          <p14:sldIdLst>
            <p14:sldId id="343"/>
            <p14:sldId id="403"/>
            <p14:sldId id="345"/>
            <p14:sldId id="346"/>
          </p14:sldIdLst>
        </p14:section>
        <p14:section name="03_Business_Overview" id="{A15E80B9-1C1D-46FD-840F-148A215EE745}">
          <p14:sldIdLst>
            <p14:sldId id="369"/>
            <p14:sldId id="428"/>
            <p14:sldId id="370"/>
            <p14:sldId id="371"/>
            <p14:sldId id="424"/>
          </p14:sldIdLst>
        </p14:section>
        <p14:section name="04_Business_Groups" id="{96FA7628-D19E-43EF-A5EE-879F47F6194E}">
          <p14:sldIdLst>
            <p14:sldId id="433"/>
            <p14:sldId id="434"/>
            <p14:sldId id="435"/>
            <p14:sldId id="436"/>
            <p14:sldId id="437"/>
            <p14:sldId id="438"/>
            <p14:sldId id="439"/>
          </p14:sldIdLst>
        </p14:section>
        <p14:section name="05_Great_Causes" id="{90E83971-5A1C-4179-B81F-04004806E4F3}">
          <p14:sldIdLst>
            <p14:sldId id="429"/>
            <p14:sldId id="430"/>
          </p14:sldIdLst>
        </p14:section>
        <p14:section name="06_R&amp;D" id="{116111A9-745D-4649-92C8-C22F854428B8}">
          <p14:sldIdLst>
            <p14:sldId id="440"/>
            <p14:sldId id="404"/>
          </p14:sldIdLst>
        </p14:section>
        <p14:section name="07_History" id="{3FFC66FB-E2A4-4295-A9C9-FAA0BAA85290}">
          <p14:sldIdLst>
            <p14:sldId id="367"/>
            <p14:sldId id="380"/>
            <p14:sldId id="425"/>
            <p14:sldId id="426"/>
            <p14:sldId id="427"/>
          </p14:sldIdLst>
        </p14:section>
        <p14:section name="08_DENSO_Culture" id="{B2FD353B-D6D4-4249-A9EC-DF1784E7B422}">
          <p14:sldIdLst>
            <p14:sldId id="368"/>
            <p14:sldId id="395"/>
            <p14:sldId id="444"/>
            <p14:sldId id="441"/>
            <p14:sldId id="442"/>
            <p14:sldId id="443"/>
          </p14:sldIdLst>
        </p14:section>
        <p14:section name="09_Regions" id="{B1424B5F-88E6-4E42-8148-745DC4323D83}">
          <p14:sldIdLst>
            <p14:sldId id="381"/>
            <p14:sldId id="384"/>
          </p14:sldIdLst>
        </p14:section>
        <p14:section name="10_Appendix" id="{BF476CA7-9CDB-4393-977C-1EB43D56CE47}">
          <p14:sldIdLst>
            <p14:sldId id="349"/>
            <p14:sldId id="350"/>
            <p14:sldId id="351"/>
            <p14:sldId id="352"/>
            <p14:sldId id="353"/>
            <p14:sldId id="373"/>
            <p14:sldId id="361"/>
            <p14:sldId id="362"/>
            <p14:sldId id="363"/>
            <p14:sldId id="364"/>
            <p14:sldId id="365"/>
            <p14:sldId id="366"/>
            <p14:sldId id="431"/>
            <p14:sldId id="432"/>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232"/>
    <a:srgbClr val="000000"/>
    <a:srgbClr val="5BC2E7"/>
    <a:srgbClr val="DC0032"/>
    <a:srgbClr val="ECB3CB"/>
    <a:srgbClr val="8FD6BD"/>
    <a:srgbClr val="00873E"/>
    <a:srgbClr val="EF60A3"/>
    <a:srgbClr val="34B78F"/>
    <a:srgbClr val="B9D7EB"/>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濃色スタイル 1 - アクセント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D7B26C5-4107-4FEC-AEDC-1716B250A1EF}" styleName="スタイル (淡色)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スタイル (淡色)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37" autoAdjust="0"/>
  </p:normalViewPr>
  <p:slideViewPr>
    <p:cSldViewPr snapToGrid="0">
      <p:cViewPr>
        <p:scale>
          <a:sx n="106" d="100"/>
          <a:sy n="106" d="100"/>
        </p:scale>
        <p:origin x="756" y="150"/>
      </p:cViewPr>
      <p:guideLst/>
    </p:cSldViewPr>
  </p:slideViewPr>
  <p:notesTextViewPr>
    <p:cViewPr>
      <p:scale>
        <a:sx n="3" d="2"/>
        <a:sy n="3" d="2"/>
      </p:scale>
      <p:origin x="0" y="0"/>
    </p:cViewPr>
  </p:notesTextViewPr>
  <p:sorterViewPr>
    <p:cViewPr>
      <p:scale>
        <a:sx n="100" d="100"/>
        <a:sy n="100" d="100"/>
      </p:scale>
      <p:origin x="0" y="-1192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77"/>
      </c:doughnutChart>
    </c:plotArea>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rgbClr val="DC0032"/>
              </a:solidFill>
              <a:ln w="0" cap="rnd"/>
            </c:spPr>
            <c:extLst>
              <c:ext xmlns:c16="http://schemas.microsoft.com/office/drawing/2014/chart" uri="{C3380CC4-5D6E-409C-BE32-E72D297353CC}">
                <c16:uniqueId val="{00000001-86E0-47EA-AF0E-D38895893E35}"/>
              </c:ext>
            </c:extLst>
          </c:dPt>
          <c:dPt>
            <c:idx val="1"/>
            <c:bubble3D val="0"/>
            <c:spPr>
              <a:solidFill>
                <a:srgbClr val="EF60A3"/>
              </a:solidFill>
            </c:spPr>
            <c:extLst>
              <c:ext xmlns:c16="http://schemas.microsoft.com/office/drawing/2014/chart" uri="{C3380CC4-5D6E-409C-BE32-E72D297353CC}">
                <c16:uniqueId val="{00000003-86E0-47EA-AF0E-D38895893E35}"/>
              </c:ext>
            </c:extLst>
          </c:dPt>
          <c:dPt>
            <c:idx val="2"/>
            <c:bubble3D val="0"/>
            <c:spPr>
              <a:solidFill>
                <a:srgbClr val="5BC2E7"/>
              </a:solidFill>
            </c:spPr>
            <c:extLst>
              <c:ext xmlns:c16="http://schemas.microsoft.com/office/drawing/2014/chart" uri="{C3380CC4-5D6E-409C-BE32-E72D297353CC}">
                <c16:uniqueId val="{00000005-86E0-47EA-AF0E-D38895893E35}"/>
              </c:ext>
            </c:extLst>
          </c:dPt>
          <c:dPt>
            <c:idx val="3"/>
            <c:bubble3D val="0"/>
            <c:spPr>
              <a:solidFill>
                <a:srgbClr val="B9D7EB"/>
              </a:solidFill>
            </c:spPr>
            <c:extLst>
              <c:ext xmlns:c16="http://schemas.microsoft.com/office/drawing/2014/chart" uri="{C3380CC4-5D6E-409C-BE32-E72D297353CC}">
                <c16:uniqueId val="{00000007-86E0-47EA-AF0E-D38895893E35}"/>
              </c:ext>
            </c:extLst>
          </c:dPt>
          <c:dPt>
            <c:idx val="4"/>
            <c:bubble3D val="0"/>
            <c:spPr>
              <a:solidFill>
                <a:srgbClr val="8246AF"/>
              </a:solidFill>
            </c:spPr>
            <c:extLst>
              <c:ext xmlns:c16="http://schemas.microsoft.com/office/drawing/2014/chart" uri="{C3380CC4-5D6E-409C-BE32-E72D297353CC}">
                <c16:uniqueId val="{00000009-86E0-47EA-AF0E-D38895893E35}"/>
              </c:ext>
            </c:extLst>
          </c:dPt>
          <c:dPt>
            <c:idx val="5"/>
            <c:bubble3D val="0"/>
            <c:spPr>
              <a:solidFill>
                <a:srgbClr val="828282"/>
              </a:solidFill>
            </c:spPr>
            <c:extLst>
              <c:ext xmlns:c16="http://schemas.microsoft.com/office/drawing/2014/chart" uri="{C3380CC4-5D6E-409C-BE32-E72D297353CC}">
                <c16:uniqueId val="{0000000B-86E0-47EA-AF0E-D38895893E35}"/>
              </c:ext>
            </c:extLst>
          </c:dPt>
          <c:dPt>
            <c:idx val="6"/>
            <c:bubble3D val="0"/>
            <c:spPr>
              <a:solidFill>
                <a:srgbClr val="B4B4B4"/>
              </a:solidFill>
            </c:spPr>
            <c:extLst>
              <c:ext xmlns:c16="http://schemas.microsoft.com/office/drawing/2014/chart" uri="{C3380CC4-5D6E-409C-BE32-E72D297353CC}">
                <c16:uniqueId val="{0000000D-86E0-47EA-AF0E-D38895893E35}"/>
              </c:ext>
            </c:extLst>
          </c:dPt>
          <c:val>
            <c:numRef>
              <c:f>Sheet1!$B$2:$B$8</c:f>
              <c:numCache>
                <c:formatCode>General</c:formatCode>
                <c:ptCount val="7"/>
                <c:pt idx="0">
                  <c:v>23.2</c:v>
                </c:pt>
                <c:pt idx="1">
                  <c:v>22.6</c:v>
                </c:pt>
                <c:pt idx="2">
                  <c:v>20.6</c:v>
                </c:pt>
                <c:pt idx="3">
                  <c:v>24.6</c:v>
                </c:pt>
                <c:pt idx="4">
                  <c:v>3.2</c:v>
                </c:pt>
                <c:pt idx="5">
                  <c:v>3.4</c:v>
                </c:pt>
                <c:pt idx="6">
                  <c:v>2.4</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製品別売上収益［連結］</c:v>
                      </c:pt>
                    </c:strCache>
                  </c:strRef>
                </c15:tx>
              </c15:filteredSeriesTitle>
            </c:ext>
            <c:ext xmlns:c15="http://schemas.microsoft.com/office/drawing/2012/chart" uri="{02D57815-91ED-43cb-92C2-25804820EDAC}">
              <c15:filteredCategoryTitle>
                <c15:cat>
                  <c:numRef>
                    <c:extLst>
                      <c:ext uri="{02D57815-91ED-43cb-92C2-25804820EDAC}">
                        <c15:formulaRef>
                          <c15:sqref>Sheet1!$A$2:$A$8</c15:sqref>
                        </c15:formulaRef>
                      </c:ext>
                    </c:extLst>
                    <c:numCache>
                      <c:formatCode>General</c:formatCode>
                      <c:ptCount val="7"/>
                    </c:numCache>
                  </c:numRef>
                </c15:cat>
              </c15:filteredCategoryTitle>
            </c:ext>
            <c:ext xmlns:c16="http://schemas.microsoft.com/office/drawing/2014/chart" uri="{C3380CC4-5D6E-409C-BE32-E72D297353CC}">
              <c16:uniqueId val="{0000000E-86E0-47EA-AF0E-D38895893E35}"/>
            </c:ext>
          </c:extLst>
        </c:ser>
        <c:dLbls>
          <c:showLegendKey val="0"/>
          <c:showVal val="0"/>
          <c:showCatName val="0"/>
          <c:showSerName val="0"/>
          <c:showPercent val="0"/>
          <c:showBubbleSize val="0"/>
          <c:showLeaderLines val="1"/>
        </c:dLbls>
        <c:firstSliceAng val="0"/>
        <c:holeSize val="77"/>
      </c:doughnutChart>
    </c:plotArea>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chemeClr val="bg2"/>
              </a:solidFill>
              <a:ln w="0" cap="rnd"/>
            </c:spPr>
            <c:extLst>
              <c:ext xmlns:c16="http://schemas.microsoft.com/office/drawing/2014/chart" uri="{C3380CC4-5D6E-409C-BE32-E72D297353CC}">
                <c16:uniqueId val="{00000001-0901-45BD-99E1-FC7F34E764CB}"/>
              </c:ext>
            </c:extLst>
          </c:dPt>
          <c:dPt>
            <c:idx val="1"/>
            <c:bubble3D val="0"/>
            <c:spPr>
              <a:solidFill>
                <a:srgbClr val="EF60A3"/>
              </a:solidFill>
            </c:spPr>
            <c:extLst>
              <c:ext xmlns:c16="http://schemas.microsoft.com/office/drawing/2014/chart" uri="{C3380CC4-5D6E-409C-BE32-E72D297353CC}">
                <c16:uniqueId val="{00000003-0901-45BD-99E1-FC7F34E764CB}"/>
              </c:ext>
            </c:extLst>
          </c:dPt>
          <c:dPt>
            <c:idx val="2"/>
            <c:bubble3D val="0"/>
            <c:spPr>
              <a:solidFill>
                <a:srgbClr val="5BC2E7"/>
              </a:solidFill>
            </c:spPr>
            <c:extLst>
              <c:ext xmlns:c16="http://schemas.microsoft.com/office/drawing/2014/chart" uri="{C3380CC4-5D6E-409C-BE32-E72D297353CC}">
                <c16:uniqueId val="{00000005-0901-45BD-99E1-FC7F34E764CB}"/>
              </c:ext>
            </c:extLst>
          </c:dPt>
          <c:dPt>
            <c:idx val="3"/>
            <c:bubble3D val="0"/>
            <c:spPr>
              <a:solidFill>
                <a:srgbClr val="B9D7EB"/>
              </a:solidFill>
            </c:spPr>
            <c:extLst>
              <c:ext xmlns:c16="http://schemas.microsoft.com/office/drawing/2014/chart" uri="{C3380CC4-5D6E-409C-BE32-E72D297353CC}">
                <c16:uniqueId val="{00000007-0901-45BD-99E1-FC7F34E764CB}"/>
              </c:ext>
            </c:extLst>
          </c:dPt>
          <c:dPt>
            <c:idx val="4"/>
            <c:bubble3D val="0"/>
            <c:spPr>
              <a:solidFill>
                <a:srgbClr val="34B78F"/>
              </a:solidFill>
            </c:spPr>
            <c:extLst>
              <c:ext xmlns:c16="http://schemas.microsoft.com/office/drawing/2014/chart" uri="{C3380CC4-5D6E-409C-BE32-E72D297353CC}">
                <c16:uniqueId val="{00000009-0901-45BD-99E1-FC7F34E764CB}"/>
              </c:ext>
            </c:extLst>
          </c:dPt>
          <c:dPt>
            <c:idx val="5"/>
            <c:bubble3D val="0"/>
            <c:spPr>
              <a:solidFill>
                <a:srgbClr val="00873E"/>
              </a:solidFill>
            </c:spPr>
            <c:extLst>
              <c:ext xmlns:c16="http://schemas.microsoft.com/office/drawing/2014/chart" uri="{C3380CC4-5D6E-409C-BE32-E72D297353CC}">
                <c16:uniqueId val="{0000000B-0901-45BD-99E1-FC7F34E764CB}"/>
              </c:ext>
            </c:extLst>
          </c:dPt>
          <c:dPt>
            <c:idx val="6"/>
            <c:bubble3D val="0"/>
            <c:spPr>
              <a:solidFill>
                <a:srgbClr val="8246AF"/>
              </a:solidFill>
            </c:spPr>
            <c:extLst>
              <c:ext xmlns:c16="http://schemas.microsoft.com/office/drawing/2014/chart" uri="{C3380CC4-5D6E-409C-BE32-E72D297353CC}">
                <c16:uniqueId val="{0000000D-0901-45BD-99E1-FC7F34E764CB}"/>
              </c:ext>
            </c:extLst>
          </c:dPt>
          <c:dPt>
            <c:idx val="7"/>
            <c:bubble3D val="0"/>
            <c:spPr>
              <a:solidFill>
                <a:srgbClr val="828282"/>
              </a:solidFill>
              <a:ln>
                <a:noFill/>
              </a:ln>
            </c:spPr>
            <c:extLst>
              <c:ext xmlns:c16="http://schemas.microsoft.com/office/drawing/2014/chart" uri="{C3380CC4-5D6E-409C-BE32-E72D297353CC}">
                <c16:uniqueId val="{0000000F-0901-45BD-99E1-FC7F34E764CB}"/>
              </c:ext>
            </c:extLst>
          </c:dPt>
          <c:val>
            <c:numRef>
              <c:f>Sheet1!$B$2:$B$9</c:f>
              <c:numCache>
                <c:formatCode>0.0_ </c:formatCode>
                <c:ptCount val="8"/>
                <c:pt idx="0">
                  <c:v>51.4</c:v>
                </c:pt>
                <c:pt idx="1">
                  <c:v>7.1</c:v>
                </c:pt>
                <c:pt idx="2">
                  <c:v>3.6</c:v>
                </c:pt>
                <c:pt idx="3">
                  <c:v>2.2999999999999998</c:v>
                </c:pt>
                <c:pt idx="4">
                  <c:v>2</c:v>
                </c:pt>
                <c:pt idx="5">
                  <c:v>2.4</c:v>
                </c:pt>
                <c:pt idx="6">
                  <c:v>19.600000000000001</c:v>
                </c:pt>
                <c:pt idx="7">
                  <c:v>11.6</c:v>
                </c:pt>
              </c:numCache>
            </c:numRef>
          </c:val>
          <c:extLst>
            <c:ext xmlns:c15="http://schemas.microsoft.com/office/drawing/2012/chart" uri="{02D57815-91ED-43cb-92C2-25804820EDAC}">
              <c15:filteredSeriesTitle>
                <c15:tx>
                  <c:strRef>
                    <c:extLst xmlns:c16="http://schemas.microsoft.com/office/drawing/2014/chart">
                      <c:ext uri="{02D57815-91ED-43cb-92C2-25804820EDAC}">
                        <c15:formulaRef>
                          <c15:sqref>Sheet1!$B$1</c15:sqref>
                        </c15:formulaRef>
                      </c:ext>
                    </c:extLst>
                    <c:strCache>
                      <c:ptCount val="1"/>
                      <c:pt idx="0">
                        <c:v>製品別売上収益［連結］</c:v>
                      </c:pt>
                    </c:strCache>
                  </c:strRef>
                </c15:tx>
              </c15:filteredSeriesTitle>
            </c:ext>
            <c:ext xmlns:c15="http://schemas.microsoft.com/office/drawing/2012/chart" uri="{02D57815-91ED-43cb-92C2-25804820EDAC}">
              <c15:filteredCategoryTitle>
                <c15:cat>
                  <c:numRef>
                    <c:extLst>
                      <c:ext uri="{02D57815-91ED-43cb-92C2-25804820EDAC}">
                        <c15:formulaRef>
                          <c15:sqref>Sheet1!$A$2:$A$9</c15:sqref>
                        </c15:formulaRef>
                      </c:ext>
                    </c:extLst>
                    <c:numCache>
                      <c:formatCode>General</c:formatCode>
                      <c:ptCount val="8"/>
                    </c:numCache>
                  </c:numRef>
                </c15:cat>
              </c15:filteredCategoryTitle>
            </c:ext>
            <c:ext xmlns:c16="http://schemas.microsoft.com/office/drawing/2014/chart" uri="{C3380CC4-5D6E-409C-BE32-E72D297353CC}">
              <c16:uniqueId val="{00000010-0901-45BD-99E1-FC7F34E764CB}"/>
            </c:ext>
          </c:extLst>
        </c:ser>
        <c:dLbls>
          <c:showLegendKey val="0"/>
          <c:showVal val="0"/>
          <c:showCatName val="0"/>
          <c:showSerName val="0"/>
          <c:showPercent val="0"/>
          <c:showBubbleSize val="0"/>
          <c:showLeaderLines val="1"/>
        </c:dLbls>
        <c:firstSliceAng val="0"/>
        <c:holeSize val="77"/>
      </c:doughnutChart>
    </c:plotArea>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latin typeface="Yu Gothic UI" panose="020B0500000000000000" pitchFamily="50" charset="-128"/>
              <a:ea typeface="Yu Gothic UI" panose="020B0500000000000000" pitchFamily="50" charset="-128"/>
            </a:endParaRPr>
          </a:p>
        </p:txBody>
      </p:sp>
      <p:sp>
        <p:nvSpPr>
          <p:cNvPr id="3" name="日付プレースホルダー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3357C62-01BC-43BC-A7DE-82A678879B82}" type="datetimeFigureOut">
              <a:rPr kumimoji="1" lang="ja-JP" altLang="en-US" smtClean="0">
                <a:latin typeface="Yu Gothic UI" panose="020B0500000000000000" pitchFamily="50" charset="-128"/>
                <a:ea typeface="Yu Gothic UI" panose="020B0500000000000000" pitchFamily="50" charset="-128"/>
              </a:rPr>
              <a:t>2022/7/15</a:t>
            </a:fld>
            <a:endParaRPr kumimoji="1" lang="ja-JP" altLang="en-US">
              <a:latin typeface="Yu Gothic UI" panose="020B0500000000000000" pitchFamily="50" charset="-128"/>
              <a:ea typeface="Yu Gothic UI" panose="020B0500000000000000" pitchFamily="50" charset="-128"/>
            </a:endParaRPr>
          </a:p>
        </p:txBody>
      </p:sp>
      <p:sp>
        <p:nvSpPr>
          <p:cNvPr id="4" name="フッター プレースホルダー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latin typeface="Yu Gothic UI" panose="020B0500000000000000" pitchFamily="50" charset="-128"/>
              <a:ea typeface="Yu Gothic UI" panose="020B0500000000000000" pitchFamily="50" charset="-128"/>
            </a:endParaRPr>
          </a:p>
        </p:txBody>
      </p:sp>
    </p:spTree>
    <p:extLst>
      <p:ext uri="{BB962C8B-B14F-4D97-AF65-F5344CB8AC3E}">
        <p14:creationId xmlns:p14="http://schemas.microsoft.com/office/powerpoint/2010/main" val="2426206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Yu Gothic UI" panose="020B0500000000000000" pitchFamily="50" charset="-128"/>
                <a:ea typeface="Yu Gothic UI" panose="020B0500000000000000" pitchFamily="50" charset="-128"/>
              </a:defRPr>
            </a:lvl1pPr>
          </a:lstStyle>
          <a:p>
            <a:endParaRPr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Yu Gothic UI" panose="020B0500000000000000" pitchFamily="50" charset="-128"/>
                <a:ea typeface="Yu Gothic UI" panose="020B0500000000000000" pitchFamily="50" charset="-128"/>
              </a:defRPr>
            </a:lvl1pPr>
          </a:lstStyle>
          <a:p>
            <a:fld id="{6FB6BB65-0D3F-4A01-8C7D-E54F3269907F}" type="datetimeFigureOut">
              <a:rPr lang="ja-JP" altLang="en-US" smtClean="0"/>
              <a:pPr/>
              <a:t>2022/7/15</a:t>
            </a:fld>
            <a:endParaRPr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Yu Gothic UI" panose="020B0500000000000000" pitchFamily="50" charset="-128"/>
                <a:ea typeface="Yu Gothic UI" panose="020B0500000000000000" pitchFamily="50" charset="-128"/>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Yu Gothic UI" panose="020B0500000000000000" pitchFamily="50" charset="-128"/>
                <a:ea typeface="Yu Gothic UI" panose="020B0500000000000000" pitchFamily="50" charset="-128"/>
              </a:defRPr>
            </a:lvl1pPr>
          </a:lstStyle>
          <a:p>
            <a:fld id="{E17AF40C-C72E-472F-9864-155490F9B77C}" type="slidenum">
              <a:rPr lang="ja-JP" altLang="en-US" smtClean="0"/>
              <a:pPr/>
              <a:t>‹#›</a:t>
            </a:fld>
            <a:endParaRPr lang="ja-JP" altLang="en-US"/>
          </a:p>
        </p:txBody>
      </p:sp>
    </p:spTree>
    <p:extLst>
      <p:ext uri="{BB962C8B-B14F-4D97-AF65-F5344CB8AC3E}">
        <p14:creationId xmlns:p14="http://schemas.microsoft.com/office/powerpoint/2010/main" val="324625630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1pPr>
    <a:lvl2pPr marL="4572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2pPr>
    <a:lvl3pPr marL="9144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3pPr>
    <a:lvl4pPr marL="13716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4pPr>
    <a:lvl5pPr marL="1828800" algn="l" defTabSz="914400" rtl="0" eaLnBrk="1" latinLnBrk="0" hangingPunct="1">
      <a:defRPr kumimoji="1" sz="1200" kern="1200">
        <a:solidFill>
          <a:schemeClr val="tx1"/>
        </a:solidFill>
        <a:latin typeface="Yu Gothic UI" panose="020B0500000000000000" pitchFamily="50" charset="-128"/>
        <a:ea typeface="Yu Gothic UI" panose="020B0500000000000000" pitchFamily="50"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7AF40C-C72E-472F-9864-155490F9B77C}" type="slidenum">
              <a:rPr lang="ja-JP" altLang="en-US" smtClean="0"/>
              <a:pPr/>
              <a:t>2</a:t>
            </a:fld>
            <a:endParaRPr lang="ja-JP" altLang="en-US"/>
          </a:p>
        </p:txBody>
      </p:sp>
    </p:spTree>
    <p:extLst>
      <p:ext uri="{BB962C8B-B14F-4D97-AF65-F5344CB8AC3E}">
        <p14:creationId xmlns:p14="http://schemas.microsoft.com/office/powerpoint/2010/main" val="21550243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137937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20945087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18503955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3655913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600">
              <a:latin typeface="Meiryo UI"/>
              <a:ea typeface="Meiryo UI"/>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120065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7AF40C-C72E-472F-9864-155490F9B77C}" type="slidenum">
              <a:rPr lang="ja-JP" altLang="en-US" smtClean="0"/>
              <a:pPr/>
              <a:t>23</a:t>
            </a:fld>
            <a:endParaRPr lang="ja-JP" altLang="en-US"/>
          </a:p>
        </p:txBody>
      </p:sp>
    </p:spTree>
    <p:extLst>
      <p:ext uri="{BB962C8B-B14F-4D97-AF65-F5344CB8AC3E}">
        <p14:creationId xmlns:p14="http://schemas.microsoft.com/office/powerpoint/2010/main" val="37297776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3295629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1930314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600">
              <a:latin typeface="Meiryo UI"/>
              <a:ea typeface="Meiryo UI"/>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1008141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600">
              <a:latin typeface="Meiryo UI"/>
              <a:ea typeface="Meiryo UI"/>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24082442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17AF40C-C72E-472F-9864-155490F9B77C}" type="slidenum">
              <a:rPr lang="ja-JP" altLang="en-US" smtClean="0"/>
              <a:pPr/>
              <a:t>3</a:t>
            </a:fld>
            <a:endParaRPr lang="ja-JP" altLang="en-US"/>
          </a:p>
        </p:txBody>
      </p:sp>
    </p:spTree>
    <p:extLst>
      <p:ext uri="{BB962C8B-B14F-4D97-AF65-F5344CB8AC3E}">
        <p14:creationId xmlns:p14="http://schemas.microsoft.com/office/powerpoint/2010/main" val="25437685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7AF40C-C72E-472F-9864-155490F9B77C}" type="slidenum">
              <a:rPr lang="ja-JP" altLang="en-US" smtClean="0"/>
              <a:pPr/>
              <a:t>33</a:t>
            </a:fld>
            <a:endParaRPr lang="ja-JP" altLang="en-US"/>
          </a:p>
        </p:txBody>
      </p:sp>
    </p:spTree>
    <p:extLst>
      <p:ext uri="{BB962C8B-B14F-4D97-AF65-F5344CB8AC3E}">
        <p14:creationId xmlns:p14="http://schemas.microsoft.com/office/powerpoint/2010/main" val="1837492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MACI –</a:t>
            </a:r>
            <a:r>
              <a:rPr lang="en-US" baseline="0"/>
              <a:t> Michigan Automotive Compressor, Inc.</a:t>
            </a:r>
          </a:p>
          <a:p>
            <a:r>
              <a:rPr lang="en-US" baseline="0"/>
              <a:t>SPC – </a:t>
            </a:r>
            <a:r>
              <a:rPr lang="en-US" baseline="0" err="1"/>
              <a:t>Systex</a:t>
            </a:r>
            <a:r>
              <a:rPr lang="en-US" baseline="0"/>
              <a:t> Products Company</a:t>
            </a:r>
          </a:p>
          <a:p>
            <a:r>
              <a:rPr lang="en-US" baseline="0"/>
              <a:t>SPARC – </a:t>
            </a:r>
            <a:r>
              <a:rPr lang="en-US" baseline="0" err="1"/>
              <a:t>Systex</a:t>
            </a:r>
            <a:r>
              <a:rPr lang="en-US" baseline="0"/>
              <a:t> Products Arkansas Company</a:t>
            </a:r>
            <a:endParaRPr lang="en-US"/>
          </a:p>
        </p:txBody>
      </p:sp>
      <p:sp>
        <p:nvSpPr>
          <p:cNvPr id="4" name="Slide Number Placeholder 3"/>
          <p:cNvSpPr>
            <a:spLocks noGrp="1"/>
          </p:cNvSpPr>
          <p:nvPr>
            <p:ph type="sldNum" sz="quarter" idx="10"/>
          </p:nvPr>
        </p:nvSpPr>
        <p:spPr/>
        <p:txBody>
          <a:bodyPr/>
          <a:lstStyle/>
          <a:p>
            <a:fld id="{E17AF40C-C72E-472F-9864-155490F9B77C}" type="slidenum">
              <a:rPr lang="ja-JP" altLang="en-US" smtClean="0"/>
              <a:pPr/>
              <a:t>34</a:t>
            </a:fld>
            <a:endParaRPr lang="ja-JP" altLang="en-US"/>
          </a:p>
        </p:txBody>
      </p:sp>
    </p:spTree>
    <p:extLst>
      <p:ext uri="{BB962C8B-B14F-4D97-AF65-F5344CB8AC3E}">
        <p14:creationId xmlns:p14="http://schemas.microsoft.com/office/powerpoint/2010/main" val="29058873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35281133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1266858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3696969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238987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725352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2470415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latin typeface="+mn-ea"/>
              <a:ea typeface="+mn-ea"/>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6F3448-3337-A740-B29C-9F6778ED4FC7}" type="slidenum">
              <a:rPr kumimoji="1" lang="ja-JP" altLang="en-US" sz="2500" b="0" i="0" u="none" strike="noStrike" kern="1200" cap="none" spc="0" normalizeH="0" baseline="0" noProof="0" smtClean="0">
                <a:ln>
                  <a:noFill/>
                </a:ln>
                <a:solidFill>
                  <a:prstClr val="black"/>
                </a:solidFill>
                <a:effectLst/>
                <a:uLnTx/>
                <a:uFillTx/>
                <a:latin typeface="Yu Gothic"/>
                <a:ea typeface="Yu Gothic" panose="020B0400000000000000"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2500" b="0" i="0" u="none" strike="noStrike" kern="1200" cap="none" spc="0" normalizeH="0" baseline="0" noProof="0">
              <a:ln>
                <a:noFill/>
              </a:ln>
              <a:solidFill>
                <a:prstClr val="black"/>
              </a:solidFill>
              <a:effectLst/>
              <a:uLnTx/>
              <a:uFillTx/>
              <a:latin typeface="Yu Gothic"/>
              <a:ea typeface="Yu Gothic" panose="020B0400000000000000" pitchFamily="34" charset="-128"/>
              <a:cs typeface="+mn-cs"/>
            </a:endParaRPr>
          </a:p>
        </p:txBody>
      </p:sp>
    </p:spTree>
    <p:extLst>
      <p:ext uri="{BB962C8B-B14F-4D97-AF65-F5344CB8AC3E}">
        <p14:creationId xmlns:p14="http://schemas.microsoft.com/office/powerpoint/2010/main" val="6556308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Graphics present">
    <p:bg>
      <p:bgPr>
        <a:solidFill>
          <a:schemeClr val="bg1"/>
        </a:solidFill>
        <a:effectLst/>
      </p:bgPr>
    </p:bg>
    <p:spTree>
      <p:nvGrpSpPr>
        <p:cNvPr id="1" name=""/>
        <p:cNvGrpSpPr/>
        <p:nvPr/>
      </p:nvGrpSpPr>
      <p:grpSpPr>
        <a:xfrm>
          <a:off x="0" y="0"/>
          <a:ext cx="0" cy="0"/>
          <a:chOff x="0" y="0"/>
          <a:chExt cx="0" cy="0"/>
        </a:xfrm>
      </p:grpSpPr>
      <p:sp>
        <p:nvSpPr>
          <p:cNvPr id="34" name="テキスト プレースホルダー 9"/>
          <p:cNvSpPr>
            <a:spLocks noGrp="1"/>
          </p:cNvSpPr>
          <p:nvPr>
            <p:ph type="body" sz="quarter" idx="51" hasCustomPrompt="1"/>
          </p:nvPr>
        </p:nvSpPr>
        <p:spPr>
          <a:xfrm>
            <a:off x="8351415" y="4284299"/>
            <a:ext cx="3842429" cy="687591"/>
          </a:xfrm>
          <a:prstGeom prst="rect">
            <a:avLst/>
          </a:prstGeom>
        </p:spPr>
        <p:txBody>
          <a:bodyPr wrap="none" lIns="0" tIns="46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mn-ea"/>
                <a:ea typeface="+mn-ea"/>
              </a:defRPr>
            </a:lvl1pPr>
          </a:lstStyle>
          <a:p>
            <a:pPr lvl="0"/>
            <a:r>
              <a:rPr kumimoji="1" lang="en-US" altLang="ja-JP"/>
              <a:t>GML-Global Multimedia Library.</a:t>
            </a:r>
            <a:endParaRPr kumimoji="1" lang="ja-JP" altLang="en-US"/>
          </a:p>
        </p:txBody>
      </p:sp>
      <p:sp>
        <p:nvSpPr>
          <p:cNvPr id="38" name="テキスト プレースホルダー 9"/>
          <p:cNvSpPr>
            <a:spLocks noGrp="1"/>
          </p:cNvSpPr>
          <p:nvPr>
            <p:ph type="body" sz="quarter" idx="49" hasCustomPrompt="1"/>
          </p:nvPr>
        </p:nvSpPr>
        <p:spPr>
          <a:xfrm>
            <a:off x="8351415" y="4284299"/>
            <a:ext cx="3842429" cy="687591"/>
          </a:xfrm>
          <a:prstGeom prst="rect">
            <a:avLst/>
          </a:prstGeom>
        </p:spPr>
        <p:txBody>
          <a:bodyPr wrap="none" lIns="0" tIns="252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mn-ea"/>
                <a:ea typeface="+mn-ea"/>
              </a:defRPr>
            </a:lvl1pPr>
          </a:lstStyle>
          <a:p>
            <a:pPr lvl="0"/>
            <a:r>
              <a:rPr kumimoji="1" lang="en-US" altLang="ja-JP"/>
              <a:t>We recommended using images downloaded from</a:t>
            </a:r>
            <a:endParaRPr kumimoji="1" lang="ja-JP" altLang="en-US"/>
          </a:p>
        </p:txBody>
      </p:sp>
      <p:sp>
        <p:nvSpPr>
          <p:cNvPr id="39" name="テキスト プレースホルダー 9"/>
          <p:cNvSpPr>
            <a:spLocks noGrp="1"/>
          </p:cNvSpPr>
          <p:nvPr>
            <p:ph type="body" sz="quarter" idx="50" hasCustomPrompt="1"/>
          </p:nvPr>
        </p:nvSpPr>
        <p:spPr>
          <a:xfrm>
            <a:off x="8351415" y="4284299"/>
            <a:ext cx="3842429" cy="687591"/>
          </a:xfrm>
          <a:prstGeom prst="rect">
            <a:avLst/>
          </a:prstGeom>
        </p:spPr>
        <p:txBody>
          <a:bodyPr wrap="none" lIns="0" tIns="36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lumMod val="75000"/>
                    <a:lumOff val="25000"/>
                  </a:schemeClr>
                </a:solidFill>
                <a:latin typeface="+mn-ea"/>
                <a:ea typeface="+mn-ea"/>
              </a:defRPr>
            </a:lvl1pPr>
          </a:lstStyle>
          <a:p>
            <a:pPr lvl="0"/>
            <a:r>
              <a:rPr kumimoji="1" lang="en-US" altLang="ja-JP"/>
              <a:t>Please use images that have no copyright issues.</a:t>
            </a:r>
            <a:endParaRPr kumimoji="1" lang="ja-JP" altLang="en-US"/>
          </a:p>
        </p:txBody>
      </p:sp>
      <p:sp>
        <p:nvSpPr>
          <p:cNvPr id="32" name="図プレースホルダー 8"/>
          <p:cNvSpPr>
            <a:spLocks noGrp="1"/>
          </p:cNvSpPr>
          <p:nvPr>
            <p:ph type="pic" sz="quarter" idx="32" hasCustomPrompt="1"/>
          </p:nvPr>
        </p:nvSpPr>
        <p:spPr>
          <a:xfrm>
            <a:off x="6700211" y="0"/>
            <a:ext cx="6391275" cy="6858000"/>
          </a:xfrm>
          <a:custGeom>
            <a:avLst/>
            <a:gdLst>
              <a:gd name="connsiteX0" fmla="*/ 0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0 w 6391275"/>
              <a:gd name="connsiteY4" fmla="*/ 0 h 6858000"/>
              <a:gd name="connsiteX0" fmla="*/ 2181225 w 6391275"/>
              <a:gd name="connsiteY0" fmla="*/ 0 h 6858000"/>
              <a:gd name="connsiteX1" fmla="*/ 6391275 w 6391275"/>
              <a:gd name="connsiteY1" fmla="*/ 0 h 6858000"/>
              <a:gd name="connsiteX2" fmla="*/ 6391275 w 6391275"/>
              <a:gd name="connsiteY2" fmla="*/ 6858000 h 6858000"/>
              <a:gd name="connsiteX3" fmla="*/ 0 w 6391275"/>
              <a:gd name="connsiteY3" fmla="*/ 6858000 h 6858000"/>
              <a:gd name="connsiteX4" fmla="*/ 2181225 w 6391275"/>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91275" h="6858000">
                <a:moveTo>
                  <a:pt x="2181225" y="0"/>
                </a:moveTo>
                <a:lnTo>
                  <a:pt x="6391275" y="0"/>
                </a:lnTo>
                <a:lnTo>
                  <a:pt x="6391275" y="6858000"/>
                </a:lnTo>
                <a:lnTo>
                  <a:pt x="0" y="6858000"/>
                </a:lnTo>
                <a:lnTo>
                  <a:pt x="2181225" y="0"/>
                </a:lnTo>
                <a:close/>
              </a:path>
            </a:pathLst>
          </a:custGeom>
        </p:spPr>
        <p:txBody>
          <a:bodyPr lIns="3060000" tIns="0" rIns="0" bIns="0" anchor="ctr"/>
          <a:lstStyle>
            <a:lvl1pPr algn="ctr">
              <a:defRPr sz="1600" baseline="0">
                <a:solidFill>
                  <a:schemeClr val="bg1">
                    <a:lumMod val="50000"/>
                  </a:schemeClr>
                </a:solidFill>
                <a:latin typeface="+mn-ea"/>
                <a:ea typeface="+mn-ea"/>
              </a:defRPr>
            </a:lvl1pPr>
          </a:lstStyle>
          <a:p>
            <a:r>
              <a:rPr kumimoji="1" lang="ja-JP" altLang="en-US"/>
              <a:t>←</a:t>
            </a:r>
            <a:r>
              <a:rPr kumimoji="1" lang="en-US" altLang="ja-JP"/>
              <a:t>Click to add a picture.</a:t>
            </a:r>
          </a:p>
        </p:txBody>
      </p:sp>
      <p:sp>
        <p:nvSpPr>
          <p:cNvPr id="33" name="テキスト プレースホルダー 6"/>
          <p:cNvSpPr>
            <a:spLocks noGrp="1"/>
          </p:cNvSpPr>
          <p:nvPr>
            <p:ph type="body" sz="quarter" idx="44" hasCustomPrompt="1"/>
          </p:nvPr>
        </p:nvSpPr>
        <p:spPr>
          <a:xfrm>
            <a:off x="1" y="2"/>
            <a:ext cx="9902825" cy="6850063"/>
          </a:xfrm>
          <a:prstGeom prst="rect">
            <a:avLst/>
          </a:prstGeom>
          <a:blipFill>
            <a:blip r:embed="rId2"/>
            <a:stretch>
              <a:fillRect/>
            </a:stretch>
          </a:blipFill>
        </p:spPr>
        <p:txBody>
          <a:bodyPr/>
          <a:lstStyle/>
          <a:p>
            <a:pPr lvl="0"/>
            <a:r>
              <a:rPr lang="ja-JP" altLang="en-US"/>
              <a:t> </a:t>
            </a:r>
            <a:endParaRPr lang="en-US"/>
          </a:p>
        </p:txBody>
      </p:sp>
      <p:sp>
        <p:nvSpPr>
          <p:cNvPr id="10" name="テキスト プレースホルダー 7"/>
          <p:cNvSpPr>
            <a:spLocks noGrp="1"/>
          </p:cNvSpPr>
          <p:nvPr>
            <p:ph type="body" sz="quarter" idx="11" hasCustomPrompt="1"/>
          </p:nvPr>
        </p:nvSpPr>
        <p:spPr>
          <a:xfrm>
            <a:off x="543097" y="5248447"/>
            <a:ext cx="3559468" cy="394175"/>
          </a:xfrm>
          <a:prstGeom prst="rect">
            <a:avLst/>
          </a:prstGeom>
        </p:spPr>
        <p:txBody>
          <a:bodyPr anchor="b"/>
          <a:lstStyle>
            <a:lvl1pPr>
              <a:lnSpc>
                <a:spcPct val="100000"/>
              </a:lnSpc>
              <a:defRPr sz="1800" baseline="0">
                <a:solidFill>
                  <a:schemeClr val="tx1"/>
                </a:solidFill>
                <a:latin typeface="Yu Gothic UI Semibold" panose="020B0700000000000000" pitchFamily="50" charset="-128"/>
                <a:ea typeface="Yu Gothic UI Semibold" panose="020B0700000000000000" pitchFamily="50" charset="-128"/>
              </a:defRPr>
            </a:lvl1pPr>
          </a:lstStyle>
          <a:p>
            <a:pPr lvl="0"/>
            <a:r>
              <a:rPr kumimoji="1" lang="en-US" altLang="ja-JP"/>
              <a:t>Presenter Name</a:t>
            </a:r>
            <a:r>
              <a:rPr kumimoji="1" lang="ja-JP" altLang="en-US"/>
              <a:t>　　</a:t>
            </a:r>
          </a:p>
        </p:txBody>
      </p:sp>
      <p:pic>
        <p:nvPicPr>
          <p:cNvPr id="30" name="図 29"/>
          <p:cNvPicPr>
            <a:picLocks noChangeAspect="1"/>
          </p:cNvPicPr>
          <p:nvPr userDrawn="1"/>
        </p:nvPicPr>
        <p:blipFill>
          <a:blip r:embed="rId3"/>
          <a:stretch>
            <a:fillRect/>
          </a:stretch>
        </p:blipFill>
        <p:spPr>
          <a:xfrm>
            <a:off x="629161" y="616744"/>
            <a:ext cx="2199867" cy="838676"/>
          </a:xfrm>
          <a:prstGeom prst="rect">
            <a:avLst/>
          </a:prstGeom>
        </p:spPr>
      </p:pic>
      <p:sp>
        <p:nvSpPr>
          <p:cNvPr id="14" name="テキスト プレースホルダー 13"/>
          <p:cNvSpPr>
            <a:spLocks noGrp="1"/>
          </p:cNvSpPr>
          <p:nvPr>
            <p:ph type="body" sz="quarter" idx="36" hasCustomPrompt="1"/>
          </p:nvPr>
        </p:nvSpPr>
        <p:spPr>
          <a:xfrm>
            <a:off x="10900342" y="296070"/>
            <a:ext cx="920295" cy="296869"/>
          </a:xfrm>
          <a:prstGeom prst="rect">
            <a:avLst/>
          </a:prstGeom>
          <a:blipFill>
            <a:blip r:embed="rId4"/>
            <a:stretch>
              <a:fillRect/>
            </a:stretch>
          </a:blipFill>
        </p:spPr>
        <p:txBody>
          <a:bodyPr/>
          <a:lstStyle>
            <a:lvl1pPr>
              <a:defRPr baseline="0"/>
            </a:lvl1pPr>
          </a:lstStyle>
          <a:p>
            <a:pPr lvl="0"/>
            <a:r>
              <a:rPr kumimoji="1" lang="en-US" altLang="ja-JP"/>
              <a:t> </a:t>
            </a:r>
            <a:endParaRPr kumimoji="1" lang="ja-JP" altLang="en-US"/>
          </a:p>
        </p:txBody>
      </p:sp>
      <p:sp>
        <p:nvSpPr>
          <p:cNvPr id="15" name="テキスト プレースホルダー 14"/>
          <p:cNvSpPr>
            <a:spLocks noGrp="1"/>
          </p:cNvSpPr>
          <p:nvPr>
            <p:ph type="body" sz="quarter" idx="37" hasCustomPrompt="1"/>
          </p:nvPr>
        </p:nvSpPr>
        <p:spPr>
          <a:xfrm>
            <a:off x="561976" y="4978703"/>
            <a:ext cx="3535739" cy="269742"/>
          </a:xfrm>
          <a:prstGeom prst="rect">
            <a:avLst/>
          </a:prstGeom>
        </p:spPr>
        <p:txBody>
          <a:bodyPr/>
          <a:lstStyle>
            <a:lvl1pPr>
              <a:defRPr lang="ja-JP" altLang="en-US" sz="1600" dirty="0"/>
            </a:lvl1pPr>
          </a:lstStyle>
          <a:p>
            <a:pPr lvl="0"/>
            <a:r>
              <a:rPr kumimoji="1" lang="en-US" altLang="ja-JP"/>
              <a:t>00/****/2020</a:t>
            </a:r>
            <a:endParaRPr kumimoji="1" lang="ja-JP" altLang="en-US"/>
          </a:p>
        </p:txBody>
      </p:sp>
      <p:sp>
        <p:nvSpPr>
          <p:cNvPr id="25" name="テキスト プレースホルダー 7"/>
          <p:cNvSpPr>
            <a:spLocks noGrp="1"/>
          </p:cNvSpPr>
          <p:nvPr>
            <p:ph type="body" sz="quarter" idx="12" hasCustomPrompt="1"/>
          </p:nvPr>
        </p:nvSpPr>
        <p:spPr>
          <a:xfrm>
            <a:off x="543097" y="5659032"/>
            <a:ext cx="3559468" cy="645332"/>
          </a:xfrm>
          <a:prstGeom prst="rect">
            <a:avLst/>
          </a:prstGeom>
        </p:spPr>
        <p:txBody>
          <a:bodyPr anchor="b"/>
          <a:lstStyle>
            <a:lvl1pPr algn="l">
              <a:lnSpc>
                <a:spcPts val="600"/>
              </a:lnSpc>
              <a:defRPr sz="1200" baseline="0">
                <a:solidFill>
                  <a:schemeClr val="tx1"/>
                </a:solidFill>
                <a:latin typeface="Verdana" panose="020B0604030504040204" pitchFamily="34" charset="0"/>
                <a:ea typeface="Verdana" panose="020B0604030504040204" pitchFamily="34" charset="0"/>
              </a:defRPr>
            </a:lvl1pPr>
          </a:lstStyle>
          <a:p>
            <a:pPr lvl="0"/>
            <a:r>
              <a:rPr kumimoji="1" lang="en-US" altLang="ja-JP"/>
              <a:t>Enter up to 3 lines of department name.</a:t>
            </a:r>
          </a:p>
        </p:txBody>
      </p:sp>
      <p:sp>
        <p:nvSpPr>
          <p:cNvPr id="23" name="テキスト プレースホルダー 7"/>
          <p:cNvSpPr>
            <a:spLocks noGrp="1"/>
          </p:cNvSpPr>
          <p:nvPr>
            <p:ph type="body" sz="quarter" idx="38" hasCustomPrompt="1"/>
          </p:nvPr>
        </p:nvSpPr>
        <p:spPr>
          <a:xfrm>
            <a:off x="548190" y="1984232"/>
            <a:ext cx="6152021" cy="2306880"/>
          </a:xfrm>
          <a:prstGeom prst="rect">
            <a:avLst/>
          </a:prstGeom>
        </p:spPr>
        <p:txBody>
          <a:bodyPr anchor="ctr"/>
          <a:lstStyle>
            <a:lvl1pPr>
              <a:lnSpc>
                <a:spcPts val="5000"/>
              </a:lnSpc>
              <a:defRPr sz="3000" b="1">
                <a:solidFill>
                  <a:schemeClr val="tx1"/>
                </a:solidFill>
                <a:latin typeface="Verdana" panose="020B0604030504040204" pitchFamily="34" charset="0"/>
                <a:ea typeface="Verdana" panose="020B0604030504040204" pitchFamily="34" charset="0"/>
              </a:defRPr>
            </a:lvl1pPr>
          </a:lstStyle>
          <a:p>
            <a:pPr lvl="0"/>
            <a:r>
              <a:rPr kumimoji="1" lang="en-US" altLang="ja-JP"/>
              <a:t>Enter up to 3 lines of title.</a:t>
            </a:r>
            <a:r>
              <a:rPr kumimoji="1" lang="ja-JP" altLang="en-US"/>
              <a:t>　　</a:t>
            </a:r>
          </a:p>
        </p:txBody>
      </p:sp>
      <p:sp>
        <p:nvSpPr>
          <p:cNvPr id="35" name="図プレースホルダー 12"/>
          <p:cNvSpPr>
            <a:spLocks noGrp="1"/>
          </p:cNvSpPr>
          <p:nvPr>
            <p:ph type="pic" sz="quarter" idx="13" hasCustomPrompt="1"/>
          </p:nvPr>
        </p:nvSpPr>
        <p:spPr>
          <a:xfrm>
            <a:off x="4917539" y="5455388"/>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36" name="図プレースホルダー 12"/>
          <p:cNvSpPr>
            <a:spLocks noGrp="1"/>
          </p:cNvSpPr>
          <p:nvPr>
            <p:ph type="pic" sz="quarter" idx="14" hasCustomPrompt="1"/>
          </p:nvPr>
        </p:nvSpPr>
        <p:spPr>
          <a:xfrm>
            <a:off x="5325025" y="5455388"/>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37" name="図プレースホルダー 12"/>
          <p:cNvSpPr>
            <a:spLocks noGrp="1"/>
          </p:cNvSpPr>
          <p:nvPr>
            <p:ph type="pic" sz="quarter" idx="18" hasCustomPrompt="1"/>
          </p:nvPr>
        </p:nvSpPr>
        <p:spPr>
          <a:xfrm>
            <a:off x="4917539" y="5865677"/>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41" name="図プレースホルダー 12"/>
          <p:cNvSpPr>
            <a:spLocks noGrp="1"/>
          </p:cNvSpPr>
          <p:nvPr>
            <p:ph type="pic" sz="quarter" idx="19" hasCustomPrompt="1"/>
          </p:nvPr>
        </p:nvSpPr>
        <p:spPr>
          <a:xfrm>
            <a:off x="5325025" y="5865677"/>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42" name="図プレースホルダー 12"/>
          <p:cNvSpPr>
            <a:spLocks noGrp="1"/>
          </p:cNvSpPr>
          <p:nvPr>
            <p:ph type="pic" sz="quarter" idx="23" hasCustomPrompt="1"/>
          </p:nvPr>
        </p:nvSpPr>
        <p:spPr>
          <a:xfrm>
            <a:off x="4510051" y="5455388"/>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43" name="図プレースホルダー 12"/>
          <p:cNvSpPr>
            <a:spLocks noGrp="1"/>
          </p:cNvSpPr>
          <p:nvPr>
            <p:ph type="pic" sz="quarter" idx="24" hasCustomPrompt="1"/>
          </p:nvPr>
        </p:nvSpPr>
        <p:spPr>
          <a:xfrm>
            <a:off x="4510051" y="5865677"/>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48" name="図プレースホルダー 12"/>
          <p:cNvSpPr>
            <a:spLocks noGrp="1"/>
          </p:cNvSpPr>
          <p:nvPr>
            <p:ph type="pic" sz="quarter" idx="28" hasCustomPrompt="1"/>
          </p:nvPr>
        </p:nvSpPr>
        <p:spPr>
          <a:xfrm>
            <a:off x="4917539" y="5042896"/>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49" name="図プレースホルダー 12"/>
          <p:cNvSpPr>
            <a:spLocks noGrp="1"/>
          </p:cNvSpPr>
          <p:nvPr>
            <p:ph type="pic" sz="quarter" idx="29" hasCustomPrompt="1"/>
          </p:nvPr>
        </p:nvSpPr>
        <p:spPr>
          <a:xfrm>
            <a:off x="5325025" y="5042896"/>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50" name="図プレースホルダー 12"/>
          <p:cNvSpPr>
            <a:spLocks noGrp="1"/>
          </p:cNvSpPr>
          <p:nvPr>
            <p:ph type="pic" sz="quarter" idx="30" hasCustomPrompt="1"/>
          </p:nvPr>
        </p:nvSpPr>
        <p:spPr>
          <a:xfrm>
            <a:off x="4510051" y="5042896"/>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51" name="図プレースホルダー 12"/>
          <p:cNvSpPr>
            <a:spLocks noGrp="1"/>
          </p:cNvSpPr>
          <p:nvPr>
            <p:ph type="pic" sz="quarter" idx="33" hasCustomPrompt="1"/>
          </p:nvPr>
        </p:nvSpPr>
        <p:spPr>
          <a:xfrm>
            <a:off x="4102565" y="5455388"/>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52" name="図プレースホルダー 12"/>
          <p:cNvSpPr>
            <a:spLocks noGrp="1"/>
          </p:cNvSpPr>
          <p:nvPr>
            <p:ph type="pic" sz="quarter" idx="34" hasCustomPrompt="1"/>
          </p:nvPr>
        </p:nvSpPr>
        <p:spPr>
          <a:xfrm>
            <a:off x="4102565" y="5865677"/>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53" name="図プレースホルダー 12"/>
          <p:cNvSpPr>
            <a:spLocks noGrp="1"/>
          </p:cNvSpPr>
          <p:nvPr>
            <p:ph type="pic" sz="quarter" idx="35" hasCustomPrompt="1"/>
          </p:nvPr>
        </p:nvSpPr>
        <p:spPr>
          <a:xfrm>
            <a:off x="4102565" y="5042896"/>
            <a:ext cx="377668" cy="376226"/>
          </a:xfrm>
          <a:prstGeom prst="rect">
            <a:avLst/>
          </a:prstGeom>
          <a:noFill/>
        </p:spPr>
        <p:txBody>
          <a:bodyPr anchor="t"/>
          <a:lstStyle>
            <a:lvl1pPr algn="ctr">
              <a:defRPr sz="601" b="1">
                <a:solidFill>
                  <a:schemeClr val="bg1">
                    <a:lumMod val="65000"/>
                  </a:schemeClr>
                </a:solidFill>
                <a:latin typeface="Yu Gothic UI" panose="020B0500000000000000" pitchFamily="50" charset="-128"/>
                <a:ea typeface="Yu Gothic UI" panose="020B0500000000000000" pitchFamily="50" charset="-128"/>
              </a:defRPr>
            </a:lvl1pPr>
          </a:lstStyle>
          <a:p>
            <a:r>
              <a:rPr kumimoji="1" lang="en-US" altLang="ja-JP"/>
              <a:t>SDGs</a:t>
            </a:r>
            <a:endParaRPr kumimoji="1" lang="ja-JP" altLang="en-US"/>
          </a:p>
        </p:txBody>
      </p:sp>
      <p:sp>
        <p:nvSpPr>
          <p:cNvPr id="26" name="テキスト プレースホルダー 7"/>
          <p:cNvSpPr>
            <a:spLocks noGrp="1"/>
          </p:cNvSpPr>
          <p:nvPr>
            <p:ph type="body" sz="quarter" idx="45" hasCustomPrompt="1"/>
          </p:nvPr>
        </p:nvSpPr>
        <p:spPr>
          <a:xfrm>
            <a:off x="391152" y="6346747"/>
            <a:ext cx="5402813" cy="403701"/>
          </a:xfrm>
          <a:prstGeom prst="rect">
            <a:avLst/>
          </a:prstGeom>
        </p:spPr>
        <p:txBody>
          <a:bodyPr tIns="216000"/>
          <a:lstStyle>
            <a:lvl1pPr algn="r">
              <a:lnSpc>
                <a:spcPct val="100000"/>
              </a:lnSpc>
              <a:defRPr sz="1050" baseline="0">
                <a:solidFill>
                  <a:schemeClr val="bg1">
                    <a:lumMod val="75000"/>
                  </a:schemeClr>
                </a:solidFill>
                <a:latin typeface="+mj-ea"/>
                <a:ea typeface="+mj-ea"/>
              </a:defRPr>
            </a:lvl1pPr>
          </a:lstStyle>
          <a:p>
            <a:pPr lvl="0"/>
            <a:r>
              <a:rPr kumimoji="1" lang="en-US" altLang="ja-JP"/>
              <a:t>If you want to insert the SDGs mark, please insert it from the bottom right. </a:t>
            </a:r>
            <a:r>
              <a:rPr kumimoji="1" lang="ja-JP" altLang="en-US"/>
              <a:t>↑　　</a:t>
            </a:r>
          </a:p>
        </p:txBody>
      </p:sp>
      <p:sp>
        <p:nvSpPr>
          <p:cNvPr id="27" name="テキスト プレースホルダー 7"/>
          <p:cNvSpPr>
            <a:spLocks noGrp="1"/>
          </p:cNvSpPr>
          <p:nvPr>
            <p:ph type="body" sz="quarter" idx="43" hasCustomPrompt="1"/>
          </p:nvPr>
        </p:nvSpPr>
        <p:spPr>
          <a:xfrm>
            <a:off x="391152" y="6346748"/>
            <a:ext cx="5402813" cy="403701"/>
          </a:xfrm>
          <a:prstGeom prst="rect">
            <a:avLst/>
          </a:prstGeom>
        </p:spPr>
        <p:txBody>
          <a:bodyPr tIns="36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050" baseline="0">
                <a:solidFill>
                  <a:schemeClr val="bg1">
                    <a:lumMod val="75000"/>
                  </a:schemeClr>
                </a:solidFill>
                <a:latin typeface="+mj-ea"/>
                <a:ea typeface="+mj-ea"/>
              </a:defRPr>
            </a:lvl1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a:t>Zoom in if the image insertion icon is not displayed.</a:t>
            </a:r>
            <a:r>
              <a:rPr kumimoji="1" lang="ja-JP" altLang="en-US"/>
              <a:t> ↑</a:t>
            </a:r>
          </a:p>
          <a:p>
            <a:pPr lvl="0"/>
            <a:r>
              <a:rPr kumimoji="1" lang="ja-JP" altLang="en-US"/>
              <a:t>　　</a:t>
            </a:r>
          </a:p>
        </p:txBody>
      </p:sp>
    </p:spTree>
    <p:extLst>
      <p:ext uri="{BB962C8B-B14F-4D97-AF65-F5344CB8AC3E}">
        <p14:creationId xmlns:p14="http://schemas.microsoft.com/office/powerpoint/2010/main" val="21088782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 Image + Summary">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0" hasCustomPrompt="1"/>
          </p:nvPr>
        </p:nvSpPr>
        <p:spPr>
          <a:xfrm>
            <a:off x="696913" y="1243528"/>
            <a:ext cx="10801350"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図プレースホルダー 6"/>
          <p:cNvSpPr>
            <a:spLocks noGrp="1"/>
          </p:cNvSpPr>
          <p:nvPr>
            <p:ph type="pic" sz="quarter" idx="19" hasCustomPrompt="1"/>
          </p:nvPr>
        </p:nvSpPr>
        <p:spPr bwMode="white">
          <a:xfrm>
            <a:off x="696913" y="1243528"/>
            <a:ext cx="10801350"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6"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indent="0" algn="ctr">
              <a:buNone/>
              <a:defRPr sz="2500" b="1">
                <a:solidFill>
                  <a:schemeClr val="bg2"/>
                </a:solidFill>
                <a:latin typeface="Verdana" panose="020B0604030504040204" pitchFamily="34" charset="0"/>
                <a:ea typeface="Verdana" panose="020B0604030504040204" pitchFamily="34" charset="0"/>
              </a:defRPr>
            </a:lvl1pPr>
          </a:lstStyle>
          <a:p>
            <a:pPr lvl="0"/>
            <a:r>
              <a:rPr kumimoji="1" lang="en-US" altLang="ja-JP"/>
              <a:t>Enter a summary.</a:t>
            </a:r>
          </a:p>
        </p:txBody>
      </p:sp>
      <p:sp>
        <p:nvSpPr>
          <p:cNvPr id="7" name="タイトル 6"/>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15" name="テキスト プレースホルダー 5"/>
          <p:cNvSpPr>
            <a:spLocks noGrp="1"/>
          </p:cNvSpPr>
          <p:nvPr>
            <p:ph type="body" sz="quarter" idx="16" hasCustomPrompt="1"/>
          </p:nvPr>
        </p:nvSpPr>
        <p:spPr>
          <a:xfrm>
            <a:off x="0" y="6241635"/>
            <a:ext cx="12191999" cy="616364"/>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716202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Image + Summary">
    <p:spTree>
      <p:nvGrpSpPr>
        <p:cNvPr id="1" name=""/>
        <p:cNvGrpSpPr/>
        <p:nvPr/>
      </p:nvGrpSpPr>
      <p:grpSpPr>
        <a:xfrm>
          <a:off x="0" y="0"/>
          <a:ext cx="0" cy="0"/>
          <a:chOff x="0" y="0"/>
          <a:chExt cx="0" cy="0"/>
        </a:xfrm>
      </p:grpSpPr>
      <p:sp>
        <p:nvSpPr>
          <p:cNvPr id="9" name="テキスト プレースホルダー 9"/>
          <p:cNvSpPr>
            <a:spLocks noGrp="1"/>
          </p:cNvSpPr>
          <p:nvPr>
            <p:ph type="body" sz="quarter" idx="50" hasCustomPrompt="1"/>
          </p:nvPr>
        </p:nvSpPr>
        <p:spPr>
          <a:xfrm>
            <a:off x="6196869" y="1243528"/>
            <a:ext cx="5301394"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11" name="テキスト プレースホルダー 9"/>
          <p:cNvSpPr>
            <a:spLocks noGrp="1"/>
          </p:cNvSpPr>
          <p:nvPr>
            <p:ph type="body" sz="quarter" idx="51" hasCustomPrompt="1"/>
          </p:nvPr>
        </p:nvSpPr>
        <p:spPr>
          <a:xfrm>
            <a:off x="696913" y="1243528"/>
            <a:ext cx="5302606"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10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6" name="図プレースホルダー 6"/>
          <p:cNvSpPr>
            <a:spLocks noGrp="1"/>
          </p:cNvSpPr>
          <p:nvPr>
            <p:ph type="pic" sz="quarter" idx="19" hasCustomPrompt="1"/>
          </p:nvPr>
        </p:nvSpPr>
        <p:spPr bwMode="white">
          <a:xfrm>
            <a:off x="696913" y="1243528"/>
            <a:ext cx="530260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5"/>
          <p:cNvSpPr>
            <a:spLocks noGrp="1"/>
          </p:cNvSpPr>
          <p:nvPr>
            <p:ph type="body" sz="quarter" idx="17" hasCustomPrompt="1"/>
          </p:nvPr>
        </p:nvSpPr>
        <p:spPr>
          <a:xfrm>
            <a:off x="1" y="757261"/>
            <a:ext cx="12191999"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1">
                <a:solidFill>
                  <a:schemeClr val="bg2"/>
                </a:solidFill>
                <a:latin typeface="Verdana" panose="020B0604030504040204" pitchFamily="34" charset="0"/>
                <a:ea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Enter a summary.</a:t>
            </a:r>
          </a:p>
        </p:txBody>
      </p:sp>
      <p:sp>
        <p:nvSpPr>
          <p:cNvPr id="7" name="図プレースホルダー 6"/>
          <p:cNvSpPr>
            <a:spLocks noGrp="1"/>
          </p:cNvSpPr>
          <p:nvPr>
            <p:ph type="pic" sz="quarter" idx="20" hasCustomPrompt="1"/>
          </p:nvPr>
        </p:nvSpPr>
        <p:spPr bwMode="white">
          <a:xfrm>
            <a:off x="6196869" y="1243528"/>
            <a:ext cx="5301394"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8" name="タイトル 7"/>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12" name="テキスト プレースホルダー 5"/>
          <p:cNvSpPr>
            <a:spLocks noGrp="1"/>
          </p:cNvSpPr>
          <p:nvPr>
            <p:ph type="body" sz="quarter" idx="16" hasCustomPrompt="1"/>
          </p:nvPr>
        </p:nvSpPr>
        <p:spPr>
          <a:xfrm>
            <a:off x="2" y="6241634"/>
            <a:ext cx="12191998" cy="616365"/>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40515180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Image + Summary">
    <p:spTree>
      <p:nvGrpSpPr>
        <p:cNvPr id="1" name=""/>
        <p:cNvGrpSpPr/>
        <p:nvPr/>
      </p:nvGrpSpPr>
      <p:grpSpPr>
        <a:xfrm>
          <a:off x="0" y="0"/>
          <a:ext cx="0" cy="0"/>
          <a:chOff x="0" y="0"/>
          <a:chExt cx="0" cy="0"/>
        </a:xfrm>
      </p:grpSpPr>
      <p:sp>
        <p:nvSpPr>
          <p:cNvPr id="10" name="テキスト プレースホルダー 9"/>
          <p:cNvSpPr>
            <a:spLocks noGrp="1"/>
          </p:cNvSpPr>
          <p:nvPr>
            <p:ph type="body" sz="quarter" idx="50" hasCustomPrompt="1"/>
          </p:nvPr>
        </p:nvSpPr>
        <p:spPr>
          <a:xfrm>
            <a:off x="696913" y="1243528"/>
            <a:ext cx="3518167"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12" name="テキスト プレースホルダー 9"/>
          <p:cNvSpPr>
            <a:spLocks noGrp="1"/>
          </p:cNvSpPr>
          <p:nvPr>
            <p:ph type="body" sz="quarter" idx="51" hasCustomPrompt="1"/>
          </p:nvPr>
        </p:nvSpPr>
        <p:spPr>
          <a:xfrm>
            <a:off x="4354841" y="1243528"/>
            <a:ext cx="3491453" cy="4957247"/>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13" name="テキスト プレースホルダー 9"/>
          <p:cNvSpPr>
            <a:spLocks noGrp="1"/>
          </p:cNvSpPr>
          <p:nvPr>
            <p:ph type="body" sz="quarter" idx="52" hasCustomPrompt="1"/>
          </p:nvPr>
        </p:nvSpPr>
        <p:spPr>
          <a:xfrm>
            <a:off x="7986052" y="1243527"/>
            <a:ext cx="3512211" cy="4957248"/>
          </a:xfrm>
          <a:prstGeom prst="rect">
            <a:avLst/>
          </a:prstGeom>
        </p:spPr>
        <p:txBody>
          <a:bodyPr wrap="none" lIns="0" tIns="2988000" rIns="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05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5"/>
          <p:cNvSpPr>
            <a:spLocks noGrp="1"/>
          </p:cNvSpPr>
          <p:nvPr>
            <p:ph type="body" sz="quarter" idx="17" hasCustomPrompt="1"/>
          </p:nvPr>
        </p:nvSpPr>
        <p:spPr>
          <a:xfrm>
            <a:off x="0" y="757261"/>
            <a:ext cx="12192000" cy="445407"/>
          </a:xfrm>
          <a:prstGeom prst="rect">
            <a:avLst/>
          </a:prstGeo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1">
                <a:solidFill>
                  <a:schemeClr val="bg2"/>
                </a:solidFill>
                <a:latin typeface="Verdana" panose="020B0604030504040204" pitchFamily="34" charset="0"/>
                <a:ea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Enter a summary.</a:t>
            </a:r>
          </a:p>
        </p:txBody>
      </p:sp>
      <p:sp>
        <p:nvSpPr>
          <p:cNvPr id="6" name="図プレースホルダー 6"/>
          <p:cNvSpPr>
            <a:spLocks noGrp="1"/>
          </p:cNvSpPr>
          <p:nvPr>
            <p:ph type="pic" sz="quarter" idx="19" hasCustomPrompt="1"/>
          </p:nvPr>
        </p:nvSpPr>
        <p:spPr bwMode="white">
          <a:xfrm>
            <a:off x="696913" y="1243528"/>
            <a:ext cx="3518168"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7" name="図プレースホルダー 6"/>
          <p:cNvSpPr>
            <a:spLocks noGrp="1"/>
          </p:cNvSpPr>
          <p:nvPr>
            <p:ph type="pic" sz="quarter" idx="20" hasCustomPrompt="1"/>
          </p:nvPr>
        </p:nvSpPr>
        <p:spPr bwMode="white">
          <a:xfrm>
            <a:off x="4354839" y="1243528"/>
            <a:ext cx="3491455" cy="4957247"/>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8" name="図プレースホルダー 6"/>
          <p:cNvSpPr>
            <a:spLocks noGrp="1"/>
          </p:cNvSpPr>
          <p:nvPr>
            <p:ph type="pic" sz="quarter" idx="21" hasCustomPrompt="1"/>
          </p:nvPr>
        </p:nvSpPr>
        <p:spPr bwMode="white">
          <a:xfrm>
            <a:off x="7986053" y="1243529"/>
            <a:ext cx="3512210" cy="4957246"/>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9" name="タイトル 8"/>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14" name="テキスト プレースホルダー 5"/>
          <p:cNvSpPr>
            <a:spLocks noGrp="1"/>
          </p:cNvSpPr>
          <p:nvPr>
            <p:ph type="body" sz="quarter" idx="16" hasCustomPrompt="1"/>
          </p:nvPr>
        </p:nvSpPr>
        <p:spPr>
          <a:xfrm>
            <a:off x="0" y="6245224"/>
            <a:ext cx="12192000" cy="612775"/>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34111482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page 1">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8"/>
          <p:cNvSpPr>
            <a:spLocks noGrp="1"/>
          </p:cNvSpPr>
          <p:nvPr>
            <p:ph type="body" sz="quarter" idx="30" hasCustomPrompt="1"/>
          </p:nvPr>
        </p:nvSpPr>
        <p:spPr>
          <a:xfrm>
            <a:off x="4335460" y="3928352"/>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mn-ea"/>
                <a:ea typeface="+mn-ea"/>
              </a:defRPr>
            </a:lvl1pPr>
            <a:lvl2pPr marL="800100" indent="-342900">
              <a:lnSpc>
                <a:spcPct val="100000"/>
              </a:lnSpc>
              <a:buFont typeface="Arial" panose="020B0604020202020204" pitchFamily="34" charset="0"/>
              <a:buChar char="•"/>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vl5pPr marL="1828800" indent="0">
              <a:buNone/>
              <a:defRPr/>
            </a:lvl5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6" name="コンテンツ プレースホルダー 14"/>
          <p:cNvSpPr>
            <a:spLocks noGrp="1"/>
          </p:cNvSpPr>
          <p:nvPr>
            <p:ph sz="quarter" idx="24"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7" name="コンテンツ プレースホルダー 14"/>
          <p:cNvSpPr>
            <a:spLocks noGrp="1"/>
          </p:cNvSpPr>
          <p:nvPr>
            <p:ph sz="quarter" idx="25"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1">
                <a:latin typeface="+mn-ea"/>
                <a:ea typeface="+mn-ea"/>
              </a:defRPr>
            </a:lvl1pPr>
          </a:lstStyle>
          <a:p>
            <a:pPr lvl="0"/>
            <a:r>
              <a:rPr kumimoji="1" lang="en-US" altLang="ja-JP"/>
              <a:t>Title</a:t>
            </a:r>
            <a:endParaRPr kumimoji="1" lang="ja-JP" altLang="en-US"/>
          </a:p>
        </p:txBody>
      </p:sp>
      <p:sp>
        <p:nvSpPr>
          <p:cNvPr id="9" name="テキスト プレースホルダー 11"/>
          <p:cNvSpPr>
            <a:spLocks noGrp="1"/>
          </p:cNvSpPr>
          <p:nvPr>
            <p:ph type="body" sz="quarter" idx="27" hasCustomPrompt="1"/>
          </p:nvPr>
        </p:nvSpPr>
        <p:spPr>
          <a:xfrm>
            <a:off x="4335463" y="3556007"/>
            <a:ext cx="7856537" cy="292095"/>
          </a:xfrm>
          <a:prstGeom prst="rect">
            <a:avLst/>
          </a:prstGeom>
        </p:spPr>
        <p:txBody>
          <a:bodyPr lIns="0" tIns="0" rIns="720000" bIns="0"/>
          <a:lstStyle>
            <a:lvl1pPr marL="0" indent="0">
              <a:buFont typeface="Arial" panose="020B0604020202020204" pitchFamily="34" charset="0"/>
              <a:buNone/>
              <a:defRPr sz="2200" b="1">
                <a:latin typeface="+mn-ea"/>
                <a:ea typeface="+mn-ea"/>
              </a:defRPr>
            </a:lvl1pPr>
            <a:lvl2pPr marL="457200" indent="0">
              <a:buNone/>
              <a:defRPr/>
            </a:lvl2pPr>
          </a:lstStyle>
          <a:p>
            <a:pPr lvl="0"/>
            <a:r>
              <a:rPr kumimoji="1" lang="en-US" altLang="ja-JP"/>
              <a:t>Title</a:t>
            </a:r>
          </a:p>
        </p:txBody>
      </p:sp>
      <p:sp>
        <p:nvSpPr>
          <p:cNvPr id="10" name="テキスト プレースホルダー 8"/>
          <p:cNvSpPr>
            <a:spLocks noGrp="1"/>
          </p:cNvSpPr>
          <p:nvPr>
            <p:ph type="body" sz="quarter" idx="28" hasCustomPrompt="1"/>
          </p:nvPr>
        </p:nvSpPr>
        <p:spPr>
          <a:xfrm>
            <a:off x="4335461" y="1307575"/>
            <a:ext cx="7856539" cy="2063125"/>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mn-ea"/>
                <a:ea typeface="+mn-ea"/>
              </a:defRPr>
            </a:lvl1pPr>
            <a:lvl2pPr marL="800100" indent="-342900">
              <a:lnSpc>
                <a:spcPct val="100000"/>
              </a:lnSpc>
              <a:buFont typeface="Arial" panose="020B0604020202020204" pitchFamily="34" charset="0"/>
              <a:buChar char="•"/>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vl5pPr marL="1828800" indent="0">
              <a:buNone/>
              <a:defRPr/>
            </a:lvl5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1" name="タイトル 10"/>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12" name="テキスト プレースホルダー 5"/>
          <p:cNvSpPr>
            <a:spLocks noGrp="1"/>
          </p:cNvSpPr>
          <p:nvPr>
            <p:ph type="body" sz="quarter" idx="16" hasCustomPrompt="1"/>
          </p:nvPr>
        </p:nvSpPr>
        <p:spPr>
          <a:xfrm>
            <a:off x="2" y="6245224"/>
            <a:ext cx="12191998" cy="612775"/>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3609078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page 2">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11"/>
          <p:cNvSpPr>
            <a:spLocks noGrp="1"/>
          </p:cNvSpPr>
          <p:nvPr>
            <p:ph type="body" sz="quarter" idx="26" hasCustomPrompt="1"/>
          </p:nvPr>
        </p:nvSpPr>
        <p:spPr>
          <a:xfrm>
            <a:off x="4335465" y="933760"/>
            <a:ext cx="3427068" cy="292095"/>
          </a:xfrm>
          <a:prstGeom prst="rect">
            <a:avLst/>
          </a:prstGeom>
        </p:spPr>
        <p:txBody>
          <a:bodyPr lIns="0" tIns="0" rIns="0" bIns="0"/>
          <a:lstStyle>
            <a:lvl1pPr>
              <a:defRPr sz="2200" b="1">
                <a:latin typeface="+mn-ea"/>
                <a:ea typeface="+mn-ea"/>
              </a:defRPr>
            </a:lvl1pPr>
          </a:lstStyle>
          <a:p>
            <a:pPr lvl="0"/>
            <a:r>
              <a:rPr kumimoji="1" lang="en-US" altLang="ja-JP"/>
              <a:t>Title</a:t>
            </a:r>
            <a:endParaRPr kumimoji="1" lang="ja-JP" altLang="en-US"/>
          </a:p>
        </p:txBody>
      </p:sp>
      <p:sp>
        <p:nvSpPr>
          <p:cNvPr id="6" name="テキスト プレースホルダー 11"/>
          <p:cNvSpPr>
            <a:spLocks noGrp="1"/>
          </p:cNvSpPr>
          <p:nvPr>
            <p:ph type="body" sz="quarter" idx="27" hasCustomPrompt="1"/>
          </p:nvPr>
        </p:nvSpPr>
        <p:spPr>
          <a:xfrm>
            <a:off x="4335465" y="3556007"/>
            <a:ext cx="3427068" cy="292095"/>
          </a:xfrm>
          <a:prstGeom prst="rect">
            <a:avLst/>
          </a:prstGeom>
        </p:spPr>
        <p:txBody>
          <a:bodyPr lIns="0" tIns="0" rIns="0" bIns="0"/>
          <a:lstStyle>
            <a:lvl1pPr>
              <a:defRPr sz="2200" b="1">
                <a:latin typeface="+mn-ea"/>
                <a:ea typeface="+mn-ea"/>
              </a:defRPr>
            </a:lvl1pPr>
          </a:lstStyle>
          <a:p>
            <a:pPr lvl="0"/>
            <a:r>
              <a:rPr kumimoji="1" lang="en-US" altLang="ja-JP"/>
              <a:t>Title</a:t>
            </a:r>
            <a:endParaRPr kumimoji="1" lang="ja-JP" altLang="en-US"/>
          </a:p>
        </p:txBody>
      </p:sp>
      <p:sp>
        <p:nvSpPr>
          <p:cNvPr id="7" name="テキスト プレースホルダー 11"/>
          <p:cNvSpPr>
            <a:spLocks noGrp="1"/>
          </p:cNvSpPr>
          <p:nvPr>
            <p:ph type="body" sz="quarter" idx="31" hasCustomPrompt="1"/>
          </p:nvPr>
        </p:nvSpPr>
        <p:spPr>
          <a:xfrm>
            <a:off x="8359141" y="933758"/>
            <a:ext cx="3832860" cy="5057718"/>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2"/>
                </a:solidFill>
                <a:latin typeface="Verdana" panose="020B0604030504040204" pitchFamily="34" charset="0"/>
                <a:ea typeface="Verdan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Enter a summary.</a:t>
            </a:r>
          </a:p>
        </p:txBody>
      </p:sp>
      <p:sp>
        <p:nvSpPr>
          <p:cNvPr id="8" name="右矢印 7"/>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tx2"/>
              </a:solidFill>
            </a:endParaRPr>
          </a:p>
        </p:txBody>
      </p:sp>
      <p:sp>
        <p:nvSpPr>
          <p:cNvPr id="9" name="コンテンツ プレースホルダー 14"/>
          <p:cNvSpPr>
            <a:spLocks noGrp="1"/>
          </p:cNvSpPr>
          <p:nvPr>
            <p:ph sz="quarter" idx="32" hasCustomPrompt="1"/>
          </p:nvPr>
        </p:nvSpPr>
        <p:spPr>
          <a:xfrm>
            <a:off x="695326" y="934030"/>
            <a:ext cx="3435349" cy="2435471"/>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0" name="コンテンツ プレースホルダー 14"/>
          <p:cNvSpPr>
            <a:spLocks noGrp="1"/>
          </p:cNvSpPr>
          <p:nvPr>
            <p:ph sz="quarter" idx="33" hasCustomPrompt="1"/>
          </p:nvPr>
        </p:nvSpPr>
        <p:spPr>
          <a:xfrm>
            <a:off x="695326" y="3556007"/>
            <a:ext cx="3435349" cy="2435471"/>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2" name="テキスト プレースホルダー 8"/>
          <p:cNvSpPr>
            <a:spLocks noGrp="1"/>
          </p:cNvSpPr>
          <p:nvPr>
            <p:ph type="body" sz="quarter" idx="30" hasCustomPrompt="1"/>
          </p:nvPr>
        </p:nvSpPr>
        <p:spPr>
          <a:xfrm>
            <a:off x="4335462" y="3928352"/>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mn-ea"/>
                <a:ea typeface="+mn-ea"/>
              </a:defRPr>
            </a:lvl1pPr>
            <a:lvl2pPr marL="800100" indent="-342900">
              <a:lnSpc>
                <a:spcPct val="100000"/>
              </a:lnSpc>
              <a:buFont typeface="Arial" panose="020B0604020202020204" pitchFamily="34" charset="0"/>
              <a:buChar char="•"/>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vl5pPr marL="1828800" indent="0">
              <a:buNone/>
              <a:defRPr/>
            </a:lvl5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3" name="テキスト プレースホルダー 8"/>
          <p:cNvSpPr>
            <a:spLocks noGrp="1"/>
          </p:cNvSpPr>
          <p:nvPr>
            <p:ph type="body" sz="quarter" idx="28" hasCustomPrompt="1"/>
          </p:nvPr>
        </p:nvSpPr>
        <p:spPr>
          <a:xfrm>
            <a:off x="4335464" y="1307575"/>
            <a:ext cx="3442249" cy="2063125"/>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mn-ea"/>
                <a:ea typeface="+mn-ea"/>
              </a:defRPr>
            </a:lvl1pPr>
            <a:lvl2pPr marL="800100" indent="-342900">
              <a:lnSpc>
                <a:spcPct val="100000"/>
              </a:lnSpc>
              <a:buFont typeface="Arial" panose="020B0604020202020204" pitchFamily="34" charset="0"/>
              <a:buChar char="•"/>
              <a:defRPr sz="1600">
                <a:latin typeface="+mn-ea"/>
                <a:ea typeface="+mn-ea"/>
              </a:defRPr>
            </a:lvl2pPr>
            <a:lvl3pPr>
              <a:lnSpc>
                <a:spcPct val="100000"/>
              </a:lnSpc>
              <a:defRPr sz="1400">
                <a:latin typeface="+mn-ea"/>
                <a:ea typeface="+mn-ea"/>
              </a:defRPr>
            </a:lvl3pPr>
            <a:lvl4pPr>
              <a:lnSpc>
                <a:spcPct val="100000"/>
              </a:lnSpc>
              <a:defRPr sz="1400">
                <a:latin typeface="+mn-ea"/>
                <a:ea typeface="+mn-ea"/>
              </a:defRPr>
            </a:lvl4pPr>
            <a:lvl5pPr marL="1828800" indent="0">
              <a:buNone/>
              <a:defRPr/>
            </a:lvl5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1" name="タイトル 10"/>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14" name="テキスト プレースホルダー 5"/>
          <p:cNvSpPr>
            <a:spLocks noGrp="1"/>
          </p:cNvSpPr>
          <p:nvPr>
            <p:ph type="body" sz="quarter" idx="16" hasCustomPrompt="1"/>
          </p:nvPr>
        </p:nvSpPr>
        <p:spPr>
          <a:xfrm>
            <a:off x="1" y="6242050"/>
            <a:ext cx="12192000" cy="615950"/>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28147909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page 3">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7" name="コンテンツ プレースホルダー 14"/>
          <p:cNvSpPr>
            <a:spLocks noGrp="1"/>
          </p:cNvSpPr>
          <p:nvPr>
            <p:ph sz="quarter" idx="24" hasCustomPrompt="1"/>
          </p:nvPr>
        </p:nvSpPr>
        <p:spPr>
          <a:xfrm>
            <a:off x="702733" y="934030"/>
            <a:ext cx="3427942" cy="1642187"/>
          </a:xfrm>
          <a:prstGeom prst="rect">
            <a:avLst/>
          </a:prstGeom>
        </p:spPr>
        <p:txBody>
          <a:bodyPr lIns="0" tIns="0" rIns="0" bIns="828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8" name="テキスト プレースホルダー 11"/>
          <p:cNvSpPr>
            <a:spLocks noGrp="1"/>
          </p:cNvSpPr>
          <p:nvPr>
            <p:ph type="body" sz="quarter" idx="26" hasCustomPrompt="1"/>
          </p:nvPr>
        </p:nvSpPr>
        <p:spPr>
          <a:xfrm>
            <a:off x="4335463" y="933760"/>
            <a:ext cx="7856537" cy="292095"/>
          </a:xfrm>
          <a:prstGeom prst="rect">
            <a:avLst/>
          </a:prstGeom>
        </p:spPr>
        <p:txBody>
          <a:bodyPr lIns="0" tIns="0" rIns="720000" bIns="0"/>
          <a:lstStyle>
            <a:lvl1pPr>
              <a:defRPr sz="2200" b="1">
                <a:latin typeface="+mn-ea"/>
                <a:ea typeface="+mn-ea"/>
              </a:defRPr>
            </a:lvl1pPr>
          </a:lstStyle>
          <a:p>
            <a:pPr lvl="0"/>
            <a:r>
              <a:rPr kumimoji="1" lang="en-US" altLang="ja-JP"/>
              <a:t>Title</a:t>
            </a:r>
            <a:endParaRPr kumimoji="1" lang="ja-JP" altLang="en-US"/>
          </a:p>
        </p:txBody>
      </p:sp>
      <p:sp>
        <p:nvSpPr>
          <p:cNvPr id="9" name="テキスト プレースホルダー 8"/>
          <p:cNvSpPr>
            <a:spLocks noGrp="1"/>
          </p:cNvSpPr>
          <p:nvPr>
            <p:ph type="body" sz="quarter" idx="28" hasCustomPrompt="1"/>
          </p:nvPr>
        </p:nvSpPr>
        <p:spPr>
          <a:xfrm>
            <a:off x="4335461" y="1307575"/>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0" name="コンテンツ プレースホルダー 14"/>
          <p:cNvSpPr>
            <a:spLocks noGrp="1"/>
          </p:cNvSpPr>
          <p:nvPr>
            <p:ph sz="quarter" idx="31" hasCustomPrompt="1"/>
          </p:nvPr>
        </p:nvSpPr>
        <p:spPr>
          <a:xfrm>
            <a:off x="702733" y="2704503"/>
            <a:ext cx="3427942" cy="1642187"/>
          </a:xfrm>
          <a:prstGeom prst="rect">
            <a:avLst/>
          </a:prstGeom>
        </p:spPr>
        <p:txBody>
          <a:bodyPr lIns="0" tIns="0" rIns="0" bIns="828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1" name="テキスト プレースホルダー 11"/>
          <p:cNvSpPr>
            <a:spLocks noGrp="1"/>
          </p:cNvSpPr>
          <p:nvPr>
            <p:ph type="body" sz="quarter" idx="32" hasCustomPrompt="1"/>
          </p:nvPr>
        </p:nvSpPr>
        <p:spPr>
          <a:xfrm>
            <a:off x="4335463" y="2704235"/>
            <a:ext cx="7856537" cy="292095"/>
          </a:xfrm>
          <a:prstGeom prst="rect">
            <a:avLst/>
          </a:prstGeom>
        </p:spPr>
        <p:txBody>
          <a:bodyPr lIns="0" tIns="0" rIns="720000" bIns="0"/>
          <a:lstStyle>
            <a:lvl1pPr>
              <a:defRPr sz="2200" b="1">
                <a:latin typeface="+mn-ea"/>
                <a:ea typeface="+mn-ea"/>
              </a:defRPr>
            </a:lvl1pPr>
          </a:lstStyle>
          <a:p>
            <a:pPr lvl="0"/>
            <a:r>
              <a:rPr kumimoji="1" lang="en-US" altLang="ja-JP"/>
              <a:t>Title</a:t>
            </a:r>
            <a:endParaRPr kumimoji="1" lang="ja-JP" altLang="en-US"/>
          </a:p>
        </p:txBody>
      </p:sp>
      <p:sp>
        <p:nvSpPr>
          <p:cNvPr id="12" name="コンテンツ プレースホルダー 14"/>
          <p:cNvSpPr>
            <a:spLocks noGrp="1"/>
          </p:cNvSpPr>
          <p:nvPr>
            <p:ph sz="quarter" idx="34" hasCustomPrompt="1"/>
          </p:nvPr>
        </p:nvSpPr>
        <p:spPr>
          <a:xfrm>
            <a:off x="702733" y="4477790"/>
            <a:ext cx="3427942" cy="1642187"/>
          </a:xfrm>
          <a:prstGeom prst="rect">
            <a:avLst/>
          </a:prstGeom>
        </p:spPr>
        <p:txBody>
          <a:bodyPr lIns="0" tIns="0" rIns="0" bIns="828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3" name="テキスト プレースホルダー 11"/>
          <p:cNvSpPr>
            <a:spLocks noGrp="1"/>
          </p:cNvSpPr>
          <p:nvPr>
            <p:ph type="body" sz="quarter" idx="35" hasCustomPrompt="1"/>
          </p:nvPr>
        </p:nvSpPr>
        <p:spPr>
          <a:xfrm>
            <a:off x="4335463" y="4477520"/>
            <a:ext cx="7856537" cy="292095"/>
          </a:xfrm>
          <a:prstGeom prst="rect">
            <a:avLst/>
          </a:prstGeom>
        </p:spPr>
        <p:txBody>
          <a:bodyPr lIns="0" tIns="0" rIns="720000" bIns="0"/>
          <a:lstStyle>
            <a:lvl1pPr>
              <a:defRPr sz="2200" b="1">
                <a:latin typeface="+mn-ea"/>
                <a:ea typeface="+mn-ea"/>
              </a:defRPr>
            </a:lvl1pPr>
          </a:lstStyle>
          <a:p>
            <a:pPr lvl="0"/>
            <a:r>
              <a:rPr kumimoji="1" lang="en-US" altLang="ja-JP"/>
              <a:t>Title</a:t>
            </a:r>
            <a:endParaRPr kumimoji="1" lang="ja-JP" altLang="en-US"/>
          </a:p>
        </p:txBody>
      </p:sp>
      <p:sp>
        <p:nvSpPr>
          <p:cNvPr id="17" name="テキスト プレースホルダー 8"/>
          <p:cNvSpPr>
            <a:spLocks noGrp="1"/>
          </p:cNvSpPr>
          <p:nvPr>
            <p:ph type="body" sz="quarter" idx="36" hasCustomPrompt="1"/>
          </p:nvPr>
        </p:nvSpPr>
        <p:spPr>
          <a:xfrm>
            <a:off x="4335461" y="3078049"/>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8" name="テキスト プレースホルダー 8"/>
          <p:cNvSpPr>
            <a:spLocks noGrp="1"/>
          </p:cNvSpPr>
          <p:nvPr>
            <p:ph type="body" sz="quarter" idx="37" hasCustomPrompt="1"/>
          </p:nvPr>
        </p:nvSpPr>
        <p:spPr>
          <a:xfrm>
            <a:off x="4335461" y="4853303"/>
            <a:ext cx="7856539" cy="1268641"/>
          </a:xfrm>
          <a:prstGeom prst="rect">
            <a:avLst/>
          </a:prstGeom>
        </p:spPr>
        <p:txBody>
          <a:bodyPr lIns="0" tIns="0" rIns="72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5" name="タイトル 4"/>
          <p:cNvSpPr>
            <a:spLocks noGrp="1"/>
          </p:cNvSpPr>
          <p:nvPr>
            <p:ph type="title" hasCustomPrompt="1"/>
          </p:nvPr>
        </p:nvSpPr>
        <p:spPr/>
        <p:txBody>
          <a:bodyPr/>
          <a:lstStyle/>
          <a:p>
            <a:r>
              <a:rPr kumimoji="1" lang="en-US" altLang="ja-JP"/>
              <a:t>Title</a:t>
            </a:r>
            <a:endParaRPr kumimoji="1" lang="ja-JP" altLang="en-US"/>
          </a:p>
        </p:txBody>
      </p:sp>
      <p:sp>
        <p:nvSpPr>
          <p:cNvPr id="15" name="テキスト プレースホルダー 5"/>
          <p:cNvSpPr>
            <a:spLocks noGrp="1"/>
          </p:cNvSpPr>
          <p:nvPr>
            <p:ph type="body" sz="quarter" idx="16" hasCustomPrompt="1"/>
          </p:nvPr>
        </p:nvSpPr>
        <p:spPr>
          <a:xfrm>
            <a:off x="2" y="6251077"/>
            <a:ext cx="12191998" cy="606923"/>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32284830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page 4">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11"/>
          <p:cNvSpPr>
            <a:spLocks noGrp="1"/>
          </p:cNvSpPr>
          <p:nvPr>
            <p:ph type="body" sz="quarter" idx="26" hasCustomPrompt="1"/>
          </p:nvPr>
        </p:nvSpPr>
        <p:spPr>
          <a:xfrm>
            <a:off x="4335465" y="933760"/>
            <a:ext cx="3442247" cy="292095"/>
          </a:xfrm>
          <a:prstGeom prst="rect">
            <a:avLst/>
          </a:prstGeom>
        </p:spPr>
        <p:txBody>
          <a:bodyPr lIns="0" tIns="0" rIns="0" bIns="0"/>
          <a:lstStyle>
            <a:lvl1pPr>
              <a:defRPr sz="2200" b="1">
                <a:latin typeface="+mn-ea"/>
                <a:ea typeface="+mn-ea"/>
              </a:defRPr>
            </a:lvl1pPr>
          </a:lstStyle>
          <a:p>
            <a:pPr lvl="0"/>
            <a:r>
              <a:rPr kumimoji="1" lang="en-US" altLang="ja-JP"/>
              <a:t>Title</a:t>
            </a:r>
            <a:endParaRPr kumimoji="1" lang="ja-JP" altLang="en-US"/>
          </a:p>
        </p:txBody>
      </p:sp>
      <p:sp>
        <p:nvSpPr>
          <p:cNvPr id="6" name="テキスト プレースホルダー 11"/>
          <p:cNvSpPr>
            <a:spLocks noGrp="1"/>
          </p:cNvSpPr>
          <p:nvPr>
            <p:ph type="body" sz="quarter" idx="32" hasCustomPrompt="1"/>
          </p:nvPr>
        </p:nvSpPr>
        <p:spPr>
          <a:xfrm>
            <a:off x="4335465" y="2704235"/>
            <a:ext cx="3442247" cy="292095"/>
          </a:xfrm>
          <a:prstGeom prst="rect">
            <a:avLst/>
          </a:prstGeom>
        </p:spPr>
        <p:txBody>
          <a:bodyPr lIns="0" tIns="0" rIns="0" bIns="0"/>
          <a:lstStyle>
            <a:lvl1pPr>
              <a:defRPr sz="2200" b="1">
                <a:latin typeface="+mn-ea"/>
                <a:ea typeface="+mn-ea"/>
              </a:defRPr>
            </a:lvl1pPr>
          </a:lstStyle>
          <a:p>
            <a:pPr lvl="0"/>
            <a:r>
              <a:rPr kumimoji="1" lang="en-US" altLang="ja-JP"/>
              <a:t>Title</a:t>
            </a:r>
            <a:endParaRPr kumimoji="1" lang="ja-JP" altLang="en-US"/>
          </a:p>
        </p:txBody>
      </p:sp>
      <p:sp>
        <p:nvSpPr>
          <p:cNvPr id="7" name="テキスト プレースホルダー 11"/>
          <p:cNvSpPr>
            <a:spLocks noGrp="1"/>
          </p:cNvSpPr>
          <p:nvPr>
            <p:ph type="body" sz="quarter" idx="35" hasCustomPrompt="1"/>
          </p:nvPr>
        </p:nvSpPr>
        <p:spPr>
          <a:xfrm>
            <a:off x="4335465" y="4477520"/>
            <a:ext cx="3442247" cy="292095"/>
          </a:xfrm>
          <a:prstGeom prst="rect">
            <a:avLst/>
          </a:prstGeom>
        </p:spPr>
        <p:txBody>
          <a:bodyPr lIns="0" tIns="0" rIns="0" bIns="0"/>
          <a:lstStyle>
            <a:lvl1pPr>
              <a:defRPr sz="2200" b="1">
                <a:latin typeface="+mn-ea"/>
                <a:ea typeface="+mn-ea"/>
              </a:defRPr>
            </a:lvl1pPr>
          </a:lstStyle>
          <a:p>
            <a:pPr lvl="0"/>
            <a:r>
              <a:rPr kumimoji="1" lang="en-US" altLang="ja-JP"/>
              <a:t>Title</a:t>
            </a:r>
            <a:endParaRPr kumimoji="1" lang="ja-JP" altLang="en-US"/>
          </a:p>
        </p:txBody>
      </p:sp>
      <p:sp>
        <p:nvSpPr>
          <p:cNvPr id="8" name="テキスト プレースホルダー 11"/>
          <p:cNvSpPr>
            <a:spLocks noGrp="1"/>
          </p:cNvSpPr>
          <p:nvPr>
            <p:ph type="body" sz="quarter" idx="37" hasCustomPrompt="1"/>
          </p:nvPr>
        </p:nvSpPr>
        <p:spPr>
          <a:xfrm>
            <a:off x="8359141" y="933757"/>
            <a:ext cx="3832860" cy="5186217"/>
          </a:xfrm>
          <a:prstGeom prst="rect">
            <a:avLst/>
          </a:prstGeom>
        </p:spPr>
        <p:txBody>
          <a:bodyPr lIns="0" tIns="0" rIns="720000" bIns="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1">
                <a:solidFill>
                  <a:schemeClr val="bg2"/>
                </a:solidFill>
                <a:latin typeface="+mn-ea"/>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Enter a summary.</a:t>
            </a:r>
          </a:p>
        </p:txBody>
      </p:sp>
      <p:sp>
        <p:nvSpPr>
          <p:cNvPr id="9" name="右矢印 8"/>
          <p:cNvSpPr/>
          <p:nvPr userDrawn="1"/>
        </p:nvSpPr>
        <p:spPr>
          <a:xfrm>
            <a:off x="7874363" y="3354262"/>
            <a:ext cx="388127" cy="172604"/>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latin typeface="+mn-ea"/>
              <a:ea typeface="+mn-ea"/>
            </a:endParaRPr>
          </a:p>
        </p:txBody>
      </p:sp>
      <p:sp>
        <p:nvSpPr>
          <p:cNvPr id="10" name="コンテンツ プレースホルダー 14"/>
          <p:cNvSpPr>
            <a:spLocks noGrp="1"/>
          </p:cNvSpPr>
          <p:nvPr>
            <p:ph sz="quarter" idx="24" hasCustomPrompt="1"/>
          </p:nvPr>
        </p:nvSpPr>
        <p:spPr>
          <a:xfrm>
            <a:off x="696913" y="934030"/>
            <a:ext cx="3433762" cy="1642187"/>
          </a:xfrm>
          <a:prstGeom prst="rect">
            <a:avLst/>
          </a:prstGeom>
        </p:spPr>
        <p:txBody>
          <a:bodyPr lIns="0" tIns="0" rIns="0" bIns="828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1" name="コンテンツ プレースホルダー 14"/>
          <p:cNvSpPr>
            <a:spLocks noGrp="1"/>
          </p:cNvSpPr>
          <p:nvPr>
            <p:ph sz="quarter" idx="31" hasCustomPrompt="1"/>
          </p:nvPr>
        </p:nvSpPr>
        <p:spPr>
          <a:xfrm>
            <a:off x="696913" y="2704503"/>
            <a:ext cx="3433762" cy="1642187"/>
          </a:xfrm>
          <a:prstGeom prst="rect">
            <a:avLst/>
          </a:prstGeom>
        </p:spPr>
        <p:txBody>
          <a:bodyPr lIns="0" tIns="0" rIns="0" bIns="828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2" name="コンテンツ プレースホルダー 14"/>
          <p:cNvSpPr>
            <a:spLocks noGrp="1"/>
          </p:cNvSpPr>
          <p:nvPr>
            <p:ph sz="quarter" idx="34" hasCustomPrompt="1"/>
          </p:nvPr>
        </p:nvSpPr>
        <p:spPr>
          <a:xfrm>
            <a:off x="696913" y="4477790"/>
            <a:ext cx="3433762" cy="1642187"/>
          </a:xfrm>
          <a:prstGeom prst="rect">
            <a:avLst/>
          </a:prstGeom>
        </p:spPr>
        <p:txBody>
          <a:bodyPr lIns="0" tIns="0" rIns="0" bIns="828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6" name="テキスト プレースホルダー 8"/>
          <p:cNvSpPr>
            <a:spLocks noGrp="1"/>
          </p:cNvSpPr>
          <p:nvPr>
            <p:ph type="body" sz="quarter" idx="28" hasCustomPrompt="1"/>
          </p:nvPr>
        </p:nvSpPr>
        <p:spPr>
          <a:xfrm>
            <a:off x="4335463" y="1307575"/>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21" name="テキスト プレースホルダー 8"/>
          <p:cNvSpPr>
            <a:spLocks noGrp="1"/>
          </p:cNvSpPr>
          <p:nvPr>
            <p:ph type="body" sz="quarter" idx="38" hasCustomPrompt="1"/>
          </p:nvPr>
        </p:nvSpPr>
        <p:spPr>
          <a:xfrm>
            <a:off x="4335463" y="3078049"/>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22" name="テキスト プレースホルダー 8"/>
          <p:cNvSpPr>
            <a:spLocks noGrp="1"/>
          </p:cNvSpPr>
          <p:nvPr>
            <p:ph type="body" sz="quarter" idx="39" hasCustomPrompt="1"/>
          </p:nvPr>
        </p:nvSpPr>
        <p:spPr>
          <a:xfrm>
            <a:off x="4335463" y="4848526"/>
            <a:ext cx="3442248" cy="1268641"/>
          </a:xfrm>
          <a:prstGeom prst="rect">
            <a:avLst/>
          </a:prstGeom>
        </p:spPr>
        <p:txBody>
          <a:bodyPr lIns="0" tIns="0" rIns="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3" name="タイトル 12"/>
          <p:cNvSpPr>
            <a:spLocks noGrp="1"/>
          </p:cNvSpPr>
          <p:nvPr>
            <p:ph type="title" hasCustomPrompt="1"/>
          </p:nvPr>
        </p:nvSpPr>
        <p:spPr/>
        <p:txBody>
          <a:bodyPr/>
          <a:lstStyle/>
          <a:p>
            <a:r>
              <a:rPr kumimoji="1" lang="en-US" altLang="ja-JP"/>
              <a:t>Title</a:t>
            </a:r>
            <a:endParaRPr kumimoji="1" lang="ja-JP" altLang="en-US"/>
          </a:p>
        </p:txBody>
      </p:sp>
      <p:sp>
        <p:nvSpPr>
          <p:cNvPr id="17" name="テキスト プレースホルダー 5"/>
          <p:cNvSpPr>
            <a:spLocks noGrp="1"/>
          </p:cNvSpPr>
          <p:nvPr>
            <p:ph type="body" sz="quarter" idx="16" hasCustomPrompt="1"/>
          </p:nvPr>
        </p:nvSpPr>
        <p:spPr>
          <a:xfrm>
            <a:off x="1" y="6247992"/>
            <a:ext cx="12191999" cy="610007"/>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37875662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page 5">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コンテンツ プレースホルダー 14"/>
          <p:cNvSpPr>
            <a:spLocks noGrp="1"/>
          </p:cNvSpPr>
          <p:nvPr>
            <p:ph sz="quarter" idx="24" hasCustomPrompt="1"/>
          </p:nvPr>
        </p:nvSpPr>
        <p:spPr>
          <a:xfrm>
            <a:off x="696914" y="1235270"/>
            <a:ext cx="4991014" cy="2687699"/>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6" name="テキスト プレースホルダー 16"/>
          <p:cNvSpPr>
            <a:spLocks noGrp="1"/>
          </p:cNvSpPr>
          <p:nvPr>
            <p:ph type="body" sz="quarter" idx="22" hasCustomPrompt="1"/>
          </p:nvPr>
        </p:nvSpPr>
        <p:spPr>
          <a:xfrm>
            <a:off x="0" y="844510"/>
            <a:ext cx="6091613" cy="324039"/>
          </a:xfrm>
          <a:prstGeom prst="rect">
            <a:avLst/>
          </a:prstGeom>
        </p:spPr>
        <p:txBody>
          <a:bodyPr lIns="720000" tIns="0" rIns="360000" bIns="0"/>
          <a:lstStyle>
            <a:lvl1pPr algn="l">
              <a:defRPr sz="2200" b="1">
                <a:latin typeface="+mn-ea"/>
                <a:ea typeface="+mn-ea"/>
              </a:defRPr>
            </a:lvl1pPr>
          </a:lstStyle>
          <a:p>
            <a:pPr lvl="0"/>
            <a:r>
              <a:rPr kumimoji="1" lang="en-US" altLang="ja-JP"/>
              <a:t>Title</a:t>
            </a:r>
            <a:endParaRPr kumimoji="1" lang="ja-JP" altLang="en-US"/>
          </a:p>
        </p:txBody>
      </p:sp>
      <p:sp>
        <p:nvSpPr>
          <p:cNvPr id="7" name="テキスト プレースホルダー 16"/>
          <p:cNvSpPr>
            <a:spLocks noGrp="1"/>
          </p:cNvSpPr>
          <p:nvPr>
            <p:ph type="body" sz="quarter" idx="26" hasCustomPrompt="1"/>
          </p:nvPr>
        </p:nvSpPr>
        <p:spPr>
          <a:xfrm>
            <a:off x="6091613" y="844510"/>
            <a:ext cx="6100387" cy="324039"/>
          </a:xfrm>
          <a:prstGeom prst="rect">
            <a:avLst/>
          </a:prstGeom>
        </p:spPr>
        <p:txBody>
          <a:bodyPr lIns="396000" tIns="0" rIns="720000" bIns="0"/>
          <a:lstStyle>
            <a:lvl1pPr algn="l">
              <a:defRPr sz="2200" b="1">
                <a:latin typeface="+mn-ea"/>
                <a:ea typeface="+mn-ea"/>
              </a:defRPr>
            </a:lvl1pPr>
          </a:lstStyle>
          <a:p>
            <a:pPr lvl="0"/>
            <a:r>
              <a:rPr kumimoji="1" lang="en-US" altLang="ja-JP"/>
              <a:t>Title</a:t>
            </a:r>
            <a:endParaRPr kumimoji="1" lang="ja-JP" altLang="en-US"/>
          </a:p>
        </p:txBody>
      </p:sp>
      <p:sp>
        <p:nvSpPr>
          <p:cNvPr id="8" name="コンテンツ プレースホルダー 14"/>
          <p:cNvSpPr>
            <a:spLocks noGrp="1"/>
          </p:cNvSpPr>
          <p:nvPr>
            <p:ph sz="quarter" idx="28" hasCustomPrompt="1"/>
          </p:nvPr>
        </p:nvSpPr>
        <p:spPr>
          <a:xfrm>
            <a:off x="6506409" y="1235270"/>
            <a:ext cx="4991854" cy="2687699"/>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9" name="テキスト プレースホルダー 8"/>
          <p:cNvSpPr>
            <a:spLocks noGrp="1"/>
          </p:cNvSpPr>
          <p:nvPr>
            <p:ph type="body" sz="quarter" idx="23" hasCustomPrompt="1"/>
          </p:nvPr>
        </p:nvSpPr>
        <p:spPr>
          <a:xfrm>
            <a:off x="0" y="4026912"/>
            <a:ext cx="6091613" cy="1580982"/>
          </a:xfrm>
          <a:prstGeom prst="rect">
            <a:avLst/>
          </a:prstGeom>
        </p:spPr>
        <p:txBody>
          <a:bodyPr lIns="720000" tIns="0" rIns="36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0" name="テキスト プレースホルダー 8"/>
          <p:cNvSpPr>
            <a:spLocks noGrp="1"/>
          </p:cNvSpPr>
          <p:nvPr>
            <p:ph type="body" sz="quarter" idx="25" hasCustomPrompt="1"/>
          </p:nvPr>
        </p:nvSpPr>
        <p:spPr>
          <a:xfrm>
            <a:off x="6091613" y="4026912"/>
            <a:ext cx="6100387" cy="1580982"/>
          </a:xfrm>
          <a:prstGeom prst="rect">
            <a:avLst/>
          </a:prstGeom>
        </p:spPr>
        <p:txBody>
          <a:bodyPr lIns="396000" tIns="0" rIns="72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1" name="テキスト プレースホルダー 5"/>
          <p:cNvSpPr>
            <a:spLocks noGrp="1"/>
          </p:cNvSpPr>
          <p:nvPr>
            <p:ph type="body" sz="quarter" idx="17" hasCustomPrompt="1"/>
          </p:nvPr>
        </p:nvSpPr>
        <p:spPr>
          <a:xfrm>
            <a:off x="1" y="5689455"/>
            <a:ext cx="12191999"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1">
                <a:solidFill>
                  <a:schemeClr val="bg2"/>
                </a:solidFill>
                <a:latin typeface="+mn-ea"/>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Enter a summary.</a:t>
            </a:r>
          </a:p>
        </p:txBody>
      </p:sp>
      <p:sp>
        <p:nvSpPr>
          <p:cNvPr id="12" name="タイトル 11"/>
          <p:cNvSpPr>
            <a:spLocks noGrp="1"/>
          </p:cNvSpPr>
          <p:nvPr>
            <p:ph type="title" hasCustomPrompt="1"/>
          </p:nvPr>
        </p:nvSpPr>
        <p:spPr/>
        <p:txBody>
          <a:bodyPr/>
          <a:lstStyle/>
          <a:p>
            <a:r>
              <a:rPr kumimoji="1" lang="en-US" altLang="ja-JP"/>
              <a:t>Title</a:t>
            </a:r>
            <a:endParaRPr kumimoji="1" lang="ja-JP" altLang="en-US"/>
          </a:p>
        </p:txBody>
      </p:sp>
      <p:sp>
        <p:nvSpPr>
          <p:cNvPr id="13" name="テキスト プレースホルダー 5"/>
          <p:cNvSpPr>
            <a:spLocks noGrp="1"/>
          </p:cNvSpPr>
          <p:nvPr>
            <p:ph type="body" sz="quarter" idx="16" hasCustomPrompt="1"/>
          </p:nvPr>
        </p:nvSpPr>
        <p:spPr>
          <a:xfrm>
            <a:off x="2" y="6245224"/>
            <a:ext cx="12191998" cy="612775"/>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7220326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page 6">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コンテンツ プレースホルダー 14"/>
          <p:cNvSpPr>
            <a:spLocks noGrp="1"/>
          </p:cNvSpPr>
          <p:nvPr>
            <p:ph sz="quarter" idx="24" hasCustomPrompt="1"/>
          </p:nvPr>
        </p:nvSpPr>
        <p:spPr>
          <a:xfrm>
            <a:off x="696913" y="1235270"/>
            <a:ext cx="3364549" cy="2687699"/>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7" name="テキスト プレースホルダー 8"/>
          <p:cNvSpPr>
            <a:spLocks noGrp="1"/>
          </p:cNvSpPr>
          <p:nvPr>
            <p:ph type="body" sz="quarter" idx="23" hasCustomPrompt="1"/>
          </p:nvPr>
        </p:nvSpPr>
        <p:spPr>
          <a:xfrm>
            <a:off x="1" y="4026912"/>
            <a:ext cx="4229921" cy="1580982"/>
          </a:xfrm>
          <a:prstGeom prst="rect">
            <a:avLst/>
          </a:prstGeom>
        </p:spPr>
        <p:txBody>
          <a:bodyPr lIns="720000" tIns="0" rIns="18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8" name="コンテンツ プレースホルダー 14"/>
          <p:cNvSpPr>
            <a:spLocks noGrp="1"/>
          </p:cNvSpPr>
          <p:nvPr>
            <p:ph sz="quarter" idx="31" hasCustomPrompt="1"/>
          </p:nvPr>
        </p:nvSpPr>
        <p:spPr>
          <a:xfrm>
            <a:off x="4425245" y="1235270"/>
            <a:ext cx="3354777" cy="2687699"/>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0" name="テキスト プレースホルダー 8"/>
          <p:cNvSpPr>
            <a:spLocks noGrp="1"/>
          </p:cNvSpPr>
          <p:nvPr>
            <p:ph type="body" sz="quarter" idx="33" hasCustomPrompt="1"/>
          </p:nvPr>
        </p:nvSpPr>
        <p:spPr>
          <a:xfrm>
            <a:off x="4229922" y="4026912"/>
            <a:ext cx="3729964" cy="1580982"/>
          </a:xfrm>
          <a:prstGeom prst="rect">
            <a:avLst/>
          </a:prstGeom>
        </p:spPr>
        <p:txBody>
          <a:bodyPr lIns="180000" tIns="0" rIns="180000" bIns="0"/>
          <a:lstStyle>
            <a:lvl1pPr marL="0" indent="0" algn="just">
              <a:lnSpc>
                <a:spcPct val="100000"/>
              </a:lnSpc>
              <a:spcBef>
                <a:spcPts val="0"/>
              </a:spcBef>
              <a:buFont typeface="Arial" panose="020B0604020202020204" pitchFamily="34" charset="0"/>
              <a:buNone/>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1" name="コンテンツ プレースホルダー 14"/>
          <p:cNvSpPr>
            <a:spLocks noGrp="1"/>
          </p:cNvSpPr>
          <p:nvPr>
            <p:ph sz="quarter" idx="34" hasCustomPrompt="1"/>
          </p:nvPr>
        </p:nvSpPr>
        <p:spPr>
          <a:xfrm>
            <a:off x="8143804" y="1235270"/>
            <a:ext cx="3354459" cy="2687699"/>
          </a:xfrm>
          <a:prstGeom prst="rect">
            <a:avLst/>
          </a:prstGeom>
        </p:spPr>
        <p:txBody>
          <a:bodyPr lIns="0" tIns="0" rIns="0" bIns="900000" anchor="ctr"/>
          <a:lstStyle>
            <a:lvl1pPr algn="ctr">
              <a:defRPr sz="1400">
                <a:solidFill>
                  <a:schemeClr val="bg1">
                    <a:lumMod val="50000"/>
                  </a:schemeClr>
                </a:solidFill>
                <a:latin typeface="+mn-ea"/>
                <a:ea typeface="+mn-ea"/>
              </a:defRPr>
            </a:lvl1pPr>
            <a:lvl2pPr marL="457200" indent="0">
              <a:buNone/>
              <a:defRPr/>
            </a:lvl2pPr>
            <a:lvl3pPr marL="914400" indent="0">
              <a:buNone/>
              <a:defRPr/>
            </a:lvl3pPr>
            <a:lvl4pPr marL="1371600" indent="0">
              <a:buNone/>
              <a:defRPr/>
            </a:lvl4pPr>
            <a:lvl5pPr marL="1828800" indent="0">
              <a:buNone/>
              <a:defRPr/>
            </a:lvl5pPr>
          </a:lstStyle>
          <a:p>
            <a:pPr lvl="0"/>
            <a:r>
              <a:rPr kumimoji="1" lang="en-US" altLang="ja-JP"/>
              <a:t>Insert image or graphic</a:t>
            </a:r>
          </a:p>
          <a:p>
            <a:pPr lvl="0"/>
            <a:endParaRPr kumimoji="1" lang="ja-JP" altLang="en-US"/>
          </a:p>
        </p:txBody>
      </p:sp>
      <p:sp>
        <p:nvSpPr>
          <p:cNvPr id="13" name="テキスト プレースホルダー 8"/>
          <p:cNvSpPr>
            <a:spLocks noGrp="1"/>
          </p:cNvSpPr>
          <p:nvPr>
            <p:ph type="body" sz="quarter" idx="36" hasCustomPrompt="1"/>
          </p:nvPr>
        </p:nvSpPr>
        <p:spPr>
          <a:xfrm>
            <a:off x="7959887" y="4026912"/>
            <a:ext cx="4229920" cy="1580982"/>
          </a:xfrm>
          <a:prstGeom prst="rect">
            <a:avLst/>
          </a:prstGeom>
        </p:spPr>
        <p:txBody>
          <a:bodyPr lIns="180000" tIns="0" rIns="720000" bIns="0"/>
          <a:lstStyle>
            <a:lvl1pPr algn="just">
              <a:lnSpc>
                <a:spcPct val="100000"/>
              </a:lnSpc>
              <a:spcBef>
                <a:spcPts val="0"/>
              </a:spcBef>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14" name="テキスト プレースホルダー 5"/>
          <p:cNvSpPr>
            <a:spLocks noGrp="1"/>
          </p:cNvSpPr>
          <p:nvPr>
            <p:ph type="body" sz="quarter" idx="17" hasCustomPrompt="1"/>
          </p:nvPr>
        </p:nvSpPr>
        <p:spPr>
          <a:xfrm>
            <a:off x="1" y="5689455"/>
            <a:ext cx="12189806" cy="445407"/>
          </a:xfrm>
          <a:prstGeom prst="rect">
            <a:avLst/>
          </a:prstGeom>
        </p:spPr>
        <p:txBody>
          <a:bodyPr lIns="720000" tIns="0" rIns="720000" bIns="36000" anchor="b"/>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500" b="1">
                <a:solidFill>
                  <a:schemeClr val="bg2"/>
                </a:solidFill>
                <a:latin typeface="+mn-ea"/>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Enter a summary.</a:t>
            </a:r>
          </a:p>
        </p:txBody>
      </p:sp>
      <p:sp>
        <p:nvSpPr>
          <p:cNvPr id="17" name="テキスト プレースホルダー 16"/>
          <p:cNvSpPr>
            <a:spLocks noGrp="1"/>
          </p:cNvSpPr>
          <p:nvPr>
            <p:ph type="body" sz="quarter" idx="22" hasCustomPrompt="1"/>
          </p:nvPr>
        </p:nvSpPr>
        <p:spPr>
          <a:xfrm>
            <a:off x="1" y="844510"/>
            <a:ext cx="4229921" cy="324039"/>
          </a:xfrm>
          <a:prstGeom prst="rect">
            <a:avLst/>
          </a:prstGeom>
        </p:spPr>
        <p:txBody>
          <a:bodyPr lIns="720000" tIns="0" rIns="180000" bIns="0"/>
          <a:lstStyle>
            <a:lvl1pPr algn="l">
              <a:defRPr sz="2200" b="1">
                <a:latin typeface="+mn-ea"/>
                <a:ea typeface="+mn-ea"/>
              </a:defRPr>
            </a:lvl1pPr>
          </a:lstStyle>
          <a:p>
            <a:pPr lvl="0"/>
            <a:r>
              <a:rPr kumimoji="1" lang="en-US" altLang="ja-JP"/>
              <a:t>Title</a:t>
            </a:r>
            <a:endParaRPr kumimoji="1" lang="ja-JP" altLang="en-US"/>
          </a:p>
        </p:txBody>
      </p:sp>
      <p:sp>
        <p:nvSpPr>
          <p:cNvPr id="18" name="テキスト プレースホルダー 16"/>
          <p:cNvSpPr>
            <a:spLocks noGrp="1"/>
          </p:cNvSpPr>
          <p:nvPr>
            <p:ph type="body" sz="quarter" idx="26" hasCustomPrompt="1"/>
          </p:nvPr>
        </p:nvSpPr>
        <p:spPr>
          <a:xfrm>
            <a:off x="7959885" y="844510"/>
            <a:ext cx="4232115" cy="324039"/>
          </a:xfrm>
          <a:prstGeom prst="rect">
            <a:avLst/>
          </a:prstGeom>
        </p:spPr>
        <p:txBody>
          <a:bodyPr lIns="180000" tIns="0" rIns="720000" bIns="0"/>
          <a:lstStyle>
            <a:lvl1pPr algn="l">
              <a:defRPr sz="2200" b="1">
                <a:latin typeface="+mn-ea"/>
                <a:ea typeface="+mn-ea"/>
              </a:defRPr>
            </a:lvl1pPr>
          </a:lstStyle>
          <a:p>
            <a:pPr lvl="0"/>
            <a:r>
              <a:rPr kumimoji="1" lang="en-US" altLang="ja-JP"/>
              <a:t>Title</a:t>
            </a:r>
            <a:endParaRPr kumimoji="1" lang="ja-JP" altLang="en-US"/>
          </a:p>
        </p:txBody>
      </p:sp>
      <p:sp>
        <p:nvSpPr>
          <p:cNvPr id="19" name="テキスト プレースホルダー 16"/>
          <p:cNvSpPr>
            <a:spLocks noGrp="1"/>
          </p:cNvSpPr>
          <p:nvPr>
            <p:ph type="body" sz="quarter" idx="37" hasCustomPrompt="1"/>
          </p:nvPr>
        </p:nvSpPr>
        <p:spPr>
          <a:xfrm>
            <a:off x="4229923" y="844510"/>
            <a:ext cx="3729964" cy="324039"/>
          </a:xfrm>
          <a:prstGeom prst="rect">
            <a:avLst/>
          </a:prstGeom>
        </p:spPr>
        <p:txBody>
          <a:bodyPr lIns="180000" tIns="0" rIns="180000" bIns="0"/>
          <a:lstStyle>
            <a:lvl1pPr algn="l">
              <a:defRPr sz="2200" b="1">
                <a:latin typeface="+mn-ea"/>
                <a:ea typeface="+mn-ea"/>
              </a:defRPr>
            </a:lvl1pPr>
          </a:lstStyle>
          <a:p>
            <a:pPr lvl="0"/>
            <a:r>
              <a:rPr kumimoji="1" lang="en-US" altLang="ja-JP"/>
              <a:t>Title</a:t>
            </a:r>
            <a:endParaRPr kumimoji="1" lang="ja-JP" altLang="en-US"/>
          </a:p>
        </p:txBody>
      </p:sp>
      <p:sp>
        <p:nvSpPr>
          <p:cNvPr id="6" name="タイトル 5"/>
          <p:cNvSpPr>
            <a:spLocks noGrp="1"/>
          </p:cNvSpPr>
          <p:nvPr>
            <p:ph type="title" hasCustomPrompt="1"/>
          </p:nvPr>
        </p:nvSpPr>
        <p:spPr/>
        <p:txBody>
          <a:bodyPr/>
          <a:lstStyle/>
          <a:p>
            <a:r>
              <a:rPr kumimoji="1" lang="en-US" altLang="ja-JP"/>
              <a:t>Title</a:t>
            </a:r>
            <a:endParaRPr kumimoji="1" lang="ja-JP" altLang="en-US"/>
          </a:p>
        </p:txBody>
      </p:sp>
      <p:sp>
        <p:nvSpPr>
          <p:cNvPr id="20" name="テキスト プレースホルダー 5"/>
          <p:cNvSpPr>
            <a:spLocks noGrp="1"/>
          </p:cNvSpPr>
          <p:nvPr>
            <p:ph type="body" sz="quarter" idx="16" hasCustomPrompt="1"/>
          </p:nvPr>
        </p:nvSpPr>
        <p:spPr>
          <a:xfrm>
            <a:off x="2" y="6246812"/>
            <a:ext cx="12191998" cy="611187"/>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39516791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Attached documents:Cover">
    <p:bg>
      <p:bgPr>
        <a:solidFill>
          <a:schemeClr val="bg1">
            <a:lumMod val="65000"/>
          </a:schemeClr>
        </a:solidFill>
        <a:effectLst/>
      </p:bgPr>
    </p:bg>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lvl1pPr>
              <a:defRPr>
                <a:solidFill>
                  <a:schemeClr val="bg1"/>
                </a:solidFill>
              </a:defRPr>
            </a:lvl1pPr>
          </a:lstStyle>
          <a:p>
            <a:r>
              <a:rPr lang="en-US" altLang="ja-JP"/>
              <a:t>DENSO in North America Company Profile</a:t>
            </a:r>
            <a:endParaRPr lang="ja-JP" altLang="en-US"/>
          </a:p>
        </p:txBody>
      </p:sp>
      <p:sp>
        <p:nvSpPr>
          <p:cNvPr id="5" name="テキスト ボックス 4"/>
          <p:cNvSpPr txBox="1"/>
          <p:nvPr userDrawn="1"/>
        </p:nvSpPr>
        <p:spPr>
          <a:xfrm>
            <a:off x="1305879" y="2811595"/>
            <a:ext cx="6516912" cy="830997"/>
          </a:xfrm>
          <a:prstGeom prst="rect">
            <a:avLst/>
          </a:prstGeom>
          <a:noFill/>
        </p:spPr>
        <p:txBody>
          <a:bodyPr wrap="none" rtlCol="0">
            <a:spAutoFit/>
          </a:bodyPr>
          <a:lstStyle/>
          <a:p>
            <a:r>
              <a:rPr lang="en-US" altLang="ja-JP" sz="4800" b="0">
                <a:solidFill>
                  <a:schemeClr val="bg1"/>
                </a:solidFill>
                <a:latin typeface="Verdana" panose="020B0604030504040204" pitchFamily="34" charset="0"/>
                <a:ea typeface="Verdana" panose="020B0604030504040204" pitchFamily="34" charset="0"/>
              </a:rPr>
              <a:t>Attached documents</a:t>
            </a:r>
            <a:endParaRPr lang="ja-JP" altLang="en-US" sz="4800" b="0">
              <a:solidFill>
                <a:schemeClr val="bg1"/>
              </a:solidFill>
              <a:latin typeface="Verdana" panose="020B0604030504040204" pitchFamily="34" charset="0"/>
              <a:ea typeface="Yu Gothic UI" panose="020B0500000000000000" pitchFamily="50" charset="-128"/>
            </a:endParaRPr>
          </a:p>
        </p:txBody>
      </p:sp>
      <p:pic>
        <p:nvPicPr>
          <p:cNvPr id="11" name="図 10"/>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2647" y="6230014"/>
            <a:ext cx="1040415" cy="592385"/>
          </a:xfrm>
          <a:prstGeom prst="rect">
            <a:avLst/>
          </a:prstGeom>
        </p:spPr>
      </p:pic>
      <p:sp>
        <p:nvSpPr>
          <p:cNvPr id="12"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defRPr>
            </a:lvl1pPr>
          </a:lstStyle>
          <a:p>
            <a:fld id="{A4345066-4952-40C1-BC8B-CE2851EC3EF2}" type="slidenum">
              <a:rPr lang="ja-JP" altLang="en-US" smtClean="0">
                <a:ea typeface="Yu Gothic UI Light" panose="020B0300000000000000" pitchFamily="50" charset="-128"/>
              </a:rPr>
              <a:pPr/>
              <a:t>‹#›</a:t>
            </a:fld>
            <a:endParaRPr lang="en-US" altLang="ja-JP" sz="900">
              <a:ea typeface="Yu Gothic UI Light" panose="020B0300000000000000" pitchFamily="50" charset="-128"/>
            </a:endParaRPr>
          </a:p>
        </p:txBody>
      </p:sp>
      <p:sp>
        <p:nvSpPr>
          <p:cNvPr id="13" name="テキスト ボックス 12"/>
          <p:cNvSpPr txBox="1"/>
          <p:nvPr userDrawn="1"/>
        </p:nvSpPr>
        <p:spPr>
          <a:xfrm>
            <a:off x="1305877" y="6525605"/>
            <a:ext cx="1827744" cy="176972"/>
          </a:xfrm>
          <a:prstGeom prst="rect">
            <a:avLst/>
          </a:prstGeom>
          <a:noFill/>
        </p:spPr>
        <p:txBody>
          <a:bodyPr wrap="none" rtlCol="0">
            <a:spAutoFit/>
          </a:bodyPr>
          <a:lstStyle/>
          <a:p>
            <a:r>
              <a:rPr kumimoji="1" lang="en-US" altLang="ja-JP" sz="550" spc="0">
                <a:solidFill>
                  <a:schemeClr val="bg1"/>
                </a:solidFill>
                <a:latin typeface="Verdana" panose="020B0604030504040204" pitchFamily="34" charset="0"/>
                <a:ea typeface="Verdana" panose="020B0604030504040204" pitchFamily="34" charset="0"/>
              </a:rPr>
              <a:t>© DENSO CORPORATION</a:t>
            </a:r>
            <a:r>
              <a:rPr kumimoji="1" lang="en-US" altLang="ja-JP" sz="550" spc="0" baseline="0">
                <a:solidFill>
                  <a:schemeClr val="bg1"/>
                </a:solidFill>
                <a:latin typeface="Verdana" panose="020B0604030504040204" pitchFamily="34" charset="0"/>
                <a:ea typeface="Verdana" panose="020B0604030504040204" pitchFamily="34" charset="0"/>
              </a:rPr>
              <a:t> All Rights Reserved.</a:t>
            </a:r>
            <a:endParaRPr kumimoji="1" lang="ja-JP" altLang="en-US" sz="550" spc="0">
              <a:solidFill>
                <a:schemeClr val="bg1"/>
              </a:solidFill>
              <a:latin typeface="Verdana" panose="020B0604030504040204" pitchFamily="34" charset="0"/>
              <a:ea typeface="Yu Gothic UI" panose="020B0500000000000000" pitchFamily="50" charset="-128"/>
            </a:endParaRPr>
          </a:p>
        </p:txBody>
      </p:sp>
      <p:pic>
        <p:nvPicPr>
          <p:cNvPr id="2" name="図 1"/>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900340" y="295424"/>
            <a:ext cx="925173" cy="296951"/>
          </a:xfrm>
          <a:prstGeom prst="rect">
            <a:avLst/>
          </a:prstGeom>
        </p:spPr>
      </p:pic>
    </p:spTree>
    <p:extLst>
      <p:ext uri="{BB962C8B-B14F-4D97-AF65-F5344CB8AC3E}">
        <p14:creationId xmlns:p14="http://schemas.microsoft.com/office/powerpoint/2010/main" val="4125299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No graphics">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図 5"/>
          <p:cNvPicPr>
            <a:picLocks noChangeAspect="1"/>
          </p:cNvPicPr>
          <p:nvPr userDrawn="1"/>
        </p:nvPicPr>
        <p:blipFill>
          <a:blip r:embed="rId3"/>
          <a:stretch>
            <a:fillRect/>
          </a:stretch>
        </p:blipFill>
        <p:spPr>
          <a:xfrm>
            <a:off x="629161" y="616744"/>
            <a:ext cx="2199867" cy="838676"/>
          </a:xfrm>
          <a:prstGeom prst="rect">
            <a:avLst/>
          </a:prstGeom>
        </p:spPr>
      </p:pic>
      <p:sp>
        <p:nvSpPr>
          <p:cNvPr id="13" name="図プレースホルダー 12"/>
          <p:cNvSpPr>
            <a:spLocks noGrp="1"/>
          </p:cNvSpPr>
          <p:nvPr>
            <p:ph type="pic" sz="quarter" idx="13" hasCustomPrompt="1"/>
          </p:nvPr>
        </p:nvSpPr>
        <p:spPr>
          <a:xfrm>
            <a:off x="7143303" y="5401152"/>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29" name="図プレースホルダー 12"/>
          <p:cNvSpPr>
            <a:spLocks noGrp="1"/>
          </p:cNvSpPr>
          <p:nvPr>
            <p:ph type="pic" sz="quarter" idx="14" hasCustomPrompt="1"/>
          </p:nvPr>
        </p:nvSpPr>
        <p:spPr>
          <a:xfrm>
            <a:off x="7586921" y="5401152"/>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39" name="図プレースホルダー 12"/>
          <p:cNvSpPr>
            <a:spLocks noGrp="1"/>
          </p:cNvSpPr>
          <p:nvPr>
            <p:ph type="pic" sz="quarter" idx="18" hasCustomPrompt="1"/>
          </p:nvPr>
        </p:nvSpPr>
        <p:spPr>
          <a:xfrm>
            <a:off x="7143303" y="5842954"/>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40" name="図プレースホルダー 12"/>
          <p:cNvSpPr>
            <a:spLocks noGrp="1"/>
          </p:cNvSpPr>
          <p:nvPr>
            <p:ph type="pic" sz="quarter" idx="19" hasCustomPrompt="1"/>
          </p:nvPr>
        </p:nvSpPr>
        <p:spPr>
          <a:xfrm>
            <a:off x="7586921" y="5842954"/>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44" name="図プレースホルダー 12"/>
          <p:cNvSpPr>
            <a:spLocks noGrp="1"/>
          </p:cNvSpPr>
          <p:nvPr>
            <p:ph type="pic" sz="quarter" idx="23" hasCustomPrompt="1"/>
          </p:nvPr>
        </p:nvSpPr>
        <p:spPr>
          <a:xfrm>
            <a:off x="6699687" y="5401152"/>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45" name="図プレースホルダー 12"/>
          <p:cNvSpPr>
            <a:spLocks noGrp="1"/>
          </p:cNvSpPr>
          <p:nvPr>
            <p:ph type="pic" sz="quarter" idx="24" hasCustomPrompt="1"/>
          </p:nvPr>
        </p:nvSpPr>
        <p:spPr>
          <a:xfrm>
            <a:off x="6699687" y="5842954"/>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26" name="図プレースホルダー 12"/>
          <p:cNvSpPr>
            <a:spLocks noGrp="1"/>
          </p:cNvSpPr>
          <p:nvPr>
            <p:ph type="pic" sz="quarter" idx="33" hasCustomPrompt="1"/>
          </p:nvPr>
        </p:nvSpPr>
        <p:spPr>
          <a:xfrm>
            <a:off x="6256071" y="5401152"/>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27" name="図プレースホルダー 12"/>
          <p:cNvSpPr>
            <a:spLocks noGrp="1"/>
          </p:cNvSpPr>
          <p:nvPr>
            <p:ph type="pic" sz="quarter" idx="34" hasCustomPrompt="1"/>
          </p:nvPr>
        </p:nvSpPr>
        <p:spPr>
          <a:xfrm>
            <a:off x="6256071" y="5842954"/>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23" name="図プレースホルダー 12"/>
          <p:cNvSpPr>
            <a:spLocks noGrp="1"/>
          </p:cNvSpPr>
          <p:nvPr>
            <p:ph type="pic" sz="quarter" idx="36" hasCustomPrompt="1"/>
          </p:nvPr>
        </p:nvSpPr>
        <p:spPr>
          <a:xfrm>
            <a:off x="5812455" y="5401152"/>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30" name="図プレースホルダー 12"/>
          <p:cNvSpPr>
            <a:spLocks noGrp="1"/>
          </p:cNvSpPr>
          <p:nvPr>
            <p:ph type="pic" sz="quarter" idx="37" hasCustomPrompt="1"/>
          </p:nvPr>
        </p:nvSpPr>
        <p:spPr>
          <a:xfrm>
            <a:off x="5812455" y="5842954"/>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31" name="図プレースホルダー 12"/>
          <p:cNvSpPr>
            <a:spLocks noGrp="1"/>
          </p:cNvSpPr>
          <p:nvPr>
            <p:ph type="pic" sz="quarter" idx="38" hasCustomPrompt="1"/>
          </p:nvPr>
        </p:nvSpPr>
        <p:spPr>
          <a:xfrm>
            <a:off x="5368839" y="5401152"/>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32" name="図プレースホルダー 12"/>
          <p:cNvSpPr>
            <a:spLocks noGrp="1"/>
          </p:cNvSpPr>
          <p:nvPr>
            <p:ph type="pic" sz="quarter" idx="39" hasCustomPrompt="1"/>
          </p:nvPr>
        </p:nvSpPr>
        <p:spPr>
          <a:xfrm>
            <a:off x="5368839" y="5842954"/>
            <a:ext cx="401583" cy="400050"/>
          </a:xfrm>
          <a:prstGeom prst="rect">
            <a:avLst/>
          </a:prstGeom>
          <a:noFill/>
        </p:spPr>
        <p:txBody>
          <a:bodyPr anchor="t"/>
          <a:lstStyle>
            <a:lvl1pPr algn="ctr">
              <a:defRPr sz="500" b="1">
                <a:solidFill>
                  <a:schemeClr val="bg1">
                    <a:lumMod val="65000"/>
                  </a:schemeClr>
                </a:solidFill>
                <a:latin typeface="+mn-ea"/>
                <a:ea typeface="+mn-ea"/>
              </a:defRPr>
            </a:lvl1pPr>
          </a:lstStyle>
          <a:p>
            <a:r>
              <a:rPr kumimoji="1" lang="en-US" altLang="ja-JP"/>
              <a:t>SDGs</a:t>
            </a:r>
            <a:endParaRPr kumimoji="1" lang="ja-JP" altLang="en-US"/>
          </a:p>
        </p:txBody>
      </p:sp>
      <p:sp>
        <p:nvSpPr>
          <p:cNvPr id="83" name="テキスト プレースホルダー 7"/>
          <p:cNvSpPr>
            <a:spLocks noGrp="1"/>
          </p:cNvSpPr>
          <p:nvPr>
            <p:ph type="body" sz="quarter" idx="11" hasCustomPrompt="1"/>
          </p:nvPr>
        </p:nvSpPr>
        <p:spPr>
          <a:xfrm>
            <a:off x="543098" y="5315231"/>
            <a:ext cx="4783435" cy="403701"/>
          </a:xfrm>
          <a:prstGeom prst="rect">
            <a:avLst/>
          </a:prstGeom>
        </p:spPr>
        <p:txBody>
          <a:bodyPr/>
          <a:lstStyle>
            <a:lvl1pPr>
              <a:lnSpc>
                <a:spcPct val="100000"/>
              </a:lnSpc>
              <a:defRPr sz="2000" baseline="0">
                <a:solidFill>
                  <a:schemeClr val="tx1"/>
                </a:solidFill>
                <a:latin typeface="+mn-ea"/>
                <a:ea typeface="+mn-ea"/>
              </a:defRPr>
            </a:lvl1pPr>
          </a:lstStyle>
          <a:p>
            <a:pPr lvl="0"/>
            <a:r>
              <a:rPr kumimoji="1" lang="en-US" altLang="ja-JP"/>
              <a:t>Presenter Name </a:t>
            </a:r>
            <a:r>
              <a:rPr kumimoji="1" lang="ja-JP" altLang="en-US"/>
              <a:t>　　</a:t>
            </a:r>
          </a:p>
        </p:txBody>
      </p:sp>
      <p:sp>
        <p:nvSpPr>
          <p:cNvPr id="84" name="テキスト プレースホルダー 7"/>
          <p:cNvSpPr>
            <a:spLocks noGrp="1"/>
          </p:cNvSpPr>
          <p:nvPr>
            <p:ph type="body" sz="quarter" idx="12" hasCustomPrompt="1"/>
          </p:nvPr>
        </p:nvSpPr>
        <p:spPr>
          <a:xfrm>
            <a:off x="539922" y="5718930"/>
            <a:ext cx="4786881" cy="576752"/>
          </a:xfrm>
          <a:prstGeom prst="rect">
            <a:avLst/>
          </a:prstGeom>
        </p:spPr>
        <p:txBody>
          <a:bodyPr rIns="36000" anchor="b"/>
          <a:lstStyle>
            <a:lvl1pPr algn="l">
              <a:lnSpc>
                <a:spcPts val="900"/>
              </a:lnSpc>
              <a:defRPr sz="1200" baseline="0">
                <a:solidFill>
                  <a:schemeClr val="tx1"/>
                </a:solidFill>
                <a:latin typeface="+mn-ea"/>
                <a:ea typeface="+mn-ea"/>
              </a:defRPr>
            </a:lvl1pPr>
          </a:lstStyle>
          <a:p>
            <a:pPr lvl="0"/>
            <a:r>
              <a:rPr kumimoji="1" lang="en-US" altLang="ja-JP"/>
              <a:t>Enter up to 2 lines of department name.</a:t>
            </a:r>
          </a:p>
        </p:txBody>
      </p:sp>
      <p:sp>
        <p:nvSpPr>
          <p:cNvPr id="86" name="テキスト プレースホルダー 14"/>
          <p:cNvSpPr>
            <a:spLocks noGrp="1"/>
          </p:cNvSpPr>
          <p:nvPr>
            <p:ph type="body" sz="quarter" idx="40" hasCustomPrompt="1"/>
          </p:nvPr>
        </p:nvSpPr>
        <p:spPr>
          <a:xfrm>
            <a:off x="567977" y="4978703"/>
            <a:ext cx="4758556" cy="349250"/>
          </a:xfrm>
          <a:prstGeom prst="rect">
            <a:avLst/>
          </a:prstGeom>
        </p:spPr>
        <p:txBody>
          <a:bodyPr/>
          <a:lstStyle>
            <a:lvl1pPr>
              <a:defRPr lang="ja-JP" altLang="en-US" sz="1600" dirty="0">
                <a:latin typeface="+mn-ea"/>
                <a:ea typeface="+mn-ea"/>
              </a:defRPr>
            </a:lvl1pPr>
          </a:lstStyle>
          <a:p>
            <a:pPr lvl="0"/>
            <a:r>
              <a:rPr kumimoji="1" lang="en-US" altLang="ja-JP"/>
              <a:t>00/****/2020</a:t>
            </a:r>
            <a:endParaRPr kumimoji="1" lang="ja-JP" altLang="en-US"/>
          </a:p>
        </p:txBody>
      </p:sp>
      <p:sp>
        <p:nvSpPr>
          <p:cNvPr id="34" name="テキスト プレースホルダー 7"/>
          <p:cNvSpPr>
            <a:spLocks noGrp="1"/>
          </p:cNvSpPr>
          <p:nvPr>
            <p:ph type="body" sz="quarter" idx="41" hasCustomPrompt="1"/>
          </p:nvPr>
        </p:nvSpPr>
        <p:spPr>
          <a:xfrm>
            <a:off x="548191" y="1984232"/>
            <a:ext cx="8567235" cy="2306880"/>
          </a:xfrm>
          <a:prstGeom prst="rect">
            <a:avLst/>
          </a:prstGeom>
        </p:spPr>
        <p:txBody>
          <a:bodyPr anchor="ctr"/>
          <a:lstStyle>
            <a:lvl1pPr>
              <a:lnSpc>
                <a:spcPts val="5000"/>
              </a:lnSpc>
              <a:defRPr sz="3000" b="1">
                <a:solidFill>
                  <a:schemeClr val="tx1"/>
                </a:solidFill>
                <a:latin typeface="+mn-ea"/>
                <a:ea typeface="+mn-ea"/>
              </a:defRPr>
            </a:lvl1pPr>
          </a:lstStyle>
          <a:p>
            <a:pPr lvl="0"/>
            <a:r>
              <a:rPr kumimoji="1" lang="en-US" altLang="ja-JP"/>
              <a:t>Enter up to 3 lines of title.</a:t>
            </a:r>
            <a:r>
              <a:rPr kumimoji="1" lang="ja-JP" altLang="en-US"/>
              <a:t>　　</a:t>
            </a:r>
          </a:p>
        </p:txBody>
      </p:sp>
      <p:pic>
        <p:nvPicPr>
          <p:cNvPr id="24" name="図 23"/>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900342" y="295989"/>
            <a:ext cx="925173" cy="296951"/>
          </a:xfrm>
          <a:prstGeom prst="rect">
            <a:avLst/>
          </a:prstGeom>
        </p:spPr>
      </p:pic>
      <p:sp>
        <p:nvSpPr>
          <p:cNvPr id="33" name="テキスト プレースホルダー 7"/>
          <p:cNvSpPr>
            <a:spLocks noGrp="1"/>
          </p:cNvSpPr>
          <p:nvPr>
            <p:ph type="body" sz="quarter" idx="45" hasCustomPrompt="1"/>
          </p:nvPr>
        </p:nvSpPr>
        <p:spPr>
          <a:xfrm>
            <a:off x="2585691" y="6358772"/>
            <a:ext cx="5402813" cy="403701"/>
          </a:xfrm>
          <a:prstGeom prst="rect">
            <a:avLst/>
          </a:prstGeom>
        </p:spPr>
        <p:txBody>
          <a:bodyPr tIns="216000"/>
          <a:lstStyle>
            <a:lvl1pPr algn="r">
              <a:lnSpc>
                <a:spcPct val="100000"/>
              </a:lnSpc>
              <a:defRPr sz="1050" baseline="0">
                <a:solidFill>
                  <a:schemeClr val="bg1">
                    <a:lumMod val="75000"/>
                  </a:schemeClr>
                </a:solidFill>
                <a:latin typeface="+mj-ea"/>
                <a:ea typeface="+mj-ea"/>
              </a:defRPr>
            </a:lvl1pPr>
          </a:lstStyle>
          <a:p>
            <a:pPr lvl="0"/>
            <a:r>
              <a:rPr kumimoji="1" lang="en-US" altLang="ja-JP"/>
              <a:t>If you want to insert the SDGs mark, please insert it from the bottom right. </a:t>
            </a:r>
            <a:r>
              <a:rPr kumimoji="1" lang="ja-JP" altLang="en-US"/>
              <a:t>↑　　</a:t>
            </a:r>
          </a:p>
        </p:txBody>
      </p:sp>
      <p:sp>
        <p:nvSpPr>
          <p:cNvPr id="35" name="テキスト プレースホルダー 7"/>
          <p:cNvSpPr>
            <a:spLocks noGrp="1"/>
          </p:cNvSpPr>
          <p:nvPr>
            <p:ph type="body" sz="quarter" idx="43" hasCustomPrompt="1"/>
          </p:nvPr>
        </p:nvSpPr>
        <p:spPr>
          <a:xfrm>
            <a:off x="2585691" y="6358773"/>
            <a:ext cx="5402813" cy="403701"/>
          </a:xfrm>
          <a:prstGeom prst="rect">
            <a:avLst/>
          </a:prstGeom>
        </p:spPr>
        <p:txBody>
          <a:bodyPr tIns="36000"/>
          <a:lstStyle>
            <a:lvl1pPr marL="0" marR="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sz="1050" baseline="0">
                <a:solidFill>
                  <a:schemeClr val="bg1">
                    <a:lumMod val="75000"/>
                  </a:schemeClr>
                </a:solidFill>
                <a:latin typeface="+mj-ea"/>
                <a:ea typeface="+mj-ea"/>
              </a:defRPr>
            </a:lvl1pPr>
          </a:lstStyle>
          <a:p>
            <a:pPr marL="0" marR="0" lvl="0" indent="0" algn="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1" lang="en-US" altLang="ja-JP"/>
              <a:t>Zoom in if the image insertion icon is not displayed.</a:t>
            </a:r>
            <a:r>
              <a:rPr kumimoji="1" lang="ja-JP" altLang="en-US"/>
              <a:t> ↑</a:t>
            </a:r>
          </a:p>
          <a:p>
            <a:pPr lvl="0"/>
            <a:r>
              <a:rPr kumimoji="1" lang="ja-JP" altLang="en-US"/>
              <a:t>　　</a:t>
            </a:r>
          </a:p>
        </p:txBody>
      </p:sp>
    </p:spTree>
    <p:extLst>
      <p:ext uri="{BB962C8B-B14F-4D97-AF65-F5344CB8AC3E}">
        <p14:creationId xmlns:p14="http://schemas.microsoft.com/office/powerpoint/2010/main" val="1292251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ttached documents">
    <p:spTree>
      <p:nvGrpSpPr>
        <p:cNvPr id="1" name=""/>
        <p:cNvGrpSpPr/>
        <p:nvPr/>
      </p:nvGrpSpPr>
      <p:grpSpPr>
        <a:xfrm>
          <a:off x="0" y="0"/>
          <a:ext cx="0" cy="0"/>
          <a:chOff x="0" y="0"/>
          <a:chExt cx="0" cy="0"/>
        </a:xfrm>
      </p:grpSpPr>
      <p:sp>
        <p:nvSpPr>
          <p:cNvPr id="7" name="角丸四角形 6"/>
          <p:cNvSpPr/>
          <p:nvPr userDrawn="1"/>
        </p:nvSpPr>
        <p:spPr>
          <a:xfrm>
            <a:off x="0" y="252409"/>
            <a:ext cx="1293019" cy="418152"/>
          </a:xfrm>
          <a:custGeom>
            <a:avLst/>
            <a:gdLst>
              <a:gd name="connsiteX0" fmla="*/ 0 w 1097756"/>
              <a:gd name="connsiteY0" fmla="*/ 0 h 415770"/>
              <a:gd name="connsiteX1" fmla="*/ 0 w 1097756"/>
              <a:gd name="connsiteY1" fmla="*/ 0 h 415770"/>
              <a:gd name="connsiteX2" fmla="*/ 1097756 w 1097756"/>
              <a:gd name="connsiteY2" fmla="*/ 0 h 415770"/>
              <a:gd name="connsiteX3" fmla="*/ 1097756 w 1097756"/>
              <a:gd name="connsiteY3" fmla="*/ 0 h 415770"/>
              <a:gd name="connsiteX4" fmla="*/ 1097756 w 1097756"/>
              <a:gd name="connsiteY4" fmla="*/ 415770 h 415770"/>
              <a:gd name="connsiteX5" fmla="*/ 1097756 w 1097756"/>
              <a:gd name="connsiteY5" fmla="*/ 415770 h 415770"/>
              <a:gd name="connsiteX6" fmla="*/ 0 w 1097756"/>
              <a:gd name="connsiteY6" fmla="*/ 415770 h 415770"/>
              <a:gd name="connsiteX7" fmla="*/ 0 w 1097756"/>
              <a:gd name="connsiteY7" fmla="*/ 415770 h 415770"/>
              <a:gd name="connsiteX8" fmla="*/ 0 w 1097756"/>
              <a:gd name="connsiteY8" fmla="*/ 0 h 415770"/>
              <a:gd name="connsiteX0" fmla="*/ 0 w 1216819"/>
              <a:gd name="connsiteY0" fmla="*/ 0 h 415770"/>
              <a:gd name="connsiteX1" fmla="*/ 0 w 1216819"/>
              <a:gd name="connsiteY1" fmla="*/ 0 h 415770"/>
              <a:gd name="connsiteX2" fmla="*/ 1097756 w 1216819"/>
              <a:gd name="connsiteY2" fmla="*/ 0 h 415770"/>
              <a:gd name="connsiteX3" fmla="*/ 1216819 w 1216819"/>
              <a:gd name="connsiteY3" fmla="*/ 0 h 415770"/>
              <a:gd name="connsiteX4" fmla="*/ 1097756 w 1216819"/>
              <a:gd name="connsiteY4" fmla="*/ 415770 h 415770"/>
              <a:gd name="connsiteX5" fmla="*/ 1097756 w 1216819"/>
              <a:gd name="connsiteY5" fmla="*/ 415770 h 415770"/>
              <a:gd name="connsiteX6" fmla="*/ 0 w 1216819"/>
              <a:gd name="connsiteY6" fmla="*/ 415770 h 415770"/>
              <a:gd name="connsiteX7" fmla="*/ 0 w 1216819"/>
              <a:gd name="connsiteY7" fmla="*/ 415770 h 415770"/>
              <a:gd name="connsiteX8" fmla="*/ 0 w 1216819"/>
              <a:gd name="connsiteY8" fmla="*/ 0 h 415770"/>
              <a:gd name="connsiteX0" fmla="*/ 0 w 1223579"/>
              <a:gd name="connsiteY0" fmla="*/ 2382 h 418152"/>
              <a:gd name="connsiteX1" fmla="*/ 0 w 1223579"/>
              <a:gd name="connsiteY1" fmla="*/ 2382 h 418152"/>
              <a:gd name="connsiteX2" fmla="*/ 1097756 w 1223579"/>
              <a:gd name="connsiteY2" fmla="*/ 2382 h 418152"/>
              <a:gd name="connsiteX3" fmla="*/ 1223579 w 1223579"/>
              <a:gd name="connsiteY3" fmla="*/ 0 h 418152"/>
              <a:gd name="connsiteX4" fmla="*/ 1097756 w 1223579"/>
              <a:gd name="connsiteY4" fmla="*/ 418152 h 418152"/>
              <a:gd name="connsiteX5" fmla="*/ 1097756 w 1223579"/>
              <a:gd name="connsiteY5" fmla="*/ 418152 h 418152"/>
              <a:gd name="connsiteX6" fmla="*/ 0 w 1223579"/>
              <a:gd name="connsiteY6" fmla="*/ 418152 h 418152"/>
              <a:gd name="connsiteX7" fmla="*/ 0 w 1223579"/>
              <a:gd name="connsiteY7" fmla="*/ 418152 h 418152"/>
              <a:gd name="connsiteX8" fmla="*/ 0 w 1223579"/>
              <a:gd name="connsiteY8" fmla="*/ 2382 h 41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3579" h="418152">
                <a:moveTo>
                  <a:pt x="0" y="2382"/>
                </a:moveTo>
                <a:lnTo>
                  <a:pt x="0" y="2382"/>
                </a:lnTo>
                <a:lnTo>
                  <a:pt x="1097756" y="2382"/>
                </a:lnTo>
                <a:lnTo>
                  <a:pt x="1223579" y="0"/>
                </a:lnTo>
                <a:lnTo>
                  <a:pt x="1097756" y="418152"/>
                </a:lnTo>
                <a:lnTo>
                  <a:pt x="1097756" y="418152"/>
                </a:lnTo>
                <a:lnTo>
                  <a:pt x="0" y="418152"/>
                </a:lnTo>
                <a:lnTo>
                  <a:pt x="0" y="418152"/>
                </a:lnTo>
                <a:lnTo>
                  <a:pt x="0" y="2382"/>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solidFill>
                <a:schemeClr val="bg1"/>
              </a:solidFill>
            </a:endParaRPr>
          </a:p>
        </p:txBody>
      </p:sp>
      <p:sp>
        <p:nvSpPr>
          <p:cNvPr id="2" name="タイトル 1"/>
          <p:cNvSpPr>
            <a:spLocks noGrp="1"/>
          </p:cNvSpPr>
          <p:nvPr>
            <p:ph type="title" hasCustomPrompt="1"/>
          </p:nvPr>
        </p:nvSpPr>
        <p:spPr>
          <a:xfrm>
            <a:off x="1150144" y="254791"/>
            <a:ext cx="9728200" cy="415770"/>
          </a:xfrm>
        </p:spPr>
        <p:txBody>
          <a:bodyPr/>
          <a:lstStyle/>
          <a:p>
            <a:r>
              <a:rPr kumimoji="1" lang="en-US" altLang="ja-JP"/>
              <a:t>Title</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1000">
              <a:solidFill>
                <a:schemeClr val="bg1">
                  <a:lumMod val="65000"/>
                </a:schemeClr>
              </a:solidFill>
              <a:ea typeface="Yu Gothic UI Light" panose="020B0300000000000000" pitchFamily="50" charset="-128"/>
            </a:endParaRPr>
          </a:p>
        </p:txBody>
      </p:sp>
      <p:sp>
        <p:nvSpPr>
          <p:cNvPr id="8" name="テキスト ボックス 7"/>
          <p:cNvSpPr txBox="1"/>
          <p:nvPr userDrawn="1"/>
        </p:nvSpPr>
        <p:spPr>
          <a:xfrm>
            <a:off x="335061" y="293773"/>
            <a:ext cx="894797" cy="348813"/>
          </a:xfrm>
          <a:prstGeom prst="rect">
            <a:avLst/>
          </a:prstGeom>
          <a:noFill/>
        </p:spPr>
        <p:txBody>
          <a:bodyPr wrap="none" rtlCol="0">
            <a:spAutoFit/>
          </a:bodyPr>
          <a:lstStyle/>
          <a:p>
            <a:pPr>
              <a:lnSpc>
                <a:spcPts val="1000"/>
              </a:lnSpc>
            </a:pPr>
            <a:r>
              <a:rPr kumimoji="1" lang="en-US" altLang="ja-JP" sz="1000">
                <a:solidFill>
                  <a:schemeClr val="bg1"/>
                </a:solidFill>
              </a:rPr>
              <a:t>Attached</a:t>
            </a:r>
          </a:p>
          <a:p>
            <a:pPr>
              <a:lnSpc>
                <a:spcPts val="1000"/>
              </a:lnSpc>
            </a:pPr>
            <a:r>
              <a:rPr kumimoji="1" lang="en-US" altLang="ja-JP" sz="1000">
                <a:solidFill>
                  <a:schemeClr val="bg1"/>
                </a:solidFill>
              </a:rPr>
              <a:t>documents</a:t>
            </a:r>
            <a:endParaRPr kumimoji="1" lang="ja-JP" altLang="en-US" sz="1000">
              <a:solidFill>
                <a:schemeClr val="bg1"/>
              </a:solidFill>
            </a:endParaRPr>
          </a:p>
        </p:txBody>
      </p:sp>
      <p:sp>
        <p:nvSpPr>
          <p:cNvPr id="9" name="テキスト プレースホルダー 5"/>
          <p:cNvSpPr>
            <a:spLocks noGrp="1"/>
          </p:cNvSpPr>
          <p:nvPr>
            <p:ph type="body" sz="quarter" idx="16" hasCustomPrompt="1"/>
          </p:nvPr>
        </p:nvSpPr>
        <p:spPr>
          <a:xfrm>
            <a:off x="1" y="6243639"/>
            <a:ext cx="12191999" cy="614361"/>
          </a:xfrm>
          <a:prstGeom prst="rect">
            <a:avLst/>
          </a:prstGeom>
          <a:noFill/>
        </p:spPr>
        <p:txBody>
          <a:bodyPr lIns="108000" tIns="324000" rIns="108000" anchor="ctr"/>
          <a:lstStyle>
            <a:lvl1pPr algn="ctr">
              <a:defRPr sz="2400" b="1" spc="0">
                <a:solidFill>
                  <a:schemeClr val="bg2">
                    <a:alpha val="20000"/>
                  </a:schemeClr>
                </a:solidFill>
                <a:latin typeface="Verdana" panose="020B0604030504040204" pitchFamily="34" charset="0"/>
                <a:ea typeface="Verdana" panose="020B0604030504040204" pitchFamily="34" charset="0"/>
              </a:defRPr>
            </a:lvl1pPr>
          </a:lstStyle>
          <a:p>
            <a:r>
              <a:rPr kumimoji="1" lang="en-US" altLang="ja-JP"/>
              <a:t>Do not place any text or content in the footer area.</a:t>
            </a:r>
            <a:endParaRPr kumimoji="1" lang="ja-JP" altLang="en-US"/>
          </a:p>
        </p:txBody>
      </p:sp>
      <p:sp>
        <p:nvSpPr>
          <p:cNvPr id="10" name="コンテンツ プレースホルダー 24"/>
          <p:cNvSpPr>
            <a:spLocks noGrp="1"/>
          </p:cNvSpPr>
          <p:nvPr>
            <p:ph sz="quarter" idx="17" hasCustomPrompt="1"/>
          </p:nvPr>
        </p:nvSpPr>
        <p:spPr>
          <a:xfrm>
            <a:off x="0" y="708845"/>
            <a:ext cx="12192001"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mn-ea"/>
                <a:ea typeface="+mn-ea"/>
              </a:defRPr>
            </a:lvl1pPr>
            <a:lvl2pPr>
              <a:defRPr sz="1600">
                <a:latin typeface="+mn-ea"/>
                <a:ea typeface="+mn-ea"/>
              </a:defRPr>
            </a:lvl2pPr>
            <a:lvl3pPr>
              <a:defRPr sz="1400">
                <a:latin typeface="+mn-ea"/>
                <a:ea typeface="+mn-ea"/>
              </a:defRPr>
            </a:lvl3pPr>
            <a:lvl4pPr>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Tree>
    <p:extLst>
      <p:ext uri="{BB962C8B-B14F-4D97-AF65-F5344CB8AC3E}">
        <p14:creationId xmlns:p14="http://schemas.microsoft.com/office/powerpoint/2010/main" val="13081161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age with diagonal image">
    <p:spTree>
      <p:nvGrpSpPr>
        <p:cNvPr id="1" name=""/>
        <p:cNvGrpSpPr/>
        <p:nvPr/>
      </p:nvGrpSpPr>
      <p:grpSpPr>
        <a:xfrm>
          <a:off x="0" y="0"/>
          <a:ext cx="0" cy="0"/>
          <a:chOff x="0" y="0"/>
          <a:chExt cx="0" cy="0"/>
        </a:xfrm>
      </p:grpSpPr>
      <p:sp>
        <p:nvSpPr>
          <p:cNvPr id="18" name="テキスト プレースホルダー 9"/>
          <p:cNvSpPr>
            <a:spLocks noGrp="1"/>
          </p:cNvSpPr>
          <p:nvPr>
            <p:ph type="body" sz="quarter" idx="51" hasCustomPrompt="1"/>
          </p:nvPr>
        </p:nvSpPr>
        <p:spPr>
          <a:xfrm>
            <a:off x="7209267" y="3935252"/>
            <a:ext cx="4288996" cy="689201"/>
          </a:xfrm>
          <a:prstGeom prst="rect">
            <a:avLst/>
          </a:prstGeom>
        </p:spPr>
        <p:txBody>
          <a:bodyPr tIns="468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GML-Global Multimedia Library.</a:t>
            </a:r>
            <a:endParaRPr kumimoji="1" lang="ja-JP" altLang="en-US"/>
          </a:p>
        </p:txBody>
      </p:sp>
      <p:sp>
        <p:nvSpPr>
          <p:cNvPr id="16" name="テキスト プレースホルダー 9"/>
          <p:cNvSpPr>
            <a:spLocks noGrp="1"/>
          </p:cNvSpPr>
          <p:nvPr>
            <p:ph type="body" sz="quarter" idx="49" hasCustomPrompt="1"/>
          </p:nvPr>
        </p:nvSpPr>
        <p:spPr>
          <a:xfrm>
            <a:off x="7209267" y="3935252"/>
            <a:ext cx="4288996" cy="689201"/>
          </a:xfrm>
          <a:prstGeom prst="rect">
            <a:avLst/>
          </a:prstGeom>
        </p:spPr>
        <p:txBody>
          <a:bodyPr tIns="252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We recommended using images downloaded from</a:t>
            </a:r>
            <a:endParaRPr kumimoji="1" lang="ja-JP" altLang="en-US"/>
          </a:p>
        </p:txBody>
      </p:sp>
      <p:sp>
        <p:nvSpPr>
          <p:cNvPr id="17" name="テキスト プレースホルダー 9"/>
          <p:cNvSpPr>
            <a:spLocks noGrp="1"/>
          </p:cNvSpPr>
          <p:nvPr>
            <p:ph type="body" sz="quarter" idx="50" hasCustomPrompt="1"/>
          </p:nvPr>
        </p:nvSpPr>
        <p:spPr>
          <a:xfrm>
            <a:off x="7209267" y="3935252"/>
            <a:ext cx="4288996" cy="689201"/>
          </a:xfrm>
          <a:prstGeom prst="rect">
            <a:avLst/>
          </a:prstGeom>
        </p:spPr>
        <p:txBody>
          <a:bodyPr tIns="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5" name="図プレースホルダー 6"/>
          <p:cNvSpPr>
            <a:spLocks noGrp="1"/>
          </p:cNvSpPr>
          <p:nvPr>
            <p:ph type="pic" sz="quarter" idx="15" hasCustomPrompt="1"/>
          </p:nvPr>
        </p:nvSpPr>
        <p:spPr bwMode="white">
          <a:xfrm>
            <a:off x="6082480" y="-776"/>
            <a:ext cx="6109519" cy="6858775"/>
          </a:xfrm>
          <a:custGeom>
            <a:avLst/>
            <a:gdLst>
              <a:gd name="connsiteX0" fmla="*/ 1017079 w 6102350"/>
              <a:gd name="connsiteY0" fmla="*/ 0 h 6864350"/>
              <a:gd name="connsiteX1" fmla="*/ 5085271 w 6102350"/>
              <a:gd name="connsiteY1" fmla="*/ 0 h 6864350"/>
              <a:gd name="connsiteX2" fmla="*/ 6102350 w 6102350"/>
              <a:gd name="connsiteY2" fmla="*/ 1017079 h 6864350"/>
              <a:gd name="connsiteX3" fmla="*/ 6102350 w 6102350"/>
              <a:gd name="connsiteY3" fmla="*/ 6864350 h 6864350"/>
              <a:gd name="connsiteX4" fmla="*/ 6102350 w 6102350"/>
              <a:gd name="connsiteY4" fmla="*/ 6864350 h 6864350"/>
              <a:gd name="connsiteX5" fmla="*/ 0 w 6102350"/>
              <a:gd name="connsiteY5" fmla="*/ 6864350 h 6864350"/>
              <a:gd name="connsiteX6" fmla="*/ 0 w 6102350"/>
              <a:gd name="connsiteY6" fmla="*/ 6864350 h 6864350"/>
              <a:gd name="connsiteX7" fmla="*/ 0 w 6102350"/>
              <a:gd name="connsiteY7" fmla="*/ 1017079 h 6864350"/>
              <a:gd name="connsiteX8" fmla="*/ 1017079 w 6102350"/>
              <a:gd name="connsiteY8" fmla="*/ 0 h 6864350"/>
              <a:gd name="connsiteX0" fmla="*/ 1017079 w 6102350"/>
              <a:gd name="connsiteY0" fmla="*/ 0 h 6864350"/>
              <a:gd name="connsiteX1" fmla="*/ 6102350 w 6102350"/>
              <a:gd name="connsiteY1" fmla="*/ 1017079 h 6864350"/>
              <a:gd name="connsiteX2" fmla="*/ 6102350 w 6102350"/>
              <a:gd name="connsiteY2" fmla="*/ 6864350 h 6864350"/>
              <a:gd name="connsiteX3" fmla="*/ 6102350 w 6102350"/>
              <a:gd name="connsiteY3" fmla="*/ 6864350 h 6864350"/>
              <a:gd name="connsiteX4" fmla="*/ 0 w 6102350"/>
              <a:gd name="connsiteY4" fmla="*/ 6864350 h 6864350"/>
              <a:gd name="connsiteX5" fmla="*/ 0 w 6102350"/>
              <a:gd name="connsiteY5" fmla="*/ 6864350 h 6864350"/>
              <a:gd name="connsiteX6" fmla="*/ 0 w 6102350"/>
              <a:gd name="connsiteY6" fmla="*/ 1017079 h 6864350"/>
              <a:gd name="connsiteX7" fmla="*/ 1017079 w 6102350"/>
              <a:gd name="connsiteY7" fmla="*/ 0 h 6864350"/>
              <a:gd name="connsiteX0" fmla="*/ 1017079 w 6110663"/>
              <a:gd name="connsiteY0" fmla="*/ 0 h 6864350"/>
              <a:gd name="connsiteX1" fmla="*/ 6110663 w 6110663"/>
              <a:gd name="connsiteY1" fmla="*/ 2926 h 6864350"/>
              <a:gd name="connsiteX2" fmla="*/ 6102350 w 6110663"/>
              <a:gd name="connsiteY2" fmla="*/ 6864350 h 6864350"/>
              <a:gd name="connsiteX3" fmla="*/ 6102350 w 6110663"/>
              <a:gd name="connsiteY3" fmla="*/ 6864350 h 6864350"/>
              <a:gd name="connsiteX4" fmla="*/ 0 w 6110663"/>
              <a:gd name="connsiteY4" fmla="*/ 6864350 h 6864350"/>
              <a:gd name="connsiteX5" fmla="*/ 0 w 6110663"/>
              <a:gd name="connsiteY5" fmla="*/ 6864350 h 6864350"/>
              <a:gd name="connsiteX6" fmla="*/ 0 w 6110663"/>
              <a:gd name="connsiteY6" fmla="*/ 1017079 h 6864350"/>
              <a:gd name="connsiteX7" fmla="*/ 1017079 w 6110663"/>
              <a:gd name="connsiteY7" fmla="*/ 0 h 6864350"/>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0 w 6110663"/>
              <a:gd name="connsiteY6" fmla="*/ 101415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99259 w 6110663"/>
              <a:gd name="connsiteY6" fmla="*/ 5951913 h 6861424"/>
              <a:gd name="connsiteX7" fmla="*/ 2155923 w 6110663"/>
              <a:gd name="connsiteY7" fmla="*/ 5387 h 6861424"/>
              <a:gd name="connsiteX0" fmla="*/ 2155923 w 6110663"/>
              <a:gd name="connsiteY0" fmla="*/ 5387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155923 w 6110663"/>
              <a:gd name="connsiteY6" fmla="*/ 5387 h 6861424"/>
              <a:gd name="connsiteX0" fmla="*/ 2205800 w 6110663"/>
              <a:gd name="connsiteY0" fmla="*/ 13700 h 6861424"/>
              <a:gd name="connsiteX1" fmla="*/ 6110663 w 6110663"/>
              <a:gd name="connsiteY1" fmla="*/ 0 h 6861424"/>
              <a:gd name="connsiteX2" fmla="*/ 6102350 w 6110663"/>
              <a:gd name="connsiteY2" fmla="*/ 6861424 h 6861424"/>
              <a:gd name="connsiteX3" fmla="*/ 6102350 w 6110663"/>
              <a:gd name="connsiteY3" fmla="*/ 6861424 h 6861424"/>
              <a:gd name="connsiteX4" fmla="*/ 0 w 6110663"/>
              <a:gd name="connsiteY4" fmla="*/ 6861424 h 6861424"/>
              <a:gd name="connsiteX5" fmla="*/ 0 w 6110663"/>
              <a:gd name="connsiteY5" fmla="*/ 6861424 h 6861424"/>
              <a:gd name="connsiteX6" fmla="*/ 2205800 w 6110663"/>
              <a:gd name="connsiteY6" fmla="*/ 13700 h 6861424"/>
              <a:gd name="connsiteX0" fmla="*/ 2205800 w 6110663"/>
              <a:gd name="connsiteY0" fmla="*/ 0 h 6863673"/>
              <a:gd name="connsiteX1" fmla="*/ 6110663 w 6110663"/>
              <a:gd name="connsiteY1" fmla="*/ 2249 h 6863673"/>
              <a:gd name="connsiteX2" fmla="*/ 6102350 w 6110663"/>
              <a:gd name="connsiteY2" fmla="*/ 6863673 h 6863673"/>
              <a:gd name="connsiteX3" fmla="*/ 6102350 w 6110663"/>
              <a:gd name="connsiteY3" fmla="*/ 6863673 h 6863673"/>
              <a:gd name="connsiteX4" fmla="*/ 0 w 6110663"/>
              <a:gd name="connsiteY4" fmla="*/ 6863673 h 6863673"/>
              <a:gd name="connsiteX5" fmla="*/ 0 w 6110663"/>
              <a:gd name="connsiteY5" fmla="*/ 6863673 h 6863673"/>
              <a:gd name="connsiteX6" fmla="*/ 2205800 w 6110663"/>
              <a:gd name="connsiteY6" fmla="*/ 0 h 6863673"/>
              <a:gd name="connsiteX0" fmla="*/ 2205800 w 6121295"/>
              <a:gd name="connsiteY0" fmla="*/ 3067 h 6866740"/>
              <a:gd name="connsiteX1" fmla="*/ 6121295 w 6121295"/>
              <a:gd name="connsiteY1" fmla="*/ 0 h 6866740"/>
              <a:gd name="connsiteX2" fmla="*/ 6102350 w 6121295"/>
              <a:gd name="connsiteY2" fmla="*/ 6866740 h 6866740"/>
              <a:gd name="connsiteX3" fmla="*/ 6102350 w 6121295"/>
              <a:gd name="connsiteY3" fmla="*/ 6866740 h 6866740"/>
              <a:gd name="connsiteX4" fmla="*/ 0 w 6121295"/>
              <a:gd name="connsiteY4" fmla="*/ 6866740 h 6866740"/>
              <a:gd name="connsiteX5" fmla="*/ 0 w 6121295"/>
              <a:gd name="connsiteY5" fmla="*/ 6866740 h 6866740"/>
              <a:gd name="connsiteX6" fmla="*/ 2205800 w 6121295"/>
              <a:gd name="connsiteY6" fmla="*/ 3067 h 6866740"/>
              <a:gd name="connsiteX0" fmla="*/ 2205800 w 6134100"/>
              <a:gd name="connsiteY0" fmla="*/ 3067 h 6866740"/>
              <a:gd name="connsiteX1" fmla="*/ 6121295 w 6134100"/>
              <a:gd name="connsiteY1" fmla="*/ 0 h 6866740"/>
              <a:gd name="connsiteX2" fmla="*/ 6102350 w 6134100"/>
              <a:gd name="connsiteY2" fmla="*/ 6866740 h 6866740"/>
              <a:gd name="connsiteX3" fmla="*/ 6134100 w 6134100"/>
              <a:gd name="connsiteY3" fmla="*/ 6866740 h 6866740"/>
              <a:gd name="connsiteX4" fmla="*/ 0 w 6134100"/>
              <a:gd name="connsiteY4" fmla="*/ 6866740 h 6866740"/>
              <a:gd name="connsiteX5" fmla="*/ 0 w 6134100"/>
              <a:gd name="connsiteY5" fmla="*/ 6866740 h 6866740"/>
              <a:gd name="connsiteX6" fmla="*/ 2205800 w 6134100"/>
              <a:gd name="connsiteY6" fmla="*/ 3067 h 6866740"/>
              <a:gd name="connsiteX0" fmla="*/ 2205800 w 6121295"/>
              <a:gd name="connsiteY0" fmla="*/ 3067 h 6866740"/>
              <a:gd name="connsiteX1" fmla="*/ 6121295 w 6121295"/>
              <a:gd name="connsiteY1" fmla="*/ 0 h 6866740"/>
              <a:gd name="connsiteX2" fmla="*/ 6102350 w 6121295"/>
              <a:gd name="connsiteY2" fmla="*/ 6866740 h 6866740"/>
              <a:gd name="connsiteX3" fmla="*/ 0 w 6121295"/>
              <a:gd name="connsiteY3" fmla="*/ 6866740 h 6866740"/>
              <a:gd name="connsiteX4" fmla="*/ 0 w 6121295"/>
              <a:gd name="connsiteY4" fmla="*/ 6866740 h 6866740"/>
              <a:gd name="connsiteX5" fmla="*/ 2205800 w 6121295"/>
              <a:gd name="connsiteY5" fmla="*/ 3067 h 6866740"/>
              <a:gd name="connsiteX0" fmla="*/ 2205800 w 6134100"/>
              <a:gd name="connsiteY0" fmla="*/ 306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205800 w 6134100"/>
              <a:gd name="connsiteY5" fmla="*/ 3067 h 6873090"/>
              <a:gd name="connsiteX0" fmla="*/ 2131630 w 6134100"/>
              <a:gd name="connsiteY0" fmla="*/ 11258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31630 w 6134100"/>
              <a:gd name="connsiteY5" fmla="*/ 11258 h 6873090"/>
              <a:gd name="connsiteX0" fmla="*/ 2194717 w 6134100"/>
              <a:gd name="connsiteY0" fmla="*/ 807 h 6873090"/>
              <a:gd name="connsiteX1" fmla="*/ 6121295 w 6134100"/>
              <a:gd name="connsiteY1" fmla="*/ 0 h 6873090"/>
              <a:gd name="connsiteX2" fmla="*/ 6134100 w 6134100"/>
              <a:gd name="connsiteY2" fmla="*/ 6873090 h 6873090"/>
              <a:gd name="connsiteX3" fmla="*/ 0 w 6134100"/>
              <a:gd name="connsiteY3" fmla="*/ 6866740 h 6873090"/>
              <a:gd name="connsiteX4" fmla="*/ 0 w 6134100"/>
              <a:gd name="connsiteY4" fmla="*/ 6866740 h 6873090"/>
              <a:gd name="connsiteX5" fmla="*/ 2194717 w 6134100"/>
              <a:gd name="connsiteY5" fmla="*/ 807 h 687309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0 w 6124571"/>
              <a:gd name="connsiteY4" fmla="*/ 6866740 h 6866740"/>
              <a:gd name="connsiteX5" fmla="*/ 2194717 w 6124571"/>
              <a:gd name="connsiteY5" fmla="*/ 807 h 6866740"/>
              <a:gd name="connsiteX0" fmla="*/ 2194717 w 6124571"/>
              <a:gd name="connsiteY0" fmla="*/ 807 h 6866740"/>
              <a:gd name="connsiteX1" fmla="*/ 6121295 w 6124571"/>
              <a:gd name="connsiteY1" fmla="*/ 0 h 6866740"/>
              <a:gd name="connsiteX2" fmla="*/ 6124571 w 6124571"/>
              <a:gd name="connsiteY2" fmla="*/ 6836787 h 6866740"/>
              <a:gd name="connsiteX3" fmla="*/ 0 w 6124571"/>
              <a:gd name="connsiteY3" fmla="*/ 6866740 h 6866740"/>
              <a:gd name="connsiteX4" fmla="*/ 11116 w 6124571"/>
              <a:gd name="connsiteY4" fmla="*/ 6836751 h 6866740"/>
              <a:gd name="connsiteX5" fmla="*/ 2194717 w 6124571"/>
              <a:gd name="connsiteY5" fmla="*/ 807 h 6866740"/>
              <a:gd name="connsiteX0" fmla="*/ 2183601 w 6113455"/>
              <a:gd name="connsiteY0" fmla="*/ 807 h 6910935"/>
              <a:gd name="connsiteX1" fmla="*/ 6110179 w 6113455"/>
              <a:gd name="connsiteY1" fmla="*/ 0 h 6910935"/>
              <a:gd name="connsiteX2" fmla="*/ 6113455 w 6113455"/>
              <a:gd name="connsiteY2" fmla="*/ 6836787 h 6910935"/>
              <a:gd name="connsiteX3" fmla="*/ 15881 w 6113455"/>
              <a:gd name="connsiteY3" fmla="*/ 6910935 h 6910935"/>
              <a:gd name="connsiteX4" fmla="*/ 0 w 6113455"/>
              <a:gd name="connsiteY4" fmla="*/ 6836751 h 6910935"/>
              <a:gd name="connsiteX5" fmla="*/ 2183601 w 6113455"/>
              <a:gd name="connsiteY5" fmla="*/ 807 h 6910935"/>
              <a:gd name="connsiteX0" fmla="*/ 2183601 w 6113455"/>
              <a:gd name="connsiteY0" fmla="*/ 807 h 6836787"/>
              <a:gd name="connsiteX1" fmla="*/ 6110179 w 6113455"/>
              <a:gd name="connsiteY1" fmla="*/ 0 h 6836787"/>
              <a:gd name="connsiteX2" fmla="*/ 6113455 w 6113455"/>
              <a:gd name="connsiteY2" fmla="*/ 6836787 h 6836787"/>
              <a:gd name="connsiteX3" fmla="*/ 0 w 6113455"/>
              <a:gd name="connsiteY3" fmla="*/ 6836751 h 6836787"/>
              <a:gd name="connsiteX4" fmla="*/ 2183601 w 6113455"/>
              <a:gd name="connsiteY4" fmla="*/ 807 h 6836787"/>
              <a:gd name="connsiteX0" fmla="*/ 2175661 w 6113455"/>
              <a:gd name="connsiteY0" fmla="*/ 22905 h 6836787"/>
              <a:gd name="connsiteX1" fmla="*/ 6110179 w 6113455"/>
              <a:gd name="connsiteY1" fmla="*/ 0 h 6836787"/>
              <a:gd name="connsiteX2" fmla="*/ 6113455 w 6113455"/>
              <a:gd name="connsiteY2" fmla="*/ 6836787 h 6836787"/>
              <a:gd name="connsiteX3" fmla="*/ 0 w 6113455"/>
              <a:gd name="connsiteY3" fmla="*/ 6836751 h 6836787"/>
              <a:gd name="connsiteX4" fmla="*/ 2175661 w 6113455"/>
              <a:gd name="connsiteY4" fmla="*/ 22905 h 6836787"/>
              <a:gd name="connsiteX0" fmla="*/ 2175661 w 6113455"/>
              <a:gd name="connsiteY0" fmla="*/ 0 h 6813882"/>
              <a:gd name="connsiteX1" fmla="*/ 6111768 w 6113455"/>
              <a:gd name="connsiteY1" fmla="*/ 771 h 6813882"/>
              <a:gd name="connsiteX2" fmla="*/ 6113455 w 6113455"/>
              <a:gd name="connsiteY2" fmla="*/ 6813882 h 6813882"/>
              <a:gd name="connsiteX3" fmla="*/ 0 w 6113455"/>
              <a:gd name="connsiteY3" fmla="*/ 6813846 h 6813882"/>
              <a:gd name="connsiteX4" fmla="*/ 2175661 w 6113455"/>
              <a:gd name="connsiteY4" fmla="*/ 0 h 68138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13455" h="6813882">
                <a:moveTo>
                  <a:pt x="2175661" y="0"/>
                </a:moveTo>
                <a:lnTo>
                  <a:pt x="6111768" y="771"/>
                </a:lnTo>
                <a:cubicBezTo>
                  <a:pt x="6116036" y="2291801"/>
                  <a:pt x="6109187" y="4522852"/>
                  <a:pt x="6113455" y="6813882"/>
                </a:cubicBezTo>
                <a:lnTo>
                  <a:pt x="0" y="6813846"/>
                </a:lnTo>
                <a:lnTo>
                  <a:pt x="2175661" y="0"/>
                </a:lnTo>
                <a:close/>
              </a:path>
            </a:pathLst>
          </a:custGeom>
          <a:solidFill>
            <a:schemeClr val="tx2">
              <a:alpha val="70000"/>
            </a:schemeClr>
          </a:solidFill>
        </p:spPr>
        <p:txBody>
          <a:bodyPr lIns="0" tIns="0" rIns="0" bIns="900000"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lumMod val="50000"/>
                  </a:schemeClr>
                </a:solidFill>
                <a:latin typeface="+mn-ea"/>
                <a:ea typeface="+mn-ea"/>
              </a:defRPr>
            </a:lvl1pPr>
          </a:lstStyle>
          <a:p>
            <a:r>
              <a:rPr kumimoji="1" lang="en-US" altLang="ja-JP"/>
              <a:t>Click to add a picture.</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4"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defRPr>
            </a:lvl1pPr>
          </a:lstStyle>
          <a:p>
            <a:fld id="{A4345066-4952-40C1-BC8B-CE2851EC3EF2}" type="slidenum">
              <a:rPr lang="ja-JP" altLang="en-US" smtClean="0">
                <a:ea typeface="Yu Gothic UI Light" panose="020B0300000000000000" pitchFamily="50" charset="-128"/>
              </a:rPr>
              <a:pPr/>
              <a:t>‹#›</a:t>
            </a:fld>
            <a:endParaRPr lang="en-US" altLang="ja-JP" sz="900">
              <a:ea typeface="Yu Gothic UI Light" panose="020B0300000000000000" pitchFamily="50" charset="-128"/>
            </a:endParaRPr>
          </a:p>
        </p:txBody>
      </p:sp>
      <p:sp>
        <p:nvSpPr>
          <p:cNvPr id="6" name="テキスト プレースホルダー 8"/>
          <p:cNvSpPr>
            <a:spLocks noGrp="1"/>
          </p:cNvSpPr>
          <p:nvPr>
            <p:ph type="body" sz="quarter" idx="23" hasCustomPrompt="1"/>
          </p:nvPr>
        </p:nvSpPr>
        <p:spPr>
          <a:xfrm>
            <a:off x="706683" y="1368113"/>
            <a:ext cx="6602123" cy="4067132"/>
          </a:xfrm>
          <a:prstGeom prst="rect">
            <a:avLst/>
          </a:prstGeom>
        </p:spPr>
        <p:txBody>
          <a:bodyPr lIns="0" tIns="0" rIns="0" bIns="0"/>
          <a:lstStyle>
            <a:lvl1pPr algn="l">
              <a:lnSpc>
                <a:spcPct val="100000"/>
              </a:lnSpc>
              <a:spcBef>
                <a:spcPts val="0"/>
              </a:spcBef>
              <a:defRPr sz="1800">
                <a:latin typeface="+mn-ea"/>
                <a:ea typeface="+mn-ea"/>
              </a:defRPr>
            </a:lvl1pPr>
            <a:lvl2pPr>
              <a:lnSpc>
                <a:spcPct val="100000"/>
              </a:lnSpc>
              <a:defRPr sz="1600">
                <a:latin typeface="+mn-ea"/>
                <a:ea typeface="+mn-ea"/>
              </a:defRPr>
            </a:lvl2pPr>
            <a:lvl3pPr>
              <a:lnSpc>
                <a:spcPct val="100000"/>
              </a:lnSpc>
              <a:defRPr sz="1400">
                <a:latin typeface="+mn-ea"/>
                <a:ea typeface="+mn-ea"/>
              </a:defRPr>
            </a:lvl3pPr>
            <a:lvl4pPr>
              <a:lnSpc>
                <a:spcPct val="100000"/>
              </a:lnSpc>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7" name="テキスト プレースホルダー 13"/>
          <p:cNvSpPr>
            <a:spLocks noGrp="1"/>
          </p:cNvSpPr>
          <p:nvPr>
            <p:ph type="body" sz="quarter" idx="36" hasCustomPrompt="1"/>
          </p:nvPr>
        </p:nvSpPr>
        <p:spPr>
          <a:xfrm>
            <a:off x="10900342" y="296070"/>
            <a:ext cx="920295" cy="296869"/>
          </a:xfrm>
          <a:prstGeom prst="rect">
            <a:avLst/>
          </a:prstGeom>
          <a:blipFill>
            <a:blip r:embed="rId2"/>
            <a:stretch>
              <a:fillRect/>
            </a:stretch>
          </a:blipFill>
        </p:spPr>
        <p:txBody>
          <a:bodyPr/>
          <a:lstStyle>
            <a:lvl1pPr>
              <a:defRPr baseline="0"/>
            </a:lvl1pPr>
          </a:lstStyle>
          <a:p>
            <a:pPr lvl="0"/>
            <a:r>
              <a:rPr kumimoji="1" lang="en-US" altLang="ja-JP"/>
              <a:t> </a:t>
            </a:r>
            <a:endParaRPr kumimoji="1" lang="ja-JP" altLang="en-US"/>
          </a:p>
        </p:txBody>
      </p:sp>
      <p:sp>
        <p:nvSpPr>
          <p:cNvPr id="8" name="タイトル 7"/>
          <p:cNvSpPr>
            <a:spLocks noGrp="1"/>
          </p:cNvSpPr>
          <p:nvPr>
            <p:ph type="title" hasCustomPrompt="1"/>
          </p:nvPr>
        </p:nvSpPr>
        <p:spPr>
          <a:xfrm>
            <a:off x="1" y="820407"/>
            <a:ext cx="10806252" cy="415770"/>
          </a:xfrm>
        </p:spPr>
        <p:txBody>
          <a:bodyPr/>
          <a:lstStyle/>
          <a:p>
            <a:r>
              <a:rPr kumimoji="1" lang="en-US" altLang="ja-JP"/>
              <a:t>Title</a:t>
            </a:r>
            <a:endParaRPr kumimoji="1" lang="ja-JP" altLang="en-US"/>
          </a:p>
        </p:txBody>
      </p:sp>
      <p:sp>
        <p:nvSpPr>
          <p:cNvPr id="11" name="テキスト プレースホルダー 5"/>
          <p:cNvSpPr>
            <a:spLocks noGrp="1"/>
          </p:cNvSpPr>
          <p:nvPr>
            <p:ph type="body" sz="quarter" idx="16" hasCustomPrompt="1"/>
          </p:nvPr>
        </p:nvSpPr>
        <p:spPr>
          <a:xfrm>
            <a:off x="1" y="6248399"/>
            <a:ext cx="12191999" cy="609601"/>
          </a:xfrm>
          <a:prstGeom prst="rect">
            <a:avLst/>
          </a:prstGeom>
          <a:noFill/>
        </p:spPr>
        <p:txBody>
          <a:bodyPr lIns="108000" tIns="324000" rIns="108000" anchor="ctr"/>
          <a:lstStyle>
            <a:lvl1pPr algn="ctr">
              <a:defRPr sz="2400" b="1" spc="0">
                <a:solidFill>
                  <a:schemeClr val="bg2">
                    <a:alpha val="20000"/>
                  </a:schemeClr>
                </a:solidFill>
                <a:latin typeface="Verdana" panose="020B0604030504040204" pitchFamily="34" charset="0"/>
                <a:ea typeface="Verdana" panose="020B0604030504040204" pitchFamily="34" charset="0"/>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16330949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Full screen image">
    <p:spTree>
      <p:nvGrpSpPr>
        <p:cNvPr id="1" name=""/>
        <p:cNvGrpSpPr/>
        <p:nvPr/>
      </p:nvGrpSpPr>
      <p:grpSpPr>
        <a:xfrm>
          <a:off x="0" y="0"/>
          <a:ext cx="0" cy="0"/>
          <a:chOff x="0" y="0"/>
          <a:chExt cx="0" cy="0"/>
        </a:xfrm>
      </p:grpSpPr>
      <p:sp>
        <p:nvSpPr>
          <p:cNvPr id="14" name="テキスト プレースホルダー 9"/>
          <p:cNvSpPr>
            <a:spLocks noGrp="1"/>
          </p:cNvSpPr>
          <p:nvPr>
            <p:ph type="body" sz="quarter" idx="49" hasCustomPrompt="1"/>
          </p:nvPr>
        </p:nvSpPr>
        <p:spPr>
          <a:xfrm>
            <a:off x="0" y="2"/>
            <a:ext cx="12192000" cy="6850062"/>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We recommended using images downloaded from GML-Global Multimedia Library.</a:t>
            </a:r>
            <a:endParaRPr kumimoji="1" lang="ja-JP" altLang="en-US"/>
          </a:p>
        </p:txBody>
      </p:sp>
      <p:sp>
        <p:nvSpPr>
          <p:cNvPr id="15" name="テキスト プレースホルダー 9"/>
          <p:cNvSpPr>
            <a:spLocks noGrp="1"/>
          </p:cNvSpPr>
          <p:nvPr>
            <p:ph type="body" sz="quarter" idx="50" hasCustomPrompt="1"/>
          </p:nvPr>
        </p:nvSpPr>
        <p:spPr>
          <a:xfrm>
            <a:off x="0" y="0"/>
            <a:ext cx="12192000" cy="6858000"/>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5" name="図プレースホルダー 5"/>
          <p:cNvSpPr>
            <a:spLocks noGrp="1"/>
          </p:cNvSpPr>
          <p:nvPr>
            <p:ph type="pic" sz="quarter" idx="12" hasCustomPrompt="1"/>
          </p:nvPr>
        </p:nvSpPr>
        <p:spPr bwMode="white">
          <a:xfrm>
            <a:off x="0" y="0"/>
            <a:ext cx="12192000" cy="6857999"/>
          </a:xfrm>
          <a:prstGeom prst="rect">
            <a:avLst/>
          </a:prstGeom>
          <a:solidFill>
            <a:schemeClr val="tx2">
              <a:alpha val="70000"/>
            </a:schemeClr>
          </a:solidFill>
        </p:spPr>
        <p:txBody>
          <a:bodyPr lIns="0" tIns="0" rIns="0" bIns="900000" anchor="ctr"/>
          <a:lstStyle>
            <a:lvl1pPr algn="ctr">
              <a:defRPr sz="2000">
                <a:solidFill>
                  <a:schemeClr val="bg1">
                    <a:lumMod val="50000"/>
                  </a:schemeClr>
                </a:solidFill>
                <a:latin typeface="Verdana" panose="020B0604030504040204" pitchFamily="34" charset="0"/>
                <a:ea typeface="Verdana" panose="020B0604030504040204" pitchFamily="34" charset="0"/>
              </a:defRPr>
            </a:lvl1pPr>
          </a:lstStyle>
          <a:p>
            <a:r>
              <a:rPr kumimoji="1" lang="en-US" altLang="ja-JP"/>
              <a:t>Click to add a picture.</a:t>
            </a:r>
            <a:endParaRPr kumimoji="1" lang="ja-JP" altLang="en-US"/>
          </a:p>
        </p:txBody>
      </p:sp>
      <p:sp>
        <p:nvSpPr>
          <p:cNvPr id="6" name="テキスト プレースホルダー 4"/>
          <p:cNvSpPr>
            <a:spLocks noGrp="1"/>
          </p:cNvSpPr>
          <p:nvPr>
            <p:ph type="body" sz="quarter" idx="32" hasCustomPrompt="1"/>
          </p:nvPr>
        </p:nvSpPr>
        <p:spPr>
          <a:xfrm>
            <a:off x="195263" y="6226643"/>
            <a:ext cx="1046135" cy="598022"/>
          </a:xfrm>
          <a:prstGeom prst="rect">
            <a:avLst/>
          </a:prstGeom>
          <a:blipFill>
            <a:blip r:embed="rId2"/>
            <a:stretch>
              <a:fillRect/>
            </a:stretch>
          </a:blipFill>
        </p:spPr>
        <p:txBody>
          <a:bodyPr/>
          <a:lstStyle/>
          <a:p>
            <a:r>
              <a:rPr kumimoji="1" lang="ja-JP" altLang="en-US"/>
              <a:t>　</a:t>
            </a:r>
          </a:p>
        </p:txBody>
      </p:sp>
      <p:sp>
        <p:nvSpPr>
          <p:cNvPr id="7" name="テキスト プレースホルダー 4"/>
          <p:cNvSpPr>
            <a:spLocks noGrp="1"/>
          </p:cNvSpPr>
          <p:nvPr>
            <p:ph type="body" sz="quarter" idx="33" hasCustomPrompt="1"/>
          </p:nvPr>
        </p:nvSpPr>
        <p:spPr>
          <a:xfrm>
            <a:off x="1346202" y="6540500"/>
            <a:ext cx="1714500" cy="156698"/>
          </a:xfrm>
          <a:prstGeom prst="rect">
            <a:avLst/>
          </a:prstGeom>
          <a:blipFill>
            <a:blip r:embed="rId3"/>
            <a:stretch>
              <a:fillRect/>
            </a:stretch>
          </a:blipFill>
        </p:spPr>
        <p:txBody>
          <a:bodyPr/>
          <a:lstStyle/>
          <a:p>
            <a:pPr lvl="0"/>
            <a:r>
              <a:rPr kumimoji="1" lang="ja-JP" altLang="en-US"/>
              <a:t>　</a:t>
            </a:r>
          </a:p>
        </p:txBody>
      </p:sp>
      <p:sp>
        <p:nvSpPr>
          <p:cNvPr id="8" name="テキスト プレースホルダー 13"/>
          <p:cNvSpPr>
            <a:spLocks noGrp="1"/>
          </p:cNvSpPr>
          <p:nvPr>
            <p:ph type="body" sz="quarter" idx="36" hasCustomPrompt="1"/>
          </p:nvPr>
        </p:nvSpPr>
        <p:spPr>
          <a:xfrm>
            <a:off x="10900342" y="296070"/>
            <a:ext cx="920295" cy="296869"/>
          </a:xfrm>
          <a:prstGeom prst="rect">
            <a:avLst/>
          </a:prstGeom>
          <a:blipFill>
            <a:blip r:embed="rId4"/>
            <a:stretch>
              <a:fillRect/>
            </a:stretch>
          </a:blipFill>
        </p:spPr>
        <p:txBody>
          <a:bodyPr/>
          <a:lstStyle>
            <a:lvl1pPr>
              <a:defRPr baseline="0"/>
            </a:lvl1pPr>
          </a:lstStyle>
          <a:p>
            <a:pPr lvl="0"/>
            <a:r>
              <a:rPr kumimoji="1" lang="en-US" altLang="ja-JP"/>
              <a:t> </a:t>
            </a:r>
            <a:endParaRPr kumimoji="1" lang="ja-JP" altLang="en-US"/>
          </a:p>
        </p:txBody>
      </p:sp>
      <p:sp>
        <p:nvSpPr>
          <p:cNvPr id="3" name="フッター プレースホルダー 2"/>
          <p:cNvSpPr>
            <a:spLocks noGrp="1"/>
          </p:cNvSpPr>
          <p:nvPr>
            <p:ph type="ftr" sz="quarter" idx="10"/>
          </p:nvPr>
        </p:nvSpPr>
        <p:spPr/>
        <p:txBody>
          <a:bodyPr/>
          <a:lstStyle>
            <a:lvl1pPr>
              <a:defRPr>
                <a:solidFill>
                  <a:schemeClr val="bg1"/>
                </a:solidFill>
              </a:defRPr>
            </a:lvl1pPr>
          </a:lstStyle>
          <a:p>
            <a:r>
              <a:rPr lang="en-US" altLang="ja-JP"/>
              <a:t>DENSO in North America Company Profile</a:t>
            </a:r>
            <a:endParaRPr lang="ja-JP" altLang="en-US"/>
          </a:p>
        </p:txBody>
      </p:sp>
      <p:sp>
        <p:nvSpPr>
          <p:cNvPr id="10"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defRPr>
            </a:lvl1pPr>
          </a:lstStyle>
          <a:p>
            <a:fld id="{A4345066-4952-40C1-BC8B-CE2851EC3EF2}" type="slidenum">
              <a:rPr lang="ja-JP" altLang="en-US" smtClean="0">
                <a:ea typeface="Yu Gothic UI Light" panose="020B0300000000000000" pitchFamily="50" charset="-128"/>
              </a:rPr>
              <a:pPr/>
              <a:t>‹#›</a:t>
            </a:fld>
            <a:endParaRPr lang="en-US" altLang="ja-JP" sz="900">
              <a:ea typeface="Yu Gothic UI Light" panose="020B0300000000000000" pitchFamily="50" charset="-128"/>
            </a:endParaRPr>
          </a:p>
        </p:txBody>
      </p:sp>
    </p:spTree>
    <p:extLst>
      <p:ext uri="{BB962C8B-B14F-4D97-AF65-F5344CB8AC3E}">
        <p14:creationId xmlns:p14="http://schemas.microsoft.com/office/powerpoint/2010/main" val="3503421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lose">
    <p:spTree>
      <p:nvGrpSpPr>
        <p:cNvPr id="1" name=""/>
        <p:cNvGrpSpPr/>
        <p:nvPr/>
      </p:nvGrpSpPr>
      <p:grpSpPr>
        <a:xfrm>
          <a:off x="0" y="0"/>
          <a:ext cx="0" cy="0"/>
          <a:chOff x="0" y="0"/>
          <a:chExt cx="0" cy="0"/>
        </a:xfrm>
      </p:grpSpPr>
      <p:sp>
        <p:nvSpPr>
          <p:cNvPr id="11" name="テキスト プレースホルダー 9"/>
          <p:cNvSpPr>
            <a:spLocks noGrp="1"/>
          </p:cNvSpPr>
          <p:nvPr>
            <p:ph type="body" sz="quarter" idx="51" hasCustomPrompt="1"/>
          </p:nvPr>
        </p:nvSpPr>
        <p:spPr>
          <a:xfrm>
            <a:off x="3507355" y="0"/>
            <a:ext cx="8684644" cy="6850063"/>
          </a:xfrm>
          <a:prstGeom prst="rect">
            <a:avLst/>
          </a:prstGeom>
        </p:spPr>
        <p:txBody>
          <a:bodyPr tIns="4536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GML-Global Multimedia Library.</a:t>
            </a:r>
            <a:endParaRPr kumimoji="1" lang="ja-JP" altLang="en-US"/>
          </a:p>
        </p:txBody>
      </p:sp>
      <p:sp>
        <p:nvSpPr>
          <p:cNvPr id="20" name="テキスト プレースホルダー 9"/>
          <p:cNvSpPr>
            <a:spLocks noGrp="1"/>
          </p:cNvSpPr>
          <p:nvPr>
            <p:ph type="body" sz="quarter" idx="49" hasCustomPrompt="1"/>
          </p:nvPr>
        </p:nvSpPr>
        <p:spPr>
          <a:xfrm>
            <a:off x="3509799" y="0"/>
            <a:ext cx="8677803" cy="6850063"/>
          </a:xfrm>
          <a:prstGeom prst="rect">
            <a:avLst/>
          </a:prstGeom>
        </p:spPr>
        <p:txBody>
          <a:bodyPr tIns="4320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We recommended using images downloaded from</a:t>
            </a:r>
            <a:endParaRPr kumimoji="1" lang="ja-JP" altLang="en-US"/>
          </a:p>
        </p:txBody>
      </p:sp>
      <p:sp>
        <p:nvSpPr>
          <p:cNvPr id="21" name="テキスト プレースホルダー 9"/>
          <p:cNvSpPr>
            <a:spLocks noGrp="1"/>
          </p:cNvSpPr>
          <p:nvPr>
            <p:ph type="body" sz="quarter" idx="50" hasCustomPrompt="1"/>
          </p:nvPr>
        </p:nvSpPr>
        <p:spPr>
          <a:xfrm>
            <a:off x="3509799" y="0"/>
            <a:ext cx="8677803" cy="6850063"/>
          </a:xfrm>
          <a:prstGeom prst="rect">
            <a:avLst/>
          </a:prstGeom>
        </p:spPr>
        <p:txBody>
          <a:bodyPr tIns="4104000"/>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aseline="0">
                <a:solidFill>
                  <a:schemeClr val="tx1"/>
                </a:solidFill>
                <a:latin typeface="+mn-ea"/>
                <a:ea typeface="+mn-ea"/>
              </a:defRPr>
            </a:lvl1pPr>
          </a:lstStyle>
          <a:p>
            <a:pPr lvl="0"/>
            <a:r>
              <a:rPr kumimoji="1" lang="en-US" altLang="ja-JP"/>
              <a:t>Please use images that have no copyright issues.</a:t>
            </a:r>
            <a:endParaRPr kumimoji="1" lang="ja-JP" altLang="en-US"/>
          </a:p>
        </p:txBody>
      </p:sp>
      <p:sp>
        <p:nvSpPr>
          <p:cNvPr id="12" name="図プレースホルダー 2"/>
          <p:cNvSpPr>
            <a:spLocks noGrp="1"/>
          </p:cNvSpPr>
          <p:nvPr>
            <p:ph type="pic" sz="quarter" idx="17" hasCustomPrompt="1"/>
          </p:nvPr>
        </p:nvSpPr>
        <p:spPr bwMode="white">
          <a:xfrm>
            <a:off x="3575049" y="-505"/>
            <a:ext cx="8620577" cy="6854802"/>
          </a:xfrm>
          <a:custGeom>
            <a:avLst/>
            <a:gdLst>
              <a:gd name="connsiteX0" fmla="*/ 1144081 w 8621713"/>
              <a:gd name="connsiteY0" fmla="*/ 0 h 6864350"/>
              <a:gd name="connsiteX1" fmla="*/ 7477632 w 8621713"/>
              <a:gd name="connsiteY1" fmla="*/ 0 h 6864350"/>
              <a:gd name="connsiteX2" fmla="*/ 8621713 w 8621713"/>
              <a:gd name="connsiteY2" fmla="*/ 1144081 h 6864350"/>
              <a:gd name="connsiteX3" fmla="*/ 8621713 w 8621713"/>
              <a:gd name="connsiteY3" fmla="*/ 6864350 h 6864350"/>
              <a:gd name="connsiteX4" fmla="*/ 8621713 w 8621713"/>
              <a:gd name="connsiteY4" fmla="*/ 6864350 h 6864350"/>
              <a:gd name="connsiteX5" fmla="*/ 0 w 8621713"/>
              <a:gd name="connsiteY5" fmla="*/ 6864350 h 6864350"/>
              <a:gd name="connsiteX6" fmla="*/ 0 w 8621713"/>
              <a:gd name="connsiteY6" fmla="*/ 6864350 h 6864350"/>
              <a:gd name="connsiteX7" fmla="*/ 0 w 8621713"/>
              <a:gd name="connsiteY7" fmla="*/ 1144081 h 6864350"/>
              <a:gd name="connsiteX8" fmla="*/ 1144081 w 8621713"/>
              <a:gd name="connsiteY8" fmla="*/ 0 h 6864350"/>
              <a:gd name="connsiteX0" fmla="*/ 1144081 w 8621713"/>
              <a:gd name="connsiteY0" fmla="*/ 0 h 6864350"/>
              <a:gd name="connsiteX1" fmla="*/ 8621713 w 8621713"/>
              <a:gd name="connsiteY1" fmla="*/ 1144081 h 6864350"/>
              <a:gd name="connsiteX2" fmla="*/ 8621713 w 8621713"/>
              <a:gd name="connsiteY2" fmla="*/ 6864350 h 6864350"/>
              <a:gd name="connsiteX3" fmla="*/ 8621713 w 8621713"/>
              <a:gd name="connsiteY3" fmla="*/ 6864350 h 6864350"/>
              <a:gd name="connsiteX4" fmla="*/ 0 w 8621713"/>
              <a:gd name="connsiteY4" fmla="*/ 6864350 h 6864350"/>
              <a:gd name="connsiteX5" fmla="*/ 0 w 8621713"/>
              <a:gd name="connsiteY5" fmla="*/ 6864350 h 6864350"/>
              <a:gd name="connsiteX6" fmla="*/ 0 w 8621713"/>
              <a:gd name="connsiteY6" fmla="*/ 1144081 h 6864350"/>
              <a:gd name="connsiteX7" fmla="*/ 1144081 w 8621713"/>
              <a:gd name="connsiteY7" fmla="*/ 0 h 6864350"/>
              <a:gd name="connsiteX0" fmla="*/ 11440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144081 w 8634413"/>
              <a:gd name="connsiteY7" fmla="*/ 5269 h 6869619"/>
              <a:gd name="connsiteX0" fmla="*/ 10043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10043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0 w 8634413"/>
              <a:gd name="connsiteY6" fmla="*/ 1149350 h 6869619"/>
              <a:gd name="connsiteX7" fmla="*/ 2007681 w 8634413"/>
              <a:gd name="connsiteY7" fmla="*/ 5269 h 6869619"/>
              <a:gd name="connsiteX0" fmla="*/ 2007681 w 8634413"/>
              <a:gd name="connsiteY0" fmla="*/ 5269 h 6869619"/>
              <a:gd name="connsiteX1" fmla="*/ 8634413 w 8634413"/>
              <a:gd name="connsiteY1" fmla="*/ 0 h 6869619"/>
              <a:gd name="connsiteX2" fmla="*/ 8621713 w 8634413"/>
              <a:gd name="connsiteY2" fmla="*/ 6869619 h 6869619"/>
              <a:gd name="connsiteX3" fmla="*/ 8621713 w 8634413"/>
              <a:gd name="connsiteY3" fmla="*/ 6869619 h 6869619"/>
              <a:gd name="connsiteX4" fmla="*/ 0 w 8634413"/>
              <a:gd name="connsiteY4" fmla="*/ 6869619 h 6869619"/>
              <a:gd name="connsiteX5" fmla="*/ 0 w 8634413"/>
              <a:gd name="connsiteY5" fmla="*/ 6869619 h 6869619"/>
              <a:gd name="connsiteX6" fmla="*/ 2007681 w 8634413"/>
              <a:gd name="connsiteY6" fmla="*/ 5269 h 6869619"/>
              <a:gd name="connsiteX0" fmla="*/ 2007681 w 8622316"/>
              <a:gd name="connsiteY0" fmla="*/ 506 h 6864856"/>
              <a:gd name="connsiteX1" fmla="*/ 8610600 w 8622316"/>
              <a:gd name="connsiteY1" fmla="*/ 0 h 6864856"/>
              <a:gd name="connsiteX2" fmla="*/ 8621713 w 8622316"/>
              <a:gd name="connsiteY2" fmla="*/ 6864856 h 6864856"/>
              <a:gd name="connsiteX3" fmla="*/ 8621713 w 8622316"/>
              <a:gd name="connsiteY3" fmla="*/ 68648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0 w 8622316"/>
              <a:gd name="connsiteY5" fmla="*/ 6864856 h 6864856"/>
              <a:gd name="connsiteX6" fmla="*/ 2007681 w 8622316"/>
              <a:gd name="connsiteY6" fmla="*/ 506 h 6864856"/>
              <a:gd name="connsiteX0" fmla="*/ 2007681 w 8622316"/>
              <a:gd name="connsiteY0" fmla="*/ 506 h 6864856"/>
              <a:gd name="connsiteX1" fmla="*/ 8610600 w 8622316"/>
              <a:gd name="connsiteY1" fmla="*/ 0 h 6864856"/>
              <a:gd name="connsiteX2" fmla="*/ 8621713 w 8622316"/>
              <a:gd name="connsiteY2" fmla="*/ 6864856 h 6864856"/>
              <a:gd name="connsiteX3" fmla="*/ 8612188 w 8622316"/>
              <a:gd name="connsiteY3" fmla="*/ 6852156 h 6864856"/>
              <a:gd name="connsiteX4" fmla="*/ 0 w 8622316"/>
              <a:gd name="connsiteY4" fmla="*/ 6864856 h 6864856"/>
              <a:gd name="connsiteX5" fmla="*/ 4233 w 8622316"/>
              <a:gd name="connsiteY5" fmla="*/ 6852156 h 6864856"/>
              <a:gd name="connsiteX6" fmla="*/ 2007681 w 8622316"/>
              <a:gd name="connsiteY6" fmla="*/ 506 h 6864856"/>
              <a:gd name="connsiteX0" fmla="*/ 2003448 w 8618083"/>
              <a:gd name="connsiteY0" fmla="*/ 506 h 6864856"/>
              <a:gd name="connsiteX1" fmla="*/ 8606367 w 8618083"/>
              <a:gd name="connsiteY1" fmla="*/ 0 h 6864856"/>
              <a:gd name="connsiteX2" fmla="*/ 8617480 w 8618083"/>
              <a:gd name="connsiteY2" fmla="*/ 6864856 h 6864856"/>
              <a:gd name="connsiteX3" fmla="*/ 8607955 w 8618083"/>
              <a:gd name="connsiteY3" fmla="*/ 6852156 h 6864856"/>
              <a:gd name="connsiteX4" fmla="*/ 0 w 8618083"/>
              <a:gd name="connsiteY4" fmla="*/ 6852156 h 6864856"/>
              <a:gd name="connsiteX5" fmla="*/ 2003448 w 8618083"/>
              <a:gd name="connsiteY5" fmla="*/ 506 h 6864856"/>
              <a:gd name="connsiteX0" fmla="*/ 2014032 w 8628667"/>
              <a:gd name="connsiteY0" fmla="*/ 506 h 6864883"/>
              <a:gd name="connsiteX1" fmla="*/ 8616951 w 8628667"/>
              <a:gd name="connsiteY1" fmla="*/ 0 h 6864883"/>
              <a:gd name="connsiteX2" fmla="*/ 8628064 w 8628667"/>
              <a:gd name="connsiteY2" fmla="*/ 6864856 h 6864883"/>
              <a:gd name="connsiteX3" fmla="*/ 8618539 w 8628667"/>
              <a:gd name="connsiteY3" fmla="*/ 6852156 h 6864883"/>
              <a:gd name="connsiteX4" fmla="*/ 0 w 8628667"/>
              <a:gd name="connsiteY4" fmla="*/ 6864883 h 6864883"/>
              <a:gd name="connsiteX5" fmla="*/ 2014032 w 8628667"/>
              <a:gd name="connsiteY5" fmla="*/ 506 h 6864883"/>
              <a:gd name="connsiteX0" fmla="*/ 2014032 w 8628667"/>
              <a:gd name="connsiteY0" fmla="*/ 506 h 6937000"/>
              <a:gd name="connsiteX1" fmla="*/ 8616951 w 8628667"/>
              <a:gd name="connsiteY1" fmla="*/ 0 h 6937000"/>
              <a:gd name="connsiteX2" fmla="*/ 8628064 w 8628667"/>
              <a:gd name="connsiteY2" fmla="*/ 6864856 h 6937000"/>
              <a:gd name="connsiteX3" fmla="*/ 8580439 w 8628667"/>
              <a:gd name="connsiteY3" fmla="*/ 6937000 h 6937000"/>
              <a:gd name="connsiteX4" fmla="*/ 0 w 8628667"/>
              <a:gd name="connsiteY4" fmla="*/ 6864883 h 6937000"/>
              <a:gd name="connsiteX5" fmla="*/ 2014032 w 8628667"/>
              <a:gd name="connsiteY5" fmla="*/ 506 h 6937000"/>
              <a:gd name="connsiteX0" fmla="*/ 2014032 w 8628667"/>
              <a:gd name="connsiteY0" fmla="*/ 506 h 6864883"/>
              <a:gd name="connsiteX1" fmla="*/ 8616951 w 8628667"/>
              <a:gd name="connsiteY1" fmla="*/ 0 h 6864883"/>
              <a:gd name="connsiteX2" fmla="*/ 8628064 w 8628667"/>
              <a:gd name="connsiteY2" fmla="*/ 6864856 h 6864883"/>
              <a:gd name="connsiteX3" fmla="*/ 0 w 8628667"/>
              <a:gd name="connsiteY3" fmla="*/ 6864883 h 6864883"/>
              <a:gd name="connsiteX4" fmla="*/ 2014032 w 8628667"/>
              <a:gd name="connsiteY4" fmla="*/ 506 h 6864883"/>
              <a:gd name="connsiteX0" fmla="*/ 2014032 w 8620577"/>
              <a:gd name="connsiteY0" fmla="*/ 506 h 6869098"/>
              <a:gd name="connsiteX1" fmla="*/ 8616951 w 8620577"/>
              <a:gd name="connsiteY1" fmla="*/ 0 h 6869098"/>
              <a:gd name="connsiteX2" fmla="*/ 8619598 w 8620577"/>
              <a:gd name="connsiteY2" fmla="*/ 6869098 h 6869098"/>
              <a:gd name="connsiteX3" fmla="*/ 0 w 8620577"/>
              <a:gd name="connsiteY3" fmla="*/ 6864883 h 6869098"/>
              <a:gd name="connsiteX4" fmla="*/ 2014032 w 8620577"/>
              <a:gd name="connsiteY4" fmla="*/ 506 h 68690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577" h="6869098">
                <a:moveTo>
                  <a:pt x="2014032" y="506"/>
                </a:moveTo>
                <a:lnTo>
                  <a:pt x="8616951" y="0"/>
                </a:lnTo>
                <a:cubicBezTo>
                  <a:pt x="8612718" y="2289873"/>
                  <a:pt x="8623831" y="4579225"/>
                  <a:pt x="8619598" y="6869098"/>
                </a:cubicBezTo>
                <a:lnTo>
                  <a:pt x="0" y="6864883"/>
                </a:lnTo>
                <a:lnTo>
                  <a:pt x="2014032" y="506"/>
                </a:lnTo>
                <a:close/>
              </a:path>
            </a:pathLst>
          </a:custGeom>
          <a:solidFill>
            <a:schemeClr val="tx2">
              <a:alpha val="70000"/>
            </a:schemeClr>
          </a:solidFill>
        </p:spPr>
        <p:txBody>
          <a:bodyPr lIns="0" tIns="0" rIns="0" bIns="900000" anchor="ctr"/>
          <a:lstStyle>
            <a:lvl1pPr algn="ctr">
              <a:defRPr sz="1800" baseline="0">
                <a:solidFill>
                  <a:schemeClr val="bg1">
                    <a:lumMod val="50000"/>
                  </a:schemeClr>
                </a:solidFill>
                <a:latin typeface="+mn-ea"/>
                <a:ea typeface="+mn-ea"/>
              </a:defRPr>
            </a:lvl1pPr>
          </a:lstStyle>
          <a:p>
            <a:r>
              <a:rPr kumimoji="1" lang="en-US" altLang="ja-JP"/>
              <a:t>Click to add a picture.</a:t>
            </a:r>
            <a:endParaRPr kumimoji="1" lang="ja-JP" altLang="en-US"/>
          </a:p>
        </p:txBody>
      </p:sp>
      <p:sp>
        <p:nvSpPr>
          <p:cNvPr id="13" name="テキスト プレースホルダー 25"/>
          <p:cNvSpPr>
            <a:spLocks noGrp="1"/>
          </p:cNvSpPr>
          <p:nvPr>
            <p:ph type="body" sz="quarter" idx="15" hasCustomPrompt="1"/>
          </p:nvPr>
        </p:nvSpPr>
        <p:spPr>
          <a:xfrm>
            <a:off x="1" y="0"/>
            <a:ext cx="6605954" cy="6850063"/>
          </a:xfrm>
          <a:prstGeom prst="rect">
            <a:avLst/>
          </a:prstGeom>
          <a:blipFill>
            <a:blip r:embed="rId2"/>
            <a:stretch>
              <a:fillRect/>
            </a:stretch>
          </a:blipFill>
        </p:spPr>
        <p:txBody>
          <a:bodyPr lIns="828000" tIns="360000" rIns="360000" bIns="360000" anchor="ctr" anchorCtr="0"/>
          <a:lstStyle>
            <a:lvl1pPr>
              <a:lnSpc>
                <a:spcPct val="100000"/>
              </a:lnSpc>
              <a:defRPr sz="2500" b="0" i="1" spc="0">
                <a:solidFill>
                  <a:schemeClr val="bg2"/>
                </a:solidFill>
                <a:latin typeface="+mn-ea"/>
                <a:ea typeface="+mn-ea"/>
              </a:defRPr>
            </a:lvl1pPr>
            <a:lvl2pPr>
              <a:defRPr sz="2400">
                <a:solidFill>
                  <a:schemeClr val="bg2"/>
                </a:solidFill>
              </a:defRPr>
            </a:lvl2pPr>
            <a:lvl3pPr>
              <a:defRPr sz="2000">
                <a:solidFill>
                  <a:schemeClr val="bg2"/>
                </a:solidFill>
              </a:defRPr>
            </a:lvl3pPr>
            <a:lvl4pPr>
              <a:defRPr sz="1800">
                <a:solidFill>
                  <a:schemeClr val="bg2"/>
                </a:solidFill>
              </a:defRPr>
            </a:lvl4pPr>
            <a:lvl5pPr>
              <a:defRPr sz="1000">
                <a:solidFill>
                  <a:schemeClr val="bg2"/>
                </a:solidFill>
              </a:defRPr>
            </a:lvl5pPr>
          </a:lstStyle>
          <a:p>
            <a:pPr lvl="0"/>
            <a:r>
              <a:rPr kumimoji="1" lang="en-US" altLang="ja-JP"/>
              <a:t>Enter the closing message.</a:t>
            </a:r>
          </a:p>
        </p:txBody>
      </p:sp>
      <p:sp>
        <p:nvSpPr>
          <p:cNvPr id="14" name="テキスト プレースホルダー 4"/>
          <p:cNvSpPr>
            <a:spLocks noGrp="1"/>
          </p:cNvSpPr>
          <p:nvPr>
            <p:ph type="body" sz="quarter" idx="32" hasCustomPrompt="1"/>
          </p:nvPr>
        </p:nvSpPr>
        <p:spPr>
          <a:xfrm>
            <a:off x="195263" y="6226643"/>
            <a:ext cx="1046135" cy="598022"/>
          </a:xfrm>
          <a:prstGeom prst="rect">
            <a:avLst/>
          </a:prstGeom>
          <a:blipFill>
            <a:blip r:embed="rId3"/>
            <a:stretch>
              <a:fillRect/>
            </a:stretch>
          </a:blipFill>
        </p:spPr>
        <p:txBody>
          <a:bodyPr/>
          <a:lstStyle/>
          <a:p>
            <a:r>
              <a:rPr kumimoji="1" lang="ja-JP" altLang="en-US"/>
              <a:t>　</a:t>
            </a:r>
          </a:p>
        </p:txBody>
      </p:sp>
      <p:sp>
        <p:nvSpPr>
          <p:cNvPr id="15" name="テキスト プレースホルダー 4"/>
          <p:cNvSpPr>
            <a:spLocks noGrp="1"/>
          </p:cNvSpPr>
          <p:nvPr>
            <p:ph type="body" sz="quarter" idx="34" hasCustomPrompt="1"/>
          </p:nvPr>
        </p:nvSpPr>
        <p:spPr>
          <a:xfrm>
            <a:off x="1348581" y="6538897"/>
            <a:ext cx="1718468" cy="162887"/>
          </a:xfrm>
          <a:prstGeom prst="rect">
            <a:avLst/>
          </a:prstGeom>
          <a:blipFill>
            <a:blip r:embed="rId4"/>
            <a:stretch>
              <a:fillRect/>
            </a:stretch>
          </a:blipFill>
        </p:spPr>
        <p:txBody>
          <a:bodyPr/>
          <a:lstStyle/>
          <a:p>
            <a:pPr lvl="0"/>
            <a:r>
              <a:rPr kumimoji="1" lang="ja-JP" altLang="en-US"/>
              <a:t>　</a:t>
            </a:r>
          </a:p>
        </p:txBody>
      </p:sp>
      <p:sp>
        <p:nvSpPr>
          <p:cNvPr id="16" name="テキスト プレースホルダー 13"/>
          <p:cNvSpPr>
            <a:spLocks noGrp="1"/>
          </p:cNvSpPr>
          <p:nvPr>
            <p:ph type="body" sz="quarter" idx="36" hasCustomPrompt="1"/>
          </p:nvPr>
        </p:nvSpPr>
        <p:spPr>
          <a:xfrm>
            <a:off x="10900342" y="296070"/>
            <a:ext cx="920295" cy="296869"/>
          </a:xfrm>
          <a:prstGeom prst="rect">
            <a:avLst/>
          </a:prstGeom>
          <a:blipFill>
            <a:blip r:embed="rId5"/>
            <a:stretch>
              <a:fillRect/>
            </a:stretch>
          </a:blipFill>
        </p:spPr>
        <p:txBody>
          <a:bodyPr/>
          <a:lstStyle>
            <a:lvl1pPr>
              <a:defRPr baseline="0"/>
            </a:lvl1pPr>
          </a:lstStyle>
          <a:p>
            <a:pPr lvl="0"/>
            <a:r>
              <a:rPr kumimoji="1" lang="en-US" altLang="ja-JP"/>
              <a:t> </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ja-JP" altLang="en-US"/>
          </a:p>
        </p:txBody>
      </p:sp>
      <p:sp>
        <p:nvSpPr>
          <p:cNvPr id="19" name="スライド番号プレースホルダー 3"/>
          <p:cNvSpPr>
            <a:spLocks noGrp="1"/>
          </p:cNvSpPr>
          <p:nvPr>
            <p:ph type="sldNum" sz="quarter" idx="11"/>
          </p:nvPr>
        </p:nvSpPr>
        <p:spPr>
          <a:xfrm>
            <a:off x="11179741" y="6332075"/>
            <a:ext cx="736035" cy="365125"/>
          </a:xfrm>
          <a:prstGeom prst="rect">
            <a:avLst/>
          </a:prstGeom>
        </p:spPr>
        <p:txBody>
          <a:bodyPr/>
          <a:lstStyle>
            <a:lvl1pPr>
              <a:defRPr sz="1400">
                <a:solidFill>
                  <a:schemeClr val="bg1"/>
                </a:solidFill>
              </a:defRPr>
            </a:lvl1pPr>
          </a:lstStyle>
          <a:p>
            <a:fld id="{A4345066-4952-40C1-BC8B-CE2851EC3EF2}" type="slidenum">
              <a:rPr lang="ja-JP" altLang="en-US" smtClean="0">
                <a:ea typeface="Yu Gothic UI Light" panose="020B0300000000000000" pitchFamily="50" charset="-128"/>
              </a:rPr>
              <a:pPr/>
              <a:t>‹#›</a:t>
            </a:fld>
            <a:endParaRPr lang="en-US" altLang="ja-JP" sz="900">
              <a:ea typeface="Yu Gothic UI Light" panose="020B0300000000000000" pitchFamily="50" charset="-128"/>
            </a:endParaRPr>
          </a:p>
        </p:txBody>
      </p:sp>
      <p:sp>
        <p:nvSpPr>
          <p:cNvPr id="22" name="テキスト プレースホルダー 5"/>
          <p:cNvSpPr>
            <a:spLocks noGrp="1"/>
          </p:cNvSpPr>
          <p:nvPr>
            <p:ph type="body" sz="quarter" idx="16" hasCustomPrompt="1"/>
          </p:nvPr>
        </p:nvSpPr>
        <p:spPr>
          <a:xfrm>
            <a:off x="2" y="6229350"/>
            <a:ext cx="12195624" cy="628649"/>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205415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ogo">
    <p:bg>
      <p:bgPr>
        <a:solidFill>
          <a:schemeClr val="bg1"/>
        </a:solidFill>
        <a:effectLst/>
      </p:bgPr>
    </p:bg>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4153850" y="2730815"/>
            <a:ext cx="3908111" cy="1489926"/>
          </a:xfrm>
          <a:prstGeom prst="rect">
            <a:avLst/>
          </a:prstGeom>
        </p:spPr>
      </p:pic>
    </p:spTree>
    <p:extLst>
      <p:ext uri="{BB962C8B-B14F-4D97-AF65-F5344CB8AC3E}">
        <p14:creationId xmlns:p14="http://schemas.microsoft.com/office/powerpoint/2010/main" val="3551378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2_表紙">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8A56B2D1-56DE-456D-9AB4-B19F9A3F4E96}"/>
              </a:ext>
            </a:extLst>
          </p:cNvPr>
          <p:cNvGrpSpPr/>
          <p:nvPr userDrawn="1"/>
        </p:nvGrpSpPr>
        <p:grpSpPr>
          <a:xfrm>
            <a:off x="0" y="-855"/>
            <a:ext cx="10126288" cy="6858854"/>
            <a:chOff x="0" y="-856"/>
            <a:chExt cx="10135518" cy="6865205"/>
          </a:xfrm>
        </p:grpSpPr>
        <p:pic>
          <p:nvPicPr>
            <p:cNvPr id="4" name="図 3">
              <a:extLst>
                <a:ext uri="{FF2B5EF4-FFF2-40B4-BE49-F238E27FC236}">
                  <a16:creationId xmlns:a16="http://schemas.microsoft.com/office/drawing/2014/main" id="{5ADF96F0-BB06-401D-8AFE-D785D5C06E5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91518" y="-856"/>
              <a:ext cx="9144000" cy="6865205"/>
            </a:xfrm>
            <a:prstGeom prst="rect">
              <a:avLst/>
            </a:prstGeom>
          </p:spPr>
        </p:pic>
        <p:sp>
          <p:nvSpPr>
            <p:cNvPr id="5" name="正方形/長方形 4">
              <a:extLst>
                <a:ext uri="{FF2B5EF4-FFF2-40B4-BE49-F238E27FC236}">
                  <a16:creationId xmlns:a16="http://schemas.microsoft.com/office/drawing/2014/main" id="{15C0510D-E50F-4FCA-B9A3-551E50484DBC}"/>
                </a:ext>
              </a:extLst>
            </p:cNvPr>
            <p:cNvSpPr/>
            <p:nvPr/>
          </p:nvSpPr>
          <p:spPr>
            <a:xfrm>
              <a:off x="0" y="-856"/>
              <a:ext cx="1388125" cy="6865205"/>
            </a:xfrm>
            <a:prstGeom prst="rect">
              <a:avLst/>
            </a:prstGeom>
            <a:solidFill>
              <a:srgbClr val="E600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798"/>
            </a:p>
          </p:txBody>
        </p:sp>
      </p:grpSp>
    </p:spTree>
    <p:extLst>
      <p:ext uri="{BB962C8B-B14F-4D97-AF65-F5344CB8AC3E}">
        <p14:creationId xmlns:p14="http://schemas.microsoft.com/office/powerpoint/2010/main" val="1747874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表紙">
    <p:spTree>
      <p:nvGrpSpPr>
        <p:cNvPr id="1" name=""/>
        <p:cNvGrpSpPr/>
        <p:nvPr/>
      </p:nvGrpSpPr>
      <p:grpSpPr>
        <a:xfrm>
          <a:off x="0" y="0"/>
          <a:ext cx="0" cy="0"/>
          <a:chOff x="0" y="0"/>
          <a:chExt cx="0" cy="0"/>
        </a:xfrm>
      </p:grpSpPr>
      <p:pic>
        <p:nvPicPr>
          <p:cNvPr id="2" name="図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01036" y="0"/>
            <a:ext cx="6858099" cy="6858000"/>
          </a:xfrm>
          <a:prstGeom prst="rect">
            <a:avLst/>
          </a:prstGeom>
        </p:spPr>
      </p:pic>
    </p:spTree>
    <p:extLst>
      <p:ext uri="{BB962C8B-B14F-4D97-AF65-F5344CB8AC3E}">
        <p14:creationId xmlns:p14="http://schemas.microsoft.com/office/powerpoint/2010/main" val="21263837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p:spTree>
      <p:nvGrpSpPr>
        <p:cNvPr id="1" name=""/>
        <p:cNvGrpSpPr/>
        <p:nvPr/>
      </p:nvGrpSpPr>
      <p:grpSpPr>
        <a:xfrm>
          <a:off x="0" y="0"/>
          <a:ext cx="0" cy="0"/>
          <a:chOff x="0" y="0"/>
          <a:chExt cx="0" cy="0"/>
        </a:xfrm>
      </p:grpSpPr>
      <p:sp>
        <p:nvSpPr>
          <p:cNvPr id="3"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
        <p:nvSpPr>
          <p:cNvPr id="4"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
        <p:nvSpPr>
          <p:cNvPr id="9" name="テキスト ボックス 8"/>
          <p:cNvSpPr txBox="1"/>
          <p:nvPr userDrawn="1"/>
        </p:nvSpPr>
        <p:spPr>
          <a:xfrm>
            <a:off x="1304688" y="6519569"/>
            <a:ext cx="1826080" cy="176808"/>
          </a:xfrm>
          <a:prstGeom prst="rect">
            <a:avLst/>
          </a:prstGeom>
          <a:noFill/>
        </p:spPr>
        <p:txBody>
          <a:bodyPr wrap="none" rtlCol="0">
            <a:spAutoFit/>
          </a:bodyPr>
          <a:lstStyle/>
          <a:p>
            <a:r>
              <a:rPr kumimoji="1" lang="en-US" altLang="ja-JP" sz="550" spc="0">
                <a:solidFill>
                  <a:schemeClr val="bg1">
                    <a:lumMod val="65000"/>
                  </a:schemeClr>
                </a:solidFill>
                <a:latin typeface="Verdana" panose="020B0604030504040204" pitchFamily="34" charset="0"/>
                <a:ea typeface="Verdana" panose="020B0604030504040204" pitchFamily="34" charset="0"/>
              </a:rPr>
              <a:t>© DENSO CORPORATION</a:t>
            </a:r>
            <a:r>
              <a:rPr kumimoji="1" lang="en-US" altLang="ja-JP" sz="550" spc="0" baseline="0">
                <a:solidFill>
                  <a:schemeClr val="bg1">
                    <a:lumMod val="65000"/>
                  </a:schemeClr>
                </a:solidFill>
                <a:latin typeface="Verdana" panose="020B0604030504040204" pitchFamily="34" charset="0"/>
                <a:ea typeface="Verdana" panose="020B0604030504040204" pitchFamily="34" charset="0"/>
              </a:rPr>
              <a:t> All Rights Reserved.</a:t>
            </a:r>
            <a:endParaRPr kumimoji="1" lang="ja-JP" altLang="en-US" sz="550" spc="0">
              <a:solidFill>
                <a:schemeClr val="bg1">
                  <a:lumMod val="65000"/>
                </a:schemeClr>
              </a:solidFill>
              <a:latin typeface="Verdana" panose="020B0604030504040204" pitchFamily="34" charset="0"/>
              <a:ea typeface="Yu Gothic UI" panose="020B0500000000000000" pitchFamily="50" charset="-128"/>
            </a:endParaRPr>
          </a:p>
        </p:txBody>
      </p:sp>
      <p:sp>
        <p:nvSpPr>
          <p:cNvPr id="10" name="フッター プレースホルダー 3"/>
          <p:cNvSpPr>
            <a:spLocks noGrp="1"/>
          </p:cNvSpPr>
          <p:nvPr>
            <p:ph type="ftr" sz="quarter" idx="3"/>
          </p:nvPr>
        </p:nvSpPr>
        <p:spPr>
          <a:xfrm>
            <a:off x="1305458" y="6263364"/>
            <a:ext cx="4619405" cy="364787"/>
          </a:xfrm>
          <a:prstGeom prst="rect">
            <a:avLst/>
          </a:prstGeom>
        </p:spPr>
        <p:txBody>
          <a:bodyPr anchor="ctr"/>
          <a:lstStyle>
            <a:lvl1pPr>
              <a:defRPr lang="ja-JP" altLang="en-US" sz="799">
                <a:solidFill>
                  <a:schemeClr val="bg1">
                    <a:lumMod val="65000"/>
                  </a:schemeClr>
                </a:solidFill>
                <a:latin typeface="Verdana" panose="020B0604030504040204" pitchFamily="34" charset="0"/>
                <a:ea typeface="Yu Gothic UI" panose="020B0500000000000000" pitchFamily="50" charset="-128"/>
              </a:defRPr>
            </a:lvl1pPr>
          </a:lstStyle>
          <a:p>
            <a:r>
              <a:rPr lang="en-US" altLang="ja-JP">
                <a:ea typeface="Verdana" panose="020B0604030504040204" pitchFamily="34" charset="0"/>
              </a:rPr>
              <a:t>DENSO Corporate Profile (as of May, 2021)</a:t>
            </a:r>
            <a:endParaRPr lang="en-US"/>
          </a:p>
        </p:txBody>
      </p:sp>
      <p:pic>
        <p:nvPicPr>
          <p:cNvPr id="11" name="図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75897" y="6399264"/>
            <a:ext cx="679440" cy="259025"/>
          </a:xfrm>
          <a:prstGeom prst="rect">
            <a:avLst/>
          </a:prstGeom>
        </p:spPr>
      </p:pic>
    </p:spTree>
    <p:extLst>
      <p:ext uri="{BB962C8B-B14F-4D97-AF65-F5344CB8AC3E}">
        <p14:creationId xmlns:p14="http://schemas.microsoft.com/office/powerpoint/2010/main" val="54773277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sp>
        <p:nvSpPr>
          <p:cNvPr id="3"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12737122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コーポレートマーク">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3643087" y="2529372"/>
            <a:ext cx="4905826" cy="1870268"/>
          </a:xfrm>
          <a:prstGeom prst="rect">
            <a:avLst/>
          </a:prstGeom>
        </p:spPr>
      </p:pic>
    </p:spTree>
    <p:extLst>
      <p:ext uri="{BB962C8B-B14F-4D97-AF65-F5344CB8AC3E}">
        <p14:creationId xmlns:p14="http://schemas.microsoft.com/office/powerpoint/2010/main" val="584290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テキスト プレースホルダー 5"/>
          <p:cNvSpPr>
            <a:spLocks noGrp="1"/>
          </p:cNvSpPr>
          <p:nvPr>
            <p:ph type="body" sz="quarter" idx="16" hasCustomPrompt="1"/>
          </p:nvPr>
        </p:nvSpPr>
        <p:spPr>
          <a:xfrm>
            <a:off x="2" y="6246282"/>
            <a:ext cx="12191998" cy="611717"/>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3"/>
          <p:cNvSpPr>
            <a:spLocks noGrp="1"/>
          </p:cNvSpPr>
          <p:nvPr>
            <p:ph type="body" sz="quarter" idx="18" hasCustomPrompt="1"/>
          </p:nvPr>
        </p:nvSpPr>
        <p:spPr>
          <a:xfrm>
            <a:off x="1694925" y="1740611"/>
            <a:ext cx="10497075" cy="4371182"/>
          </a:xfrm>
          <a:prstGeom prst="rect">
            <a:avLst/>
          </a:prstGeom>
        </p:spPr>
        <p:txBody>
          <a:bodyPr rIns="720000" numCol="1" spcCol="504000"/>
          <a:lstStyle>
            <a:lvl1pPr marL="457200" indent="-457200" fontAlgn="b">
              <a:lnSpc>
                <a:spcPct val="100000"/>
              </a:lnSpc>
              <a:buSzPct val="85000"/>
              <a:buFont typeface="+mj-lt"/>
              <a:buAutoNum type="arabicPeriod"/>
              <a:defRPr sz="2500"/>
            </a:lvl1pPr>
            <a:lvl2pPr marL="800100" indent="-342900" fontAlgn="b">
              <a:lnSpc>
                <a:spcPct val="100000"/>
              </a:lnSpc>
              <a:buSzPct val="85000"/>
              <a:buFont typeface="+mj-lt"/>
              <a:buAutoNum type="arabicPeriod"/>
              <a:defRPr sz="1800"/>
            </a:lvl2pPr>
            <a:lvl3pPr marL="1257300" indent="-342900" fontAlgn="b">
              <a:lnSpc>
                <a:spcPct val="100000"/>
              </a:lnSpc>
              <a:buSzPct val="85000"/>
              <a:buFont typeface="+mj-lt"/>
              <a:buAutoNum type="arabicPeriod"/>
              <a:defRPr sz="1800"/>
            </a:lvl3pPr>
            <a:lvl4pPr marL="1714500" indent="-342900" fontAlgn="b">
              <a:lnSpc>
                <a:spcPct val="100000"/>
              </a:lnSpc>
              <a:buSzPct val="85000"/>
              <a:buFont typeface="+mj-lt"/>
              <a:buAutoNum type="arabicPeriod"/>
              <a:defRPr sz="1800"/>
            </a:lvl4pPr>
            <a:lvl5pPr marL="2171700" indent="-342900" fontAlgn="b">
              <a:lnSpc>
                <a:spcPct val="100000"/>
              </a:lnSpc>
              <a:buSzPct val="85000"/>
              <a:buFont typeface="+mj-lt"/>
              <a:buAutoNum type="arabicPeriod"/>
              <a:defRPr sz="1800"/>
            </a:lvl5pPr>
          </a:lstStyle>
          <a:p>
            <a:pPr lvl="0"/>
            <a:r>
              <a:rPr kumimoji="1" lang="en-US" altLang="ja-JP"/>
              <a:t>Title</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endParaRPr kumimoji="1" lang="ja-JP" altLang="en-US"/>
          </a:p>
          <a:p>
            <a:pPr lvl="4"/>
            <a:r>
              <a:rPr kumimoji="1" lang="en-US" altLang="ja-JP"/>
              <a:t>Fifth level</a:t>
            </a:r>
            <a:endParaRPr kumimoji="1" lang="ja-JP" altLang="en-US"/>
          </a:p>
        </p:txBody>
      </p:sp>
      <p:sp>
        <p:nvSpPr>
          <p:cNvPr id="6" name="テキスト プレースホルダー 9"/>
          <p:cNvSpPr>
            <a:spLocks noGrp="1"/>
          </p:cNvSpPr>
          <p:nvPr>
            <p:ph type="body" sz="quarter" idx="12" hasCustomPrompt="1"/>
          </p:nvPr>
        </p:nvSpPr>
        <p:spPr>
          <a:xfrm>
            <a:off x="631955" y="465672"/>
            <a:ext cx="10137645" cy="1171094"/>
          </a:xfrm>
          <a:prstGeom prst="rect">
            <a:avLst/>
          </a:prstGeom>
        </p:spPr>
        <p:txBody>
          <a:bodyPr/>
          <a:lstStyle>
            <a:lvl1pPr marL="0" indent="0">
              <a:buNone/>
              <a:defRPr sz="6800">
                <a:solidFill>
                  <a:schemeClr val="bg2"/>
                </a:solidFill>
                <a:latin typeface="Verdana" panose="020B0604030504040204" pitchFamily="34" charset="0"/>
                <a:ea typeface="Verdana" panose="020B0604030504040204" pitchFamily="34" charset="0"/>
              </a:defRPr>
            </a:lvl1pPr>
          </a:lstStyle>
          <a:p>
            <a:pPr lvl="0"/>
            <a:r>
              <a:rPr kumimoji="1" lang="en-US" altLang="ja-JP"/>
              <a:t>Agenda(Please enter)</a:t>
            </a:r>
            <a:endParaRPr kumimoji="1" lang="ja-JP" altLang="en-US"/>
          </a:p>
        </p:txBody>
      </p:sp>
    </p:spTree>
    <p:extLst>
      <p:ext uri="{BB962C8B-B14F-4D97-AF65-F5344CB8AC3E}">
        <p14:creationId xmlns:p14="http://schemas.microsoft.com/office/powerpoint/2010/main" val="20192431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7" name="テキスト ボックス 6"/>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8"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Verdana" panose="020B0604030504040204" pitchFamily="34" charset="0"/>
                <a:ea typeface="+mn-ea"/>
              </a:defRPr>
            </a:lvl1pPr>
          </a:lstStyle>
          <a:p>
            <a:r>
              <a:rPr lang="en-US" altLang="ja-JP">
                <a:ea typeface="Verdana" panose="020B0604030504040204" pitchFamily="34" charset="0"/>
                <a:cs typeface="Segoe UI" panose="020B0502040204020203" pitchFamily="34" charset="0"/>
              </a:rPr>
              <a:t>DENSO in North America Company Profile</a:t>
            </a:r>
            <a:endParaRPr lang="en-US">
              <a:ea typeface="Verdana" panose="020B0604030504040204" pitchFamily="34" charset="0"/>
              <a:cs typeface="Segoe UI" panose="020B0502040204020203" pitchFamily="34" charset="0"/>
            </a:endParaRPr>
          </a:p>
        </p:txBody>
      </p:sp>
      <p:pic>
        <p:nvPicPr>
          <p:cNvPr id="9" name="図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Tree>
    <p:extLst>
      <p:ext uri="{BB962C8B-B14F-4D97-AF65-F5344CB8AC3E}">
        <p14:creationId xmlns:p14="http://schemas.microsoft.com/office/powerpoint/2010/main" val="4472553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2_表紙">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62545" cy="6862909"/>
          </a:xfrm>
          <a:prstGeom prst="rect">
            <a:avLst/>
          </a:prstGeom>
        </p:spPr>
      </p:pic>
    </p:spTree>
    <p:extLst>
      <p:ext uri="{BB962C8B-B14F-4D97-AF65-F5344CB8AC3E}">
        <p14:creationId xmlns:p14="http://schemas.microsoft.com/office/powerpoint/2010/main" val="254661773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romatA">
    <p:spTree>
      <p:nvGrpSpPr>
        <p:cNvPr id="1" name=""/>
        <p:cNvGrpSpPr/>
        <p:nvPr/>
      </p:nvGrpSpPr>
      <p:grpSpPr>
        <a:xfrm>
          <a:off x="0" y="0"/>
          <a:ext cx="0" cy="0"/>
          <a:chOff x="0" y="0"/>
          <a:chExt cx="0" cy="0"/>
        </a:xfrm>
      </p:grpSpPr>
      <p:pic>
        <p:nvPicPr>
          <p:cNvPr id="10" name="図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
        <p:nvSpPr>
          <p:cNvPr id="14" name="テキスト ボックス 13"/>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15"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Verdana" panose="020B0604030504040204" pitchFamily="34" charset="0"/>
                <a:ea typeface="+mn-ea"/>
              </a:defRPr>
            </a:lvl1pPr>
          </a:lstStyle>
          <a:p>
            <a:r>
              <a:rPr lang="en-US" altLang="ja-JP">
                <a:ea typeface="Verdana" panose="020B0604030504040204" pitchFamily="34" charset="0"/>
                <a:cs typeface="Segoe UI" panose="020B0502040204020203" pitchFamily="34" charset="0"/>
              </a:rPr>
              <a:t>DENSO in North America Company Profile</a:t>
            </a:r>
            <a:endParaRPr lang="en-US">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2328029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sp>
        <p:nvSpPr>
          <p:cNvPr id="4"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10466792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コーポレートマーク">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3643087" y="2529372"/>
            <a:ext cx="4905826" cy="1870268"/>
          </a:xfrm>
          <a:prstGeom prst="rect">
            <a:avLst/>
          </a:prstGeom>
        </p:spPr>
      </p:pic>
    </p:spTree>
    <p:extLst>
      <p:ext uri="{BB962C8B-B14F-4D97-AF65-F5344CB8AC3E}">
        <p14:creationId xmlns:p14="http://schemas.microsoft.com/office/powerpoint/2010/main" val="19431648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7" name="テキスト ボックス 6"/>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8"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mn-ea"/>
                <a:ea typeface="+mn-ea"/>
              </a:defRPr>
            </a:lvl1pPr>
          </a:lstStyle>
          <a:p>
            <a:r>
              <a:rPr lang="en-US" altLang="ja-JP">
                <a:cs typeface="Segoe UI" panose="020B0502040204020203" pitchFamily="34" charset="0"/>
              </a:rPr>
              <a:t>DENSO Corporate Profile (as of May 1, 2022)</a:t>
            </a:r>
            <a:endParaRPr lang="ja-JP" altLang="en-US">
              <a:cs typeface="Segoe UI" panose="020B0502040204020203" pitchFamily="34" charset="0"/>
            </a:endParaRPr>
          </a:p>
        </p:txBody>
      </p:sp>
      <p:pic>
        <p:nvPicPr>
          <p:cNvPr id="9" name="図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Tree>
    <p:extLst>
      <p:ext uri="{BB962C8B-B14F-4D97-AF65-F5344CB8AC3E}">
        <p14:creationId xmlns:p14="http://schemas.microsoft.com/office/powerpoint/2010/main" val="17969791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2_表紙">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62545" cy="6862909"/>
          </a:xfrm>
          <a:prstGeom prst="rect">
            <a:avLst/>
          </a:prstGeom>
        </p:spPr>
      </p:pic>
    </p:spTree>
    <p:extLst>
      <p:ext uri="{BB962C8B-B14F-4D97-AF65-F5344CB8AC3E}">
        <p14:creationId xmlns:p14="http://schemas.microsoft.com/office/powerpoint/2010/main" val="351619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romatA">
    <p:spTree>
      <p:nvGrpSpPr>
        <p:cNvPr id="1" name=""/>
        <p:cNvGrpSpPr/>
        <p:nvPr/>
      </p:nvGrpSpPr>
      <p:grpSpPr>
        <a:xfrm>
          <a:off x="0" y="0"/>
          <a:ext cx="0" cy="0"/>
          <a:chOff x="0" y="0"/>
          <a:chExt cx="0" cy="0"/>
        </a:xfrm>
      </p:grpSpPr>
      <p:pic>
        <p:nvPicPr>
          <p:cNvPr id="10" name="図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
        <p:nvSpPr>
          <p:cNvPr id="14" name="テキスト ボックス 13"/>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Tree>
    <p:extLst>
      <p:ext uri="{BB962C8B-B14F-4D97-AF65-F5344CB8AC3E}">
        <p14:creationId xmlns:p14="http://schemas.microsoft.com/office/powerpoint/2010/main" val="8258216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sp>
        <p:nvSpPr>
          <p:cNvPr id="4"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36849790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コーポレートマーク">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3643087" y="2529372"/>
            <a:ext cx="4905826" cy="1870268"/>
          </a:xfrm>
          <a:prstGeom prst="rect">
            <a:avLst/>
          </a:prstGeom>
        </p:spPr>
      </p:pic>
    </p:spTree>
    <p:extLst>
      <p:ext uri="{BB962C8B-B14F-4D97-AF65-F5344CB8AC3E}">
        <p14:creationId xmlns:p14="http://schemas.microsoft.com/office/powerpoint/2010/main" val="417914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10" name="テキスト プレースホルダー 5"/>
          <p:cNvSpPr>
            <a:spLocks noGrp="1"/>
          </p:cNvSpPr>
          <p:nvPr>
            <p:ph type="body" sz="quarter" idx="16" hasCustomPrompt="1"/>
          </p:nvPr>
        </p:nvSpPr>
        <p:spPr>
          <a:xfrm>
            <a:off x="2" y="6246282"/>
            <a:ext cx="12191998" cy="611717"/>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6" name="テキスト プレースホルダー 9"/>
          <p:cNvSpPr>
            <a:spLocks noGrp="1"/>
          </p:cNvSpPr>
          <p:nvPr>
            <p:ph type="body" sz="quarter" idx="12" hasCustomPrompt="1"/>
          </p:nvPr>
        </p:nvSpPr>
        <p:spPr>
          <a:xfrm>
            <a:off x="1000040" y="2557428"/>
            <a:ext cx="10496635" cy="609600"/>
          </a:xfrm>
          <a:prstGeom prst="rect">
            <a:avLst/>
          </a:prstGeom>
        </p:spPr>
        <p:txBody>
          <a:bodyPr/>
          <a:lstStyle>
            <a:lvl1pPr marL="0" indent="0">
              <a:buNone/>
              <a:defRPr sz="3800">
                <a:solidFill>
                  <a:schemeClr val="bg2"/>
                </a:solidFill>
                <a:latin typeface="Verdana" panose="020B0604030504040204" pitchFamily="34" charset="0"/>
                <a:ea typeface="Verdana" panose="020B0604030504040204" pitchFamily="34" charset="0"/>
              </a:defRPr>
            </a:lvl1pPr>
          </a:lstStyle>
          <a:p>
            <a:pPr lvl="0"/>
            <a:r>
              <a:rPr kumimoji="1" lang="en-US" altLang="ja-JP"/>
              <a:t>Enter a title</a:t>
            </a:r>
            <a:endParaRPr kumimoji="1" lang="ja-JP" altLang="en-US"/>
          </a:p>
        </p:txBody>
      </p:sp>
      <p:sp>
        <p:nvSpPr>
          <p:cNvPr id="7" name="テキスト プレースホルダー 9"/>
          <p:cNvSpPr>
            <a:spLocks noGrp="1"/>
          </p:cNvSpPr>
          <p:nvPr>
            <p:ph type="body" sz="quarter" idx="13" hasCustomPrompt="1"/>
          </p:nvPr>
        </p:nvSpPr>
        <p:spPr>
          <a:xfrm>
            <a:off x="1028615" y="3227437"/>
            <a:ext cx="10468060" cy="6096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700">
                <a:solidFill>
                  <a:schemeClr val="bg2"/>
                </a:solidFill>
                <a:latin typeface="Verdana" panose="020B0604030504040204" pitchFamily="34" charset="0"/>
                <a:ea typeface="Verdana" panose="020B0604030504040204" pitchFamily="34"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1" lang="en-US" altLang="ja-JP"/>
              <a:t>Subtitle</a:t>
            </a:r>
            <a:endParaRPr kumimoji="1" lang="ja-JP" altLang="en-US"/>
          </a:p>
        </p:txBody>
      </p:sp>
      <p:sp>
        <p:nvSpPr>
          <p:cNvPr id="8" name="テキスト プレースホルダー 9"/>
          <p:cNvSpPr>
            <a:spLocks noGrp="1"/>
          </p:cNvSpPr>
          <p:nvPr>
            <p:ph type="body" sz="quarter" idx="14" hasCustomPrompt="1"/>
          </p:nvPr>
        </p:nvSpPr>
        <p:spPr>
          <a:xfrm>
            <a:off x="3020762" y="1079532"/>
            <a:ext cx="8741311" cy="609600"/>
          </a:xfrm>
          <a:prstGeom prst="rect">
            <a:avLst/>
          </a:prstGeom>
        </p:spPr>
        <p:txBody>
          <a:bodyPr/>
          <a:lstStyle>
            <a:lvl1pPr marL="0" indent="0">
              <a:buNone/>
              <a:defRPr sz="2800">
                <a:solidFill>
                  <a:schemeClr val="bg1">
                    <a:lumMod val="75000"/>
                  </a:schemeClr>
                </a:solidFill>
                <a:latin typeface="Verdana" panose="020B0604030504040204" pitchFamily="34" charset="0"/>
                <a:ea typeface="Verdana" panose="020B0604030504040204" pitchFamily="34" charset="0"/>
              </a:defRPr>
            </a:lvl1pPr>
          </a:lstStyle>
          <a:p>
            <a:pPr lvl="0"/>
            <a:r>
              <a:rPr kumimoji="1" lang="ja-JP" altLang="en-US"/>
              <a:t>←</a:t>
            </a:r>
            <a:r>
              <a:rPr kumimoji="1" lang="en-US" altLang="ja-JP"/>
              <a:t>Enter only numbers in single-byte characters.</a:t>
            </a:r>
            <a:endParaRPr kumimoji="1" lang="ja-JP" altLang="en-US"/>
          </a:p>
        </p:txBody>
      </p:sp>
      <p:sp>
        <p:nvSpPr>
          <p:cNvPr id="16" name="テキスト プレースホルダー 5"/>
          <p:cNvSpPr>
            <a:spLocks noGrp="1"/>
          </p:cNvSpPr>
          <p:nvPr>
            <p:ph type="body" sz="quarter" idx="19" hasCustomPrompt="1"/>
          </p:nvPr>
        </p:nvSpPr>
        <p:spPr>
          <a:xfrm>
            <a:off x="485075" y="278226"/>
            <a:ext cx="2847695" cy="1976765"/>
          </a:xfrm>
          <a:prstGeom prst="rect">
            <a:avLst/>
          </a:prstGeom>
        </p:spPr>
        <p:txBody>
          <a:bodyPr/>
          <a:lstStyle>
            <a:lvl1pPr>
              <a:defRPr sz="15500">
                <a:solidFill>
                  <a:schemeClr val="bg2"/>
                </a:solidFill>
                <a:latin typeface="Verdana" panose="020B0604030504040204" pitchFamily="34" charset="0"/>
                <a:ea typeface="Verdana" panose="020B0604030504040204" pitchFamily="34" charset="0"/>
              </a:defRPr>
            </a:lvl1pPr>
          </a:lstStyle>
          <a:p>
            <a:pPr lvl="0"/>
            <a:r>
              <a:rPr kumimoji="1" lang="en-US" altLang="ja-JP"/>
              <a:t>0</a:t>
            </a:r>
            <a:endParaRPr kumimoji="1" lang="ja-JP" altLang="en-US"/>
          </a:p>
        </p:txBody>
      </p:sp>
      <p:sp>
        <p:nvSpPr>
          <p:cNvPr id="9"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Verdana" panose="020B0604030504040204" pitchFamily="34" charset="0"/>
                <a:ea typeface="Yu Gothic UI" panose="020B0500000000000000" pitchFamily="50" charset="-128"/>
              </a:defRPr>
            </a:lvl1pPr>
          </a:lstStyle>
          <a:p>
            <a:r>
              <a:rPr lang="en-US" altLang="ja-JP">
                <a:ea typeface="Verdana" panose="020B0604030504040204" pitchFamily="34" charset="0"/>
              </a:rPr>
              <a:t>DENSO in North America Company Profile</a:t>
            </a:r>
            <a:endParaRPr lang="en-US"/>
          </a:p>
        </p:txBody>
      </p:sp>
    </p:spTree>
    <p:extLst>
      <p:ext uri="{BB962C8B-B14F-4D97-AF65-F5344CB8AC3E}">
        <p14:creationId xmlns:p14="http://schemas.microsoft.com/office/powerpoint/2010/main" val="21718994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7" name="テキスト ボックス 6"/>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8"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mn-ea"/>
                <a:ea typeface="+mn-ea"/>
              </a:defRPr>
            </a:lvl1pPr>
          </a:lstStyle>
          <a:p>
            <a:r>
              <a:rPr lang="en-US" altLang="ja-JP">
                <a:cs typeface="Segoe UI" panose="020B0502040204020203" pitchFamily="34" charset="0"/>
              </a:rPr>
              <a:t>DENSO Corporate Profile (as of May 1, 2022)</a:t>
            </a:r>
            <a:endParaRPr lang="ja-JP" altLang="en-US">
              <a:cs typeface="Segoe UI" panose="020B0502040204020203" pitchFamily="34" charset="0"/>
            </a:endParaRPr>
          </a:p>
        </p:txBody>
      </p:sp>
      <p:pic>
        <p:nvPicPr>
          <p:cNvPr id="9" name="図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
        <p:nvSpPr>
          <p:cNvPr id="10"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35476590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2_表紙">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62545" cy="6862909"/>
          </a:xfrm>
          <a:prstGeom prst="rect">
            <a:avLst/>
          </a:prstGeom>
        </p:spPr>
      </p:pic>
    </p:spTree>
    <p:extLst>
      <p:ext uri="{BB962C8B-B14F-4D97-AF65-F5344CB8AC3E}">
        <p14:creationId xmlns:p14="http://schemas.microsoft.com/office/powerpoint/2010/main" val="3456617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romatA">
    <p:spTree>
      <p:nvGrpSpPr>
        <p:cNvPr id="1" name=""/>
        <p:cNvGrpSpPr/>
        <p:nvPr/>
      </p:nvGrpSpPr>
      <p:grpSpPr>
        <a:xfrm>
          <a:off x="0" y="0"/>
          <a:ext cx="0" cy="0"/>
          <a:chOff x="0" y="0"/>
          <a:chExt cx="0" cy="0"/>
        </a:xfrm>
      </p:grpSpPr>
      <p:pic>
        <p:nvPicPr>
          <p:cNvPr id="10" name="図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
        <p:nvSpPr>
          <p:cNvPr id="14" name="テキスト ボックス 13"/>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15"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Verdana" panose="020B0604030504040204" pitchFamily="34" charset="0"/>
                <a:ea typeface="+mn-ea"/>
              </a:defRPr>
            </a:lvl1pPr>
          </a:lstStyle>
          <a:p>
            <a:r>
              <a:rPr lang="en-US" altLang="ja-JP">
                <a:ea typeface="Verdana" panose="020B0604030504040204" pitchFamily="34" charset="0"/>
                <a:cs typeface="Segoe UI" panose="020B0502040204020203" pitchFamily="34" charset="0"/>
              </a:rPr>
              <a:t>DENSO in North America Company Profile</a:t>
            </a:r>
            <a:endParaRPr lang="en-US">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38459561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sp>
        <p:nvSpPr>
          <p:cNvPr id="4"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2538828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コーポレートマーク">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3643087" y="2529372"/>
            <a:ext cx="4905826" cy="1870268"/>
          </a:xfrm>
          <a:prstGeom prst="rect">
            <a:avLst/>
          </a:prstGeom>
        </p:spPr>
      </p:pic>
    </p:spTree>
    <p:extLst>
      <p:ext uri="{BB962C8B-B14F-4D97-AF65-F5344CB8AC3E}">
        <p14:creationId xmlns:p14="http://schemas.microsoft.com/office/powerpoint/2010/main" val="249038714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ユーザー設定レイアウト">
    <p:spTree>
      <p:nvGrpSpPr>
        <p:cNvPr id="1" name=""/>
        <p:cNvGrpSpPr/>
        <p:nvPr/>
      </p:nvGrpSpPr>
      <p:grpSpPr>
        <a:xfrm>
          <a:off x="0" y="0"/>
          <a:ext cx="0" cy="0"/>
          <a:chOff x="0" y="0"/>
          <a:chExt cx="0" cy="0"/>
        </a:xfrm>
      </p:grpSpPr>
      <p:sp>
        <p:nvSpPr>
          <p:cNvPr id="7" name="テキスト ボックス 6"/>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8"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mn-ea"/>
                <a:ea typeface="+mn-ea"/>
              </a:defRPr>
            </a:lvl1pPr>
          </a:lstStyle>
          <a:p>
            <a:r>
              <a:rPr lang="en-US" altLang="ja-JP">
                <a:cs typeface="Segoe UI" panose="020B0502040204020203" pitchFamily="34" charset="0"/>
              </a:rPr>
              <a:t>DENSO Corporate Profile (as of May 1, 2022)</a:t>
            </a:r>
            <a:endParaRPr lang="ja-JP" altLang="en-US">
              <a:cs typeface="Segoe UI" panose="020B0502040204020203" pitchFamily="34" charset="0"/>
            </a:endParaRPr>
          </a:p>
        </p:txBody>
      </p:sp>
      <p:pic>
        <p:nvPicPr>
          <p:cNvPr id="9" name="図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
        <p:nvSpPr>
          <p:cNvPr id="10"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32290199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2_表紙">
    <p:spTree>
      <p:nvGrpSpPr>
        <p:cNvPr id="1" name=""/>
        <p:cNvGrpSpPr/>
        <p:nvPr/>
      </p:nvGrpSpPr>
      <p:grpSpPr>
        <a:xfrm>
          <a:off x="0" y="0"/>
          <a:ext cx="0" cy="0"/>
          <a:chOff x="0" y="0"/>
          <a:chExt cx="0" cy="0"/>
        </a:xfrm>
      </p:grpSpPr>
      <p:pic>
        <p:nvPicPr>
          <p:cNvPr id="2" name="図 1"/>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6862545" cy="6862909"/>
          </a:xfrm>
          <a:prstGeom prst="rect">
            <a:avLst/>
          </a:prstGeom>
        </p:spPr>
      </p:pic>
    </p:spTree>
    <p:extLst>
      <p:ext uri="{BB962C8B-B14F-4D97-AF65-F5344CB8AC3E}">
        <p14:creationId xmlns:p14="http://schemas.microsoft.com/office/powerpoint/2010/main" val="35323615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fromatA">
    <p:spTree>
      <p:nvGrpSpPr>
        <p:cNvPr id="1" name=""/>
        <p:cNvGrpSpPr/>
        <p:nvPr/>
      </p:nvGrpSpPr>
      <p:grpSpPr>
        <a:xfrm>
          <a:off x="0" y="0"/>
          <a:ext cx="0" cy="0"/>
          <a:chOff x="0" y="0"/>
          <a:chExt cx="0" cy="0"/>
        </a:xfrm>
      </p:grpSpPr>
      <p:pic>
        <p:nvPicPr>
          <p:cNvPr id="10" name="図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75896" y="6399264"/>
            <a:ext cx="679439" cy="259025"/>
          </a:xfrm>
          <a:prstGeom prst="rect">
            <a:avLst/>
          </a:prstGeom>
        </p:spPr>
      </p:pic>
      <p:sp>
        <p:nvSpPr>
          <p:cNvPr id="14" name="テキスト ボックス 13"/>
          <p:cNvSpPr txBox="1"/>
          <p:nvPr userDrawn="1"/>
        </p:nvSpPr>
        <p:spPr>
          <a:xfrm>
            <a:off x="1304690" y="6519569"/>
            <a:ext cx="1622684" cy="176808"/>
          </a:xfrm>
          <a:prstGeom prst="rect">
            <a:avLst/>
          </a:prstGeom>
          <a:noFill/>
        </p:spPr>
        <p:txBody>
          <a:bodyPr wrap="none" rtlCol="0">
            <a:spAutoFit/>
          </a:bodyPr>
          <a:lstStyle/>
          <a:p>
            <a:r>
              <a:rPr kumimoji="1" lang="en-US" altLang="ja-JP" sz="550" spc="0">
                <a:solidFill>
                  <a:schemeClr val="bg1">
                    <a:lumMod val="65000"/>
                  </a:schemeClr>
                </a:solidFill>
                <a:latin typeface="+mn-ea"/>
                <a:ea typeface="+mn-ea"/>
                <a:cs typeface="Segoe UI" panose="020B0502040204020203" pitchFamily="34" charset="0"/>
              </a:rPr>
              <a:t>© DENSO CORPORATION</a:t>
            </a:r>
            <a:r>
              <a:rPr kumimoji="1" lang="en-US" altLang="ja-JP" sz="550" spc="0" baseline="0">
                <a:solidFill>
                  <a:schemeClr val="bg1">
                    <a:lumMod val="65000"/>
                  </a:schemeClr>
                </a:solidFill>
                <a:latin typeface="+mn-ea"/>
                <a:ea typeface="+mn-ea"/>
                <a:cs typeface="Segoe UI" panose="020B0502040204020203" pitchFamily="34" charset="0"/>
              </a:rPr>
              <a:t> All Rights Reserved.</a:t>
            </a:r>
            <a:endParaRPr kumimoji="1" lang="ja-JP" altLang="en-US" sz="550" spc="0">
              <a:solidFill>
                <a:schemeClr val="bg1">
                  <a:lumMod val="65000"/>
                </a:schemeClr>
              </a:solidFill>
              <a:latin typeface="+mn-ea"/>
              <a:ea typeface="+mn-ea"/>
              <a:cs typeface="Segoe UI" panose="020B0502040204020203" pitchFamily="34" charset="0"/>
            </a:endParaRPr>
          </a:p>
        </p:txBody>
      </p:sp>
      <p:sp>
        <p:nvSpPr>
          <p:cNvPr id="15"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mn-ea"/>
                <a:ea typeface="+mn-ea"/>
              </a:defRPr>
            </a:lvl1pPr>
          </a:lstStyle>
          <a:p>
            <a:r>
              <a:rPr lang="en-US" altLang="ja-JP">
                <a:cs typeface="Segoe UI" panose="020B0502040204020203" pitchFamily="34" charset="0"/>
              </a:rPr>
              <a:t>DENSO Corporate Profile (as of May 1, 2022)</a:t>
            </a:r>
            <a:endParaRPr lang="ja-JP" altLang="en-US">
              <a:cs typeface="Segoe UI" panose="020B0502040204020203" pitchFamily="34" charset="0"/>
            </a:endParaRPr>
          </a:p>
        </p:txBody>
      </p:sp>
    </p:spTree>
    <p:extLst>
      <p:ext uri="{BB962C8B-B14F-4D97-AF65-F5344CB8AC3E}">
        <p14:creationId xmlns:p14="http://schemas.microsoft.com/office/powerpoint/2010/main" val="16418997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white">
    <p:spTree>
      <p:nvGrpSpPr>
        <p:cNvPr id="1" name=""/>
        <p:cNvGrpSpPr/>
        <p:nvPr/>
      </p:nvGrpSpPr>
      <p:grpSpPr>
        <a:xfrm>
          <a:off x="0" y="0"/>
          <a:ext cx="0" cy="0"/>
          <a:chOff x="0" y="0"/>
          <a:chExt cx="0" cy="0"/>
        </a:xfrm>
      </p:grpSpPr>
      <p:sp>
        <p:nvSpPr>
          <p:cNvPr id="4" name="スライド番号プレースホルダー 2"/>
          <p:cNvSpPr txBox="1">
            <a:spLocks/>
          </p:cNvSpPr>
          <p:nvPr userDrawn="1"/>
        </p:nvSpPr>
        <p:spPr>
          <a:xfrm>
            <a:off x="9929711" y="6350471"/>
            <a:ext cx="2055526" cy="364787"/>
          </a:xfrm>
          <a:prstGeom prst="rect">
            <a:avLst/>
          </a:prstGeom>
        </p:spPr>
        <p:txBody>
          <a:bodyPr vert="horz" lIns="91355" tIns="45678" rIns="91355" bIns="45678" rtlCol="0" anchor="ctr"/>
          <a:lstStyle>
            <a:defPPr>
              <a:defRPr lang="ja-JP"/>
            </a:defPPr>
            <a:lvl1pPr marL="0" algn="r" defTabSz="914400" rtl="0" eaLnBrk="1" latinLnBrk="0" hangingPunct="1">
              <a:defRPr kumimoji="1" sz="900" kern="1200">
                <a:solidFill>
                  <a:schemeClr val="tx1">
                    <a:tint val="75000"/>
                  </a:schemeClr>
                </a:solidFill>
                <a:latin typeface="MS PGothic" charset="-128"/>
                <a:ea typeface="MS PGothic" charset="-128"/>
                <a:cs typeface="MS PGothic" charset="-128"/>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93D5B9FA-6EEE-451A-9F1C-7A92BBB246A1}" type="slidenum">
              <a:rPr lang="ja-JP" altLang="en-US" sz="899" smtClean="0"/>
              <a:pPr/>
              <a:t>‹#›</a:t>
            </a:fld>
            <a:endParaRPr lang="ja-JP" altLang="en-US" sz="899"/>
          </a:p>
        </p:txBody>
      </p:sp>
    </p:spTree>
    <p:extLst>
      <p:ext uri="{BB962C8B-B14F-4D97-AF65-F5344CB8AC3E}">
        <p14:creationId xmlns:p14="http://schemas.microsoft.com/office/powerpoint/2010/main" val="21537722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コーポレートマーク">
    <p:spTree>
      <p:nvGrpSpPr>
        <p:cNvPr id="1" name=""/>
        <p:cNvGrpSpPr/>
        <p:nvPr/>
      </p:nvGrpSpPr>
      <p:grpSpPr>
        <a:xfrm>
          <a:off x="0" y="0"/>
          <a:ext cx="0" cy="0"/>
          <a:chOff x="0" y="0"/>
          <a:chExt cx="0" cy="0"/>
        </a:xfrm>
      </p:grpSpPr>
      <p:pic>
        <p:nvPicPr>
          <p:cNvPr id="5" name="図 4"/>
          <p:cNvPicPr>
            <a:picLocks noChangeAspect="1"/>
          </p:cNvPicPr>
          <p:nvPr userDrawn="1"/>
        </p:nvPicPr>
        <p:blipFill>
          <a:blip r:embed="rId2"/>
          <a:stretch>
            <a:fillRect/>
          </a:stretch>
        </p:blipFill>
        <p:spPr>
          <a:xfrm>
            <a:off x="3643087" y="2529372"/>
            <a:ext cx="4905826" cy="1870268"/>
          </a:xfrm>
          <a:prstGeom prst="rect">
            <a:avLst/>
          </a:prstGeom>
        </p:spPr>
      </p:pic>
    </p:spTree>
    <p:extLst>
      <p:ext uri="{BB962C8B-B14F-4D97-AF65-F5344CB8AC3E}">
        <p14:creationId xmlns:p14="http://schemas.microsoft.com/office/powerpoint/2010/main" val="1105511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正方形/長方形 4"/>
          <p:cNvSpPr/>
          <p:nvPr userDrawn="1"/>
        </p:nvSpPr>
        <p:spPr bwMode="white">
          <a:xfrm>
            <a:off x="1" y="6057901"/>
            <a:ext cx="10806252" cy="800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タイトル 1"/>
          <p:cNvSpPr>
            <a:spLocks noGrp="1"/>
          </p:cNvSpPr>
          <p:nvPr>
            <p:ph type="title" hasCustomPrompt="1"/>
          </p:nvPr>
        </p:nvSpPr>
        <p:spPr/>
        <p:txBody>
          <a:bodyPr/>
          <a:lstStyle>
            <a:lvl1pPr>
              <a:defRPr/>
            </a:lvl1pPr>
          </a:lstStyle>
          <a:p>
            <a:r>
              <a:rPr lang="en-US"/>
              <a:t>Title</a:t>
            </a:r>
          </a:p>
        </p:txBody>
      </p:sp>
      <p:sp>
        <p:nvSpPr>
          <p:cNvPr id="6"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mn-ea"/>
                <a:ea typeface="+mn-ea"/>
              </a:defRPr>
            </a:lvl1pPr>
            <a:lvl2pPr>
              <a:defRPr sz="1600">
                <a:latin typeface="+mn-ea"/>
                <a:ea typeface="+mn-ea"/>
              </a:defRPr>
            </a:lvl2pPr>
            <a:lvl3pPr>
              <a:defRPr sz="1400">
                <a:latin typeface="+mn-ea"/>
                <a:ea typeface="+mn-ea"/>
              </a:defRPr>
            </a:lvl3pPr>
            <a:lvl4pPr>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Tree>
    <p:extLst>
      <p:ext uri="{BB962C8B-B14F-4D97-AF65-F5344CB8AC3E}">
        <p14:creationId xmlns:p14="http://schemas.microsoft.com/office/powerpoint/2010/main" val="56273005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9" name="テキスト プレースホルダー 5"/>
          <p:cNvSpPr>
            <a:spLocks noGrp="1"/>
          </p:cNvSpPr>
          <p:nvPr>
            <p:ph type="body" sz="quarter" idx="16" hasCustomPrompt="1"/>
          </p:nvPr>
        </p:nvSpPr>
        <p:spPr>
          <a:xfrm>
            <a:off x="-1" y="6239057"/>
            <a:ext cx="12192002" cy="618943"/>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5" name="コンテンツ プレースホルダー 24"/>
          <p:cNvSpPr>
            <a:spLocks noGrp="1"/>
          </p:cNvSpPr>
          <p:nvPr>
            <p:ph sz="quarter" idx="17" hasCustomPrompt="1"/>
          </p:nvPr>
        </p:nvSpPr>
        <p:spPr>
          <a:xfrm>
            <a:off x="2" y="708845"/>
            <a:ext cx="12191999"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mn-ea"/>
                <a:ea typeface="+mn-ea"/>
              </a:defRPr>
            </a:lvl1pPr>
            <a:lvl2pPr>
              <a:defRPr sz="1600">
                <a:latin typeface="+mn-ea"/>
                <a:ea typeface="+mn-ea"/>
              </a:defRPr>
            </a:lvl2pPr>
            <a:lvl3pPr>
              <a:defRPr sz="1400">
                <a:latin typeface="+mn-ea"/>
                <a:ea typeface="+mn-ea"/>
              </a:defRPr>
            </a:lvl3pPr>
            <a:lvl4pPr>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2" name="タイトル 1"/>
          <p:cNvSpPr>
            <a:spLocks noGrp="1"/>
          </p:cNvSpPr>
          <p:nvPr>
            <p:ph type="title" hasCustomPrompt="1"/>
          </p:nvPr>
        </p:nvSpPr>
        <p:spPr/>
        <p:txBody>
          <a:bodyPr/>
          <a:lstStyle/>
          <a:p>
            <a:r>
              <a:rPr lang="en-US" altLang="ja-JP"/>
              <a:t>Title</a:t>
            </a:r>
            <a:endParaRPr lang="en-US"/>
          </a:p>
        </p:txBody>
      </p:sp>
    </p:spTree>
    <p:extLst>
      <p:ext uri="{BB962C8B-B14F-4D97-AF65-F5344CB8AC3E}">
        <p14:creationId xmlns:p14="http://schemas.microsoft.com/office/powerpoint/2010/main" val="624918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タイトル 4"/>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6" name="テキスト プレースホルダー 5"/>
          <p:cNvSpPr>
            <a:spLocks noGrp="1"/>
          </p:cNvSpPr>
          <p:nvPr>
            <p:ph type="body" sz="quarter" idx="16" hasCustomPrompt="1"/>
          </p:nvPr>
        </p:nvSpPr>
        <p:spPr>
          <a:xfrm>
            <a:off x="2" y="6246812"/>
            <a:ext cx="12191998" cy="611187"/>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26885890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 Summary">
    <p:spTree>
      <p:nvGrpSpPr>
        <p:cNvPr id="1" name=""/>
        <p:cNvGrpSpPr/>
        <p:nvPr/>
      </p:nvGrpSpPr>
      <p:grpSpPr>
        <a:xfrm>
          <a:off x="0" y="0"/>
          <a:ext cx="0" cy="0"/>
          <a:chOff x="0" y="0"/>
          <a:chExt cx="0" cy="0"/>
        </a:xfrm>
      </p:grpSpPr>
      <p:sp>
        <p:nvSpPr>
          <p:cNvPr id="9" name="コンテンツ プレースホルダー 24"/>
          <p:cNvSpPr>
            <a:spLocks noGrp="1"/>
          </p:cNvSpPr>
          <p:nvPr>
            <p:ph sz="quarter" idx="17" hasCustomPrompt="1"/>
          </p:nvPr>
        </p:nvSpPr>
        <p:spPr>
          <a:xfrm>
            <a:off x="3" y="708845"/>
            <a:ext cx="12191998" cy="5491929"/>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mn-ea"/>
                <a:ea typeface="+mn-ea"/>
              </a:defRPr>
            </a:lvl1pPr>
            <a:lvl2pPr>
              <a:defRPr sz="1600">
                <a:latin typeface="+mn-ea"/>
                <a:ea typeface="+mn-ea"/>
              </a:defRPr>
            </a:lvl2pPr>
            <a:lvl3pPr>
              <a:defRPr sz="1400">
                <a:latin typeface="+mn-ea"/>
                <a:ea typeface="+mn-ea"/>
              </a:defRPr>
            </a:lvl3pPr>
            <a:lvl4pPr>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6" name="テキスト プレースホルダー 5"/>
          <p:cNvSpPr>
            <a:spLocks noGrp="1"/>
          </p:cNvSpPr>
          <p:nvPr>
            <p:ph type="body" sz="quarter" idx="18" hasCustomPrompt="1"/>
          </p:nvPr>
        </p:nvSpPr>
        <p:spPr>
          <a:xfrm>
            <a:off x="-1" y="5742793"/>
            <a:ext cx="12192001" cy="456628"/>
          </a:xfrm>
          <a:prstGeom prst="rect">
            <a:avLst/>
          </a:prstGeom>
        </p:spPr>
        <p:txBody>
          <a:bodyPr tIns="0" bIns="36000" anchor="b"/>
          <a:lstStyle>
            <a:lvl1pPr marL="0" indent="0" algn="ctr">
              <a:buNone/>
              <a:defRPr sz="2500" b="1">
                <a:solidFill>
                  <a:schemeClr val="bg2"/>
                </a:solidFill>
                <a:latin typeface="Verdana" panose="020B0604030504040204" pitchFamily="34" charset="0"/>
                <a:ea typeface="Verdana" panose="020B0604030504040204" pitchFamily="34" charset="0"/>
              </a:defRPr>
            </a:lvl1pPr>
          </a:lstStyle>
          <a:p>
            <a:pPr lvl="0"/>
            <a:r>
              <a:rPr kumimoji="1" lang="en-US" altLang="ja-JP"/>
              <a:t>Enter a summary.</a:t>
            </a:r>
          </a:p>
        </p:txBody>
      </p:sp>
      <p:sp>
        <p:nvSpPr>
          <p:cNvPr id="7" name="タイトル 6"/>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8" name="テキスト プレースホルダー 5"/>
          <p:cNvSpPr>
            <a:spLocks noGrp="1"/>
          </p:cNvSpPr>
          <p:nvPr>
            <p:ph type="body" sz="quarter" idx="16" hasCustomPrompt="1"/>
          </p:nvPr>
        </p:nvSpPr>
        <p:spPr>
          <a:xfrm>
            <a:off x="2" y="6243637"/>
            <a:ext cx="12191998" cy="614363"/>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390229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andard + Summary(High)">
    <p:spTree>
      <p:nvGrpSpPr>
        <p:cNvPr id="1" name=""/>
        <p:cNvGrpSpPr/>
        <p:nvPr/>
      </p:nvGrpSpPr>
      <p:grpSpPr>
        <a:xfrm>
          <a:off x="0" y="0"/>
          <a:ext cx="0" cy="0"/>
          <a:chOff x="0" y="0"/>
          <a:chExt cx="0" cy="0"/>
        </a:xfrm>
      </p:grpSpPr>
      <p:sp>
        <p:nvSpPr>
          <p:cNvPr id="3" name="フッター プレースホルダー 2"/>
          <p:cNvSpPr>
            <a:spLocks noGrp="1"/>
          </p:cNvSpPr>
          <p:nvPr>
            <p:ph type="ftr" sz="quarter" idx="10"/>
          </p:nvPr>
        </p:nvSpPr>
        <p:spPr/>
        <p:txBody>
          <a:bodyPr/>
          <a:lstStyle/>
          <a:p>
            <a:r>
              <a:rPr lang="en-US" altLang="ja-JP"/>
              <a:t>DENSO in North America Company Profile</a:t>
            </a:r>
            <a:endParaRPr lang="en-US"/>
          </a:p>
        </p:txBody>
      </p:sp>
      <p:sp>
        <p:nvSpPr>
          <p:cNvPr id="4" name="スライド番号プレースホルダー 3"/>
          <p:cNvSpPr>
            <a:spLocks noGrp="1"/>
          </p:cNvSpPr>
          <p:nvPr>
            <p:ph type="sldNum" sz="quarter" idx="11"/>
          </p:nvPr>
        </p:nvSpPr>
        <p:spPr>
          <a:xfrm>
            <a:off x="10900341" y="6332075"/>
            <a:ext cx="736035" cy="365125"/>
          </a:xfrm>
          <a:prstGeom prst="rect">
            <a:avLst/>
          </a:prstGeom>
        </p:spPr>
        <p:txBody>
          <a:bodyPr/>
          <a:lstStyle>
            <a:lvl1pPr>
              <a:defRPr sz="1400"/>
            </a:lvl1pPr>
          </a:lstStyle>
          <a:p>
            <a:fld id="{A4345066-4952-40C1-BC8B-CE2851EC3EF2}" type="slidenum">
              <a:rPr lang="ja-JP" altLang="en-US" smtClean="0">
                <a:solidFill>
                  <a:schemeClr val="bg1">
                    <a:lumMod val="65000"/>
                  </a:schemeClr>
                </a:solidFill>
                <a:ea typeface="Yu Gothic UI Light" panose="020B0300000000000000" pitchFamily="50" charset="-128"/>
              </a:rPr>
              <a:pPr/>
              <a:t>‹#›</a:t>
            </a:fld>
            <a:endParaRPr lang="en-US" altLang="ja-JP" sz="900">
              <a:solidFill>
                <a:schemeClr val="bg1">
                  <a:lumMod val="65000"/>
                </a:schemeClr>
              </a:solidFill>
              <a:ea typeface="Yu Gothic UI Light" panose="020B0300000000000000" pitchFamily="50" charset="-128"/>
            </a:endParaRPr>
          </a:p>
        </p:txBody>
      </p:sp>
      <p:sp>
        <p:nvSpPr>
          <p:cNvPr id="5" name="テキスト プレースホルダー 5"/>
          <p:cNvSpPr>
            <a:spLocks noGrp="1"/>
          </p:cNvSpPr>
          <p:nvPr>
            <p:ph type="body" sz="quarter" idx="18" hasCustomPrompt="1"/>
          </p:nvPr>
        </p:nvSpPr>
        <p:spPr>
          <a:xfrm>
            <a:off x="0" y="729710"/>
            <a:ext cx="12192000" cy="456628"/>
          </a:xfrm>
          <a:prstGeom prst="rect">
            <a:avLst/>
          </a:prstGeom>
        </p:spPr>
        <p:txBody>
          <a:bodyPr tIns="72000" bIns="0" anchor="t"/>
          <a:lstStyle>
            <a:lvl1pPr marL="0" indent="0" algn="ctr">
              <a:buNone/>
              <a:defRPr sz="2500" b="1">
                <a:solidFill>
                  <a:schemeClr val="bg2"/>
                </a:solidFill>
                <a:latin typeface="Verdana" panose="020B0604030504040204" pitchFamily="34" charset="0"/>
                <a:ea typeface="Verdana" panose="020B0604030504040204" pitchFamily="34" charset="0"/>
              </a:defRPr>
            </a:lvl1pPr>
          </a:lstStyle>
          <a:p>
            <a:pPr lvl="0"/>
            <a:r>
              <a:rPr kumimoji="1" lang="en-US" altLang="ja-JP"/>
              <a:t>Enter a summary.</a:t>
            </a:r>
          </a:p>
        </p:txBody>
      </p:sp>
      <p:sp>
        <p:nvSpPr>
          <p:cNvPr id="7" name="コンテンツ プレースホルダー 24"/>
          <p:cNvSpPr>
            <a:spLocks noGrp="1"/>
          </p:cNvSpPr>
          <p:nvPr>
            <p:ph sz="quarter" idx="19" hasCustomPrompt="1"/>
          </p:nvPr>
        </p:nvSpPr>
        <p:spPr>
          <a:xfrm>
            <a:off x="2" y="1211859"/>
            <a:ext cx="12191998" cy="4988915"/>
          </a:xfrm>
          <a:prstGeom prst="rect">
            <a:avLst/>
          </a:prstGeom>
          <a:noFill/>
        </p:spPr>
        <p:txBody>
          <a:bodyPr lIns="720000" tIns="180000" rIns="720000" bIns="0" anchor="t" anchorCtr="0"/>
          <a:lstStyle>
            <a:lvl1pPr marL="0" indent="0" algn="l">
              <a:buFont typeface="Arial" panose="020B0604020202020204" pitchFamily="34" charset="0"/>
              <a:buNone/>
              <a:defRPr sz="1800" b="0">
                <a:solidFill>
                  <a:schemeClr val="tx1"/>
                </a:solidFill>
                <a:latin typeface="+mn-ea"/>
                <a:ea typeface="+mn-ea"/>
              </a:defRPr>
            </a:lvl1pPr>
            <a:lvl2pPr>
              <a:defRPr sz="1600">
                <a:latin typeface="+mn-ea"/>
                <a:ea typeface="+mn-ea"/>
              </a:defRPr>
            </a:lvl2pPr>
            <a:lvl3pPr>
              <a:defRPr sz="1400">
                <a:latin typeface="+mn-ea"/>
                <a:ea typeface="+mn-ea"/>
              </a:defRPr>
            </a:lvl3pPr>
            <a:lvl4pPr>
              <a:defRPr sz="1200">
                <a:latin typeface="+mn-ea"/>
                <a:ea typeface="+mn-ea"/>
              </a:defRPr>
            </a:lvl4pPr>
          </a:lstStyle>
          <a:p>
            <a:pPr lvl="0"/>
            <a:r>
              <a:rPr kumimoji="1" lang="en-US" altLang="ja-JP"/>
              <a:t>Enter the text.</a:t>
            </a:r>
          </a:p>
          <a:p>
            <a:pPr lvl="1"/>
            <a:r>
              <a:rPr kumimoji="1" lang="en-US" altLang="ja-JP"/>
              <a:t>Second level</a:t>
            </a:r>
            <a:endParaRPr kumimoji="1" lang="ja-JP" altLang="en-US"/>
          </a:p>
          <a:p>
            <a:pPr lvl="2"/>
            <a:r>
              <a:rPr kumimoji="1" lang="en-US" altLang="ja-JP"/>
              <a:t>Third level</a:t>
            </a:r>
            <a:endParaRPr kumimoji="1" lang="ja-JP" altLang="en-US"/>
          </a:p>
          <a:p>
            <a:pPr lvl="3"/>
            <a:r>
              <a:rPr kumimoji="1" lang="en-US" altLang="ja-JP"/>
              <a:t>Fourth level</a:t>
            </a:r>
          </a:p>
        </p:txBody>
      </p:sp>
      <p:sp>
        <p:nvSpPr>
          <p:cNvPr id="6" name="タイトル 5"/>
          <p:cNvSpPr>
            <a:spLocks noGrp="1"/>
          </p:cNvSpPr>
          <p:nvPr>
            <p:ph type="title" hasCustomPrompt="1"/>
          </p:nvPr>
        </p:nvSpPr>
        <p:spPr/>
        <p:txBody>
          <a:bodyPr/>
          <a:lstStyle>
            <a:lvl1pPr>
              <a:defRPr/>
            </a:lvl1pPr>
          </a:lstStyle>
          <a:p>
            <a:r>
              <a:rPr kumimoji="1" lang="en-US" altLang="ja-JP"/>
              <a:t>Title</a:t>
            </a:r>
            <a:endParaRPr kumimoji="1" lang="ja-JP" altLang="en-US"/>
          </a:p>
        </p:txBody>
      </p:sp>
      <p:sp>
        <p:nvSpPr>
          <p:cNvPr id="8" name="テキスト プレースホルダー 5"/>
          <p:cNvSpPr>
            <a:spLocks noGrp="1"/>
          </p:cNvSpPr>
          <p:nvPr>
            <p:ph type="body" sz="quarter" idx="16" hasCustomPrompt="1"/>
          </p:nvPr>
        </p:nvSpPr>
        <p:spPr>
          <a:xfrm>
            <a:off x="0" y="6243639"/>
            <a:ext cx="12192000" cy="614361"/>
          </a:xfrm>
          <a:prstGeom prst="rect">
            <a:avLst/>
          </a:prstGeom>
          <a:noFill/>
        </p:spPr>
        <p:txBody>
          <a:bodyPr lIns="108000" tIns="324000" rIns="108000" anchor="ctr"/>
          <a:lstStyle>
            <a:lvl1pPr algn="ctr">
              <a:defRPr sz="2400" b="1" spc="0">
                <a:solidFill>
                  <a:schemeClr val="bg2">
                    <a:alpha val="20000"/>
                  </a:schemeClr>
                </a:solidFill>
                <a:latin typeface="+mn-ea"/>
                <a:ea typeface="+mn-ea"/>
              </a:defRPr>
            </a:lvl1pPr>
          </a:lstStyle>
          <a:p>
            <a:r>
              <a:rPr kumimoji="1" lang="en-US" altLang="ja-JP"/>
              <a:t>Do not place any text or content in the footer area.</a:t>
            </a:r>
            <a:endParaRPr kumimoji="1" lang="ja-JP" altLang="en-US"/>
          </a:p>
        </p:txBody>
      </p:sp>
    </p:spTree>
    <p:extLst>
      <p:ext uri="{BB962C8B-B14F-4D97-AF65-F5344CB8AC3E}">
        <p14:creationId xmlns:p14="http://schemas.microsoft.com/office/powerpoint/2010/main" val="273489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2.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theme" Target="../theme/theme3.xml"/><Relationship Id="rId5" Type="http://schemas.openxmlformats.org/officeDocument/2006/relationships/slideLayout" Target="../slideLayouts/slideLayout39.xml"/><Relationship Id="rId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theme" Target="../theme/theme4.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theme" Target="../theme/theme5.xml"/><Relationship Id="rId5" Type="http://schemas.openxmlformats.org/officeDocument/2006/relationships/slideLayout" Target="../slideLayouts/slideLayout49.xml"/><Relationship Id="rId4" Type="http://schemas.openxmlformats.org/officeDocument/2006/relationships/slideLayout" Target="../slideLayouts/slideLayout4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0"/>
          </a:schemeClr>
        </a:solidFill>
        <a:effectLst/>
      </p:bgPr>
    </p:bg>
    <p:spTree>
      <p:nvGrpSpPr>
        <p:cNvPr id="1" name=""/>
        <p:cNvGrpSpPr/>
        <p:nvPr/>
      </p:nvGrpSpPr>
      <p:grpSpPr>
        <a:xfrm>
          <a:off x="0" y="0"/>
          <a:ext cx="0" cy="0"/>
          <a:chOff x="0" y="0"/>
          <a:chExt cx="0" cy="0"/>
        </a:xfrm>
      </p:grpSpPr>
      <p:sp>
        <p:nvSpPr>
          <p:cNvPr id="2" name="正方形/長方形 1"/>
          <p:cNvSpPr/>
          <p:nvPr userDrawn="1"/>
        </p:nvSpPr>
        <p:spPr bwMode="white">
          <a:xfrm>
            <a:off x="0" y="2"/>
            <a:ext cx="12192000" cy="6243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テキスト ボックス 8"/>
          <p:cNvSpPr txBox="1"/>
          <p:nvPr userDrawn="1"/>
        </p:nvSpPr>
        <p:spPr>
          <a:xfrm>
            <a:off x="1305877" y="6525605"/>
            <a:ext cx="1827744" cy="176972"/>
          </a:xfrm>
          <a:prstGeom prst="rect">
            <a:avLst/>
          </a:prstGeom>
          <a:noFill/>
        </p:spPr>
        <p:txBody>
          <a:bodyPr wrap="none" rtlCol="0">
            <a:spAutoFit/>
          </a:bodyPr>
          <a:lstStyle/>
          <a:p>
            <a:r>
              <a:rPr kumimoji="1" lang="en-US" altLang="ja-JP" sz="550" spc="0">
                <a:solidFill>
                  <a:schemeClr val="bg1">
                    <a:lumMod val="65000"/>
                  </a:schemeClr>
                </a:solidFill>
                <a:latin typeface="Verdana" panose="020B0604030504040204" pitchFamily="34" charset="0"/>
                <a:ea typeface="Verdana" panose="020B0604030504040204" pitchFamily="34" charset="0"/>
              </a:rPr>
              <a:t>© DENSO CORPORATION</a:t>
            </a:r>
            <a:r>
              <a:rPr kumimoji="1" lang="en-US" altLang="ja-JP" sz="550" spc="0" baseline="0">
                <a:solidFill>
                  <a:schemeClr val="bg1">
                    <a:lumMod val="65000"/>
                  </a:schemeClr>
                </a:solidFill>
                <a:latin typeface="Verdana" panose="020B0604030504040204" pitchFamily="34" charset="0"/>
                <a:ea typeface="Verdana" panose="020B0604030504040204" pitchFamily="34" charset="0"/>
              </a:rPr>
              <a:t> All Rights Reserved.</a:t>
            </a:r>
            <a:endParaRPr kumimoji="1" lang="ja-JP" altLang="en-US" sz="550" spc="0">
              <a:solidFill>
                <a:schemeClr val="bg1">
                  <a:lumMod val="65000"/>
                </a:schemeClr>
              </a:solidFill>
              <a:latin typeface="Verdana" panose="020B0604030504040204" pitchFamily="34" charset="0"/>
              <a:ea typeface="Yu Gothic UI" panose="020B0500000000000000" pitchFamily="50" charset="-128"/>
            </a:endParaRPr>
          </a:p>
        </p:txBody>
      </p:sp>
      <p:sp>
        <p:nvSpPr>
          <p:cNvPr id="10" name="フッター プレースホルダー 3"/>
          <p:cNvSpPr>
            <a:spLocks noGrp="1"/>
          </p:cNvSpPr>
          <p:nvPr>
            <p:ph type="ftr" sz="quarter" idx="3"/>
          </p:nvPr>
        </p:nvSpPr>
        <p:spPr>
          <a:xfrm>
            <a:off x="1306648" y="6269163"/>
            <a:ext cx="4623616" cy="365125"/>
          </a:xfrm>
          <a:prstGeom prst="rect">
            <a:avLst/>
          </a:prstGeom>
        </p:spPr>
        <p:txBody>
          <a:bodyPr anchor="ctr"/>
          <a:lstStyle>
            <a:lvl1pPr>
              <a:defRPr lang="ja-JP" altLang="en-US" sz="800">
                <a:solidFill>
                  <a:schemeClr val="bg1">
                    <a:lumMod val="65000"/>
                  </a:schemeClr>
                </a:solidFill>
                <a:latin typeface="Verdana" panose="020B0604030504040204" pitchFamily="34" charset="0"/>
                <a:ea typeface="Yu Gothic UI" panose="020B0500000000000000" pitchFamily="50" charset="-128"/>
              </a:defRPr>
            </a:lvl1pPr>
          </a:lstStyle>
          <a:p>
            <a:r>
              <a:rPr lang="en-US" altLang="ja-JP">
                <a:ea typeface="Verdana" panose="020B0604030504040204" pitchFamily="34" charset="0"/>
              </a:rPr>
              <a:t>DENSO in North America Company Profile</a:t>
            </a:r>
            <a:endParaRPr lang="en-US"/>
          </a:p>
        </p:txBody>
      </p:sp>
      <p:pic>
        <p:nvPicPr>
          <p:cNvPr id="13" name="図 12"/>
          <p:cNvPicPr>
            <a:picLocks noChangeAspect="1"/>
          </p:cNvPicPr>
          <p:nvPr userDrawn="1"/>
        </p:nvPicPr>
        <p:blipFill>
          <a:blip r:embed="rId31"/>
          <a:stretch>
            <a:fillRect/>
          </a:stretch>
        </p:blipFill>
        <p:spPr>
          <a:xfrm>
            <a:off x="376239" y="6405189"/>
            <a:ext cx="680059" cy="259265"/>
          </a:xfrm>
          <a:prstGeom prst="rect">
            <a:avLst/>
          </a:prstGeom>
        </p:spPr>
      </p:pic>
      <p:sp>
        <p:nvSpPr>
          <p:cNvPr id="3" name="タイトル プレースホルダー 2"/>
          <p:cNvSpPr>
            <a:spLocks noGrp="1"/>
          </p:cNvSpPr>
          <p:nvPr>
            <p:ph type="title"/>
          </p:nvPr>
        </p:nvSpPr>
        <p:spPr>
          <a:xfrm>
            <a:off x="1" y="254791"/>
            <a:ext cx="10806252" cy="415770"/>
          </a:xfrm>
          <a:prstGeom prst="rect">
            <a:avLst/>
          </a:prstGeom>
        </p:spPr>
        <p:txBody>
          <a:bodyPr vert="horz" lIns="396000" tIns="45720" rIns="91440" bIns="45720" rtlCol="0" anchor="t" anchorCtr="0">
            <a:noAutofit/>
          </a:bodyPr>
          <a:lstStyle/>
          <a:p>
            <a:r>
              <a:rPr kumimoji="1" lang="en-US" altLang="ja-JP"/>
              <a:t>Formatting Master Titles</a:t>
            </a:r>
            <a:endParaRPr kumimoji="1" lang="ja-JP" altLang="en-US"/>
          </a:p>
        </p:txBody>
      </p:sp>
    </p:spTree>
    <p:extLst>
      <p:ext uri="{BB962C8B-B14F-4D97-AF65-F5344CB8AC3E}">
        <p14:creationId xmlns:p14="http://schemas.microsoft.com/office/powerpoint/2010/main" val="2612721890"/>
      </p:ext>
    </p:extLst>
  </p:cSld>
  <p:clrMap bg1="lt1" tx1="dk1" bg2="lt2" tx2="dk2" accent1="accent1" accent2="accent2" accent3="accent3" accent4="accent4" accent5="accent5" accent6="accent6" hlink="hlink" folHlink="folHlink"/>
  <p:sldLayoutIdLst>
    <p:sldLayoutId id="2147483663" r:id="rId1"/>
    <p:sldLayoutId id="2147483687" r:id="rId2"/>
    <p:sldLayoutId id="2147483714" r:id="rId3"/>
    <p:sldLayoutId id="2147483715" r:id="rId4"/>
    <p:sldLayoutId id="2147483716" r:id="rId5"/>
    <p:sldLayoutId id="2147483717" r:id="rId6"/>
    <p:sldLayoutId id="2147483718" r:id="rId7"/>
    <p:sldLayoutId id="2147483719" r:id="rId8"/>
    <p:sldLayoutId id="2147483720"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2" r:id="rId18"/>
    <p:sldLayoutId id="2147483742" r:id="rId19"/>
    <p:sldLayoutId id="2147483743" r:id="rId20"/>
    <p:sldLayoutId id="2147483733" r:id="rId21"/>
    <p:sldLayoutId id="2147483734" r:id="rId22"/>
    <p:sldLayoutId id="2147483735" r:id="rId23"/>
    <p:sldLayoutId id="2147483736" r:id="rId24"/>
    <p:sldLayoutId id="2147483787" r:id="rId25"/>
    <p:sldLayoutId id="2147483788" r:id="rId26"/>
    <p:sldLayoutId id="2147483790" r:id="rId27"/>
    <p:sldLayoutId id="2147483791" r:id="rId28"/>
    <p:sldLayoutId id="2147483792" r:id="rId29"/>
  </p:sldLayoutIdLst>
  <p:hf hdr="0" dt="0"/>
  <p:txStyles>
    <p:titleStyle>
      <a:lvl1pPr algn="l" defTabSz="914400" rtl="0" eaLnBrk="1" latinLnBrk="0" hangingPunct="1">
        <a:lnSpc>
          <a:spcPct val="90000"/>
        </a:lnSpc>
        <a:spcBef>
          <a:spcPct val="0"/>
        </a:spcBef>
        <a:buNone/>
        <a:defRPr kumimoji="1" sz="2650" b="1"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04" userDrawn="1">
          <p15:clr>
            <a:srgbClr val="F26B43"/>
          </p15:clr>
        </p15:guide>
        <p15:guide id="2" pos="439" userDrawn="1">
          <p15:clr>
            <a:srgbClr val="F26B43"/>
          </p15:clr>
        </p15:guide>
        <p15:guide id="3" pos="7243" userDrawn="1">
          <p15:clr>
            <a:srgbClr val="F26B43"/>
          </p15:clr>
        </p15:guide>
        <p15:guide id="4" orient="horz" pos="3906" userDrawn="1">
          <p15:clr>
            <a:srgbClr val="F26B43"/>
          </p15:clr>
        </p15:guide>
        <p15:guide id="5" orient="horz" userDrawn="1">
          <p15:clr>
            <a:srgbClr val="F26B43"/>
          </p15:clr>
        </p15:guide>
        <p15:guide id="6" orient="horz" pos="4320" userDrawn="1">
          <p15:clr>
            <a:srgbClr val="F26B43"/>
          </p15:clr>
        </p15:guide>
        <p15:guide id="7" userDrawn="1">
          <p15:clr>
            <a:srgbClr val="F26B43"/>
          </p15:clr>
        </p15:guide>
        <p15:guide id="8" pos="76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830800"/>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Lst>
  <p:hf sldNum="0" hdr="0" dt="0"/>
  <p:txStyles>
    <p:titleStyle>
      <a:lvl1pPr eaLnBrk="1" hangingPunct="1">
        <a:defRPr kumimoji="1" sz="2498" b="1">
          <a:latin typeface="Meiryo UI" panose="020B0604030504040204" pitchFamily="50" charset="-128"/>
          <a:ea typeface="+mj-ea"/>
          <a:cs typeface="+mj-cs"/>
        </a:defRPr>
      </a:lvl1pPr>
    </p:titleStyle>
    <p:bodyStyle>
      <a:lvl1pPr marL="0" marR="0" indent="0" defTabSz="913577" eaLnBrk="1" fontAlgn="auto" latinLnBrk="0" hangingPunct="1">
        <a:lnSpc>
          <a:spcPct val="100000"/>
        </a:lnSpc>
        <a:spcBef>
          <a:spcPts val="0"/>
        </a:spcBef>
        <a:spcAft>
          <a:spcPts val="599"/>
        </a:spcAft>
        <a:buClrTx/>
        <a:buSzTx/>
        <a:buFontTx/>
        <a:buNone/>
        <a:tabLst/>
        <a:defRPr kumimoji="1" sz="1998">
          <a:latin typeface="+mn-lt"/>
          <a:ea typeface="+mn-ea"/>
          <a:cs typeface="+mn-cs"/>
        </a:defRPr>
      </a:lvl1pPr>
      <a:lvl2pPr marL="456789" eaLnBrk="1" hangingPunct="1">
        <a:defRPr kumimoji="1">
          <a:latin typeface="+mn-lt"/>
          <a:ea typeface="+mn-ea"/>
          <a:cs typeface="+mn-cs"/>
        </a:defRPr>
      </a:lvl2pPr>
      <a:lvl3pPr marL="913577" eaLnBrk="1" hangingPunct="1">
        <a:defRPr kumimoji="1" sz="1599">
          <a:latin typeface="+mn-lt"/>
          <a:ea typeface="+mn-ea"/>
          <a:cs typeface="+mn-cs"/>
        </a:defRPr>
      </a:lvl3pPr>
      <a:lvl4pPr marL="1370366" eaLnBrk="1" hangingPunct="1">
        <a:defRPr kumimoji="1" sz="1399">
          <a:latin typeface="+mn-lt"/>
          <a:ea typeface="+mn-ea"/>
          <a:cs typeface="+mn-cs"/>
        </a:defRPr>
      </a:lvl4pPr>
      <a:lvl5pPr marL="1827154" eaLnBrk="1" hangingPunct="1">
        <a:defRPr kumimoji="1" sz="799">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bodyStyle>
    <p:otherStyle>
      <a:lvl1pPr marL="0" eaLnBrk="1" hangingPunct="1">
        <a:defRPr kumimoji="1">
          <a:latin typeface="+mn-lt"/>
          <a:ea typeface="+mn-ea"/>
          <a:cs typeface="+mn-cs"/>
        </a:defRPr>
      </a:lvl1pPr>
      <a:lvl2pPr marL="456789" eaLnBrk="1" hangingPunct="1">
        <a:defRPr kumimoji="1">
          <a:latin typeface="+mn-lt"/>
          <a:ea typeface="+mn-ea"/>
          <a:cs typeface="+mn-cs"/>
        </a:defRPr>
      </a:lvl2pPr>
      <a:lvl3pPr marL="913577" eaLnBrk="1" hangingPunct="1">
        <a:defRPr kumimoji="1">
          <a:latin typeface="+mn-lt"/>
          <a:ea typeface="+mn-ea"/>
          <a:cs typeface="+mn-cs"/>
        </a:defRPr>
      </a:lvl3pPr>
      <a:lvl4pPr marL="1370366" eaLnBrk="1" hangingPunct="1">
        <a:defRPr kumimoji="1">
          <a:latin typeface="+mn-lt"/>
          <a:ea typeface="+mn-ea"/>
          <a:cs typeface="+mn-cs"/>
        </a:defRPr>
      </a:lvl4pPr>
      <a:lvl5pPr marL="1827154" eaLnBrk="1" hangingPunct="1">
        <a:defRPr kumimoji="1">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otherStyle>
  </p:txStyles>
  <p:extLst>
    <p:ext uri="{27BBF7A9-308A-43DC-89C8-2F10F3537804}">
      <p15:sldGuideLst xmlns:p15="http://schemas.microsoft.com/office/powerpoint/2012/main">
        <p15:guide id="1" orient="horz" pos="2162">
          <p15:clr>
            <a:srgbClr val="F26B43"/>
          </p15:clr>
        </p15:guide>
        <p15:guide id="4" pos="7245">
          <p15:clr>
            <a:srgbClr val="F26B43"/>
          </p15:clr>
        </p15:guide>
        <p15:guide id="5" orient="horz" pos="620">
          <p15:clr>
            <a:srgbClr val="F26B43"/>
          </p15:clr>
        </p15:guide>
        <p15:guide id="6" orient="horz" pos="3704">
          <p15:clr>
            <a:srgbClr val="F26B43"/>
          </p15:clr>
        </p15:guide>
        <p15:guide id="8" pos="442">
          <p15:clr>
            <a:srgbClr val="F26B43"/>
          </p15:clr>
        </p15:guide>
        <p15:guide id="9" pos="3844">
          <p15:clr>
            <a:srgbClr val="F26B43"/>
          </p15:clr>
        </p15:guide>
        <p15:guide id="10" orient="horz" pos="34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25995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Lst>
  <p:hf sldNum="0" hdr="0" dt="0"/>
  <p:txStyles>
    <p:titleStyle>
      <a:lvl1pPr eaLnBrk="1" hangingPunct="1">
        <a:defRPr kumimoji="1" sz="2498" b="1">
          <a:latin typeface="Meiryo UI" panose="020B0604030504040204" pitchFamily="50" charset="-128"/>
          <a:ea typeface="+mj-ea"/>
          <a:cs typeface="+mj-cs"/>
        </a:defRPr>
      </a:lvl1pPr>
    </p:titleStyle>
    <p:bodyStyle>
      <a:lvl1pPr marL="0" marR="0" indent="0" defTabSz="913577" eaLnBrk="1" fontAlgn="auto" latinLnBrk="0" hangingPunct="1">
        <a:lnSpc>
          <a:spcPct val="100000"/>
        </a:lnSpc>
        <a:spcBef>
          <a:spcPts val="0"/>
        </a:spcBef>
        <a:spcAft>
          <a:spcPts val="599"/>
        </a:spcAft>
        <a:buClrTx/>
        <a:buSzTx/>
        <a:buFontTx/>
        <a:buNone/>
        <a:tabLst/>
        <a:defRPr kumimoji="1" sz="1998">
          <a:latin typeface="+mn-lt"/>
          <a:ea typeface="+mn-ea"/>
          <a:cs typeface="+mn-cs"/>
        </a:defRPr>
      </a:lvl1pPr>
      <a:lvl2pPr marL="456789" eaLnBrk="1" hangingPunct="1">
        <a:defRPr kumimoji="1">
          <a:latin typeface="+mn-lt"/>
          <a:ea typeface="+mn-ea"/>
          <a:cs typeface="+mn-cs"/>
        </a:defRPr>
      </a:lvl2pPr>
      <a:lvl3pPr marL="913577" eaLnBrk="1" hangingPunct="1">
        <a:defRPr kumimoji="1" sz="1599">
          <a:latin typeface="+mn-lt"/>
          <a:ea typeface="+mn-ea"/>
          <a:cs typeface="+mn-cs"/>
        </a:defRPr>
      </a:lvl3pPr>
      <a:lvl4pPr marL="1370366" eaLnBrk="1" hangingPunct="1">
        <a:defRPr kumimoji="1" sz="1399">
          <a:latin typeface="+mn-lt"/>
          <a:ea typeface="+mn-ea"/>
          <a:cs typeface="+mn-cs"/>
        </a:defRPr>
      </a:lvl4pPr>
      <a:lvl5pPr marL="1827154" eaLnBrk="1" hangingPunct="1">
        <a:defRPr kumimoji="1" sz="799">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bodyStyle>
    <p:otherStyle>
      <a:lvl1pPr marL="0" eaLnBrk="1" hangingPunct="1">
        <a:defRPr kumimoji="1">
          <a:latin typeface="+mn-lt"/>
          <a:ea typeface="+mn-ea"/>
          <a:cs typeface="+mn-cs"/>
        </a:defRPr>
      </a:lvl1pPr>
      <a:lvl2pPr marL="456789" eaLnBrk="1" hangingPunct="1">
        <a:defRPr kumimoji="1">
          <a:latin typeface="+mn-lt"/>
          <a:ea typeface="+mn-ea"/>
          <a:cs typeface="+mn-cs"/>
        </a:defRPr>
      </a:lvl2pPr>
      <a:lvl3pPr marL="913577" eaLnBrk="1" hangingPunct="1">
        <a:defRPr kumimoji="1">
          <a:latin typeface="+mn-lt"/>
          <a:ea typeface="+mn-ea"/>
          <a:cs typeface="+mn-cs"/>
        </a:defRPr>
      </a:lvl3pPr>
      <a:lvl4pPr marL="1370366" eaLnBrk="1" hangingPunct="1">
        <a:defRPr kumimoji="1">
          <a:latin typeface="+mn-lt"/>
          <a:ea typeface="+mn-ea"/>
          <a:cs typeface="+mn-cs"/>
        </a:defRPr>
      </a:lvl4pPr>
      <a:lvl5pPr marL="1827154" eaLnBrk="1" hangingPunct="1">
        <a:defRPr kumimoji="1">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otherStyle>
  </p:txStyles>
  <p:extLst>
    <p:ext uri="{27BBF7A9-308A-43DC-89C8-2F10F3537804}">
      <p15:sldGuideLst xmlns:p15="http://schemas.microsoft.com/office/powerpoint/2012/main">
        <p15:guide id="1" orient="horz" pos="2162">
          <p15:clr>
            <a:srgbClr val="F26B43"/>
          </p15:clr>
        </p15:guide>
        <p15:guide id="4" pos="7245">
          <p15:clr>
            <a:srgbClr val="F26B43"/>
          </p15:clr>
        </p15:guide>
        <p15:guide id="5" orient="horz" pos="620">
          <p15:clr>
            <a:srgbClr val="F26B43"/>
          </p15:clr>
        </p15:guide>
        <p15:guide id="6" orient="horz" pos="3704">
          <p15:clr>
            <a:srgbClr val="F26B43"/>
          </p15:clr>
        </p15:guide>
        <p15:guide id="8" pos="442">
          <p15:clr>
            <a:srgbClr val="F26B43"/>
          </p15:clr>
        </p15:guide>
        <p15:guide id="9" pos="3844">
          <p15:clr>
            <a:srgbClr val="F26B43"/>
          </p15:clr>
        </p15:guide>
        <p15:guide id="10" orient="horz" pos="34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11179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hf sldNum="0" hdr="0" dt="0"/>
  <p:txStyles>
    <p:titleStyle>
      <a:lvl1pPr eaLnBrk="1" hangingPunct="1">
        <a:defRPr kumimoji="1" sz="2498" b="1">
          <a:latin typeface="Meiryo UI" panose="020B0604030504040204" pitchFamily="50" charset="-128"/>
          <a:ea typeface="+mj-ea"/>
          <a:cs typeface="+mj-cs"/>
        </a:defRPr>
      </a:lvl1pPr>
    </p:titleStyle>
    <p:bodyStyle>
      <a:lvl1pPr marL="0" marR="0" indent="0" defTabSz="913577" eaLnBrk="1" fontAlgn="auto" latinLnBrk="0" hangingPunct="1">
        <a:lnSpc>
          <a:spcPct val="100000"/>
        </a:lnSpc>
        <a:spcBef>
          <a:spcPts val="0"/>
        </a:spcBef>
        <a:spcAft>
          <a:spcPts val="599"/>
        </a:spcAft>
        <a:buClrTx/>
        <a:buSzTx/>
        <a:buFontTx/>
        <a:buNone/>
        <a:tabLst/>
        <a:defRPr kumimoji="1" sz="1998">
          <a:latin typeface="+mn-lt"/>
          <a:ea typeface="+mn-ea"/>
          <a:cs typeface="+mn-cs"/>
        </a:defRPr>
      </a:lvl1pPr>
      <a:lvl2pPr marL="456789" eaLnBrk="1" hangingPunct="1">
        <a:defRPr kumimoji="1">
          <a:latin typeface="+mn-lt"/>
          <a:ea typeface="+mn-ea"/>
          <a:cs typeface="+mn-cs"/>
        </a:defRPr>
      </a:lvl2pPr>
      <a:lvl3pPr marL="913577" eaLnBrk="1" hangingPunct="1">
        <a:defRPr kumimoji="1" sz="1599">
          <a:latin typeface="+mn-lt"/>
          <a:ea typeface="+mn-ea"/>
          <a:cs typeface="+mn-cs"/>
        </a:defRPr>
      </a:lvl3pPr>
      <a:lvl4pPr marL="1370366" eaLnBrk="1" hangingPunct="1">
        <a:defRPr kumimoji="1" sz="1399">
          <a:latin typeface="+mn-lt"/>
          <a:ea typeface="+mn-ea"/>
          <a:cs typeface="+mn-cs"/>
        </a:defRPr>
      </a:lvl4pPr>
      <a:lvl5pPr marL="1827154" eaLnBrk="1" hangingPunct="1">
        <a:defRPr kumimoji="1" sz="799">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bodyStyle>
    <p:otherStyle>
      <a:lvl1pPr marL="0" eaLnBrk="1" hangingPunct="1">
        <a:defRPr kumimoji="1">
          <a:latin typeface="+mn-lt"/>
          <a:ea typeface="+mn-ea"/>
          <a:cs typeface="+mn-cs"/>
        </a:defRPr>
      </a:lvl1pPr>
      <a:lvl2pPr marL="456789" eaLnBrk="1" hangingPunct="1">
        <a:defRPr kumimoji="1">
          <a:latin typeface="+mn-lt"/>
          <a:ea typeface="+mn-ea"/>
          <a:cs typeface="+mn-cs"/>
        </a:defRPr>
      </a:lvl2pPr>
      <a:lvl3pPr marL="913577" eaLnBrk="1" hangingPunct="1">
        <a:defRPr kumimoji="1">
          <a:latin typeface="+mn-lt"/>
          <a:ea typeface="+mn-ea"/>
          <a:cs typeface="+mn-cs"/>
        </a:defRPr>
      </a:lvl3pPr>
      <a:lvl4pPr marL="1370366" eaLnBrk="1" hangingPunct="1">
        <a:defRPr kumimoji="1">
          <a:latin typeface="+mn-lt"/>
          <a:ea typeface="+mn-ea"/>
          <a:cs typeface="+mn-cs"/>
        </a:defRPr>
      </a:lvl4pPr>
      <a:lvl5pPr marL="1827154" eaLnBrk="1" hangingPunct="1">
        <a:defRPr kumimoji="1">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otherStyle>
  </p:txStyles>
  <p:extLst>
    <p:ext uri="{27BBF7A9-308A-43DC-89C8-2F10F3537804}">
      <p15:sldGuideLst xmlns:p15="http://schemas.microsoft.com/office/powerpoint/2012/main">
        <p15:guide id="1" orient="horz" pos="2162">
          <p15:clr>
            <a:srgbClr val="F26B43"/>
          </p15:clr>
        </p15:guide>
        <p15:guide id="4" pos="7245">
          <p15:clr>
            <a:srgbClr val="F26B43"/>
          </p15:clr>
        </p15:guide>
        <p15:guide id="5" orient="horz" pos="620">
          <p15:clr>
            <a:srgbClr val="F26B43"/>
          </p15:clr>
        </p15:guide>
        <p15:guide id="6" orient="horz" pos="3704">
          <p15:clr>
            <a:srgbClr val="F26B43"/>
          </p15:clr>
        </p15:guide>
        <p15:guide id="8" pos="442">
          <p15:clr>
            <a:srgbClr val="F26B43"/>
          </p15:clr>
        </p15:guide>
        <p15:guide id="9" pos="3844">
          <p15:clr>
            <a:srgbClr val="F26B43"/>
          </p15:clr>
        </p15:guide>
        <p15:guide id="10" orient="horz" pos="348">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891165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Lst>
  <p:hf sldNum="0" hdr="0" dt="0"/>
  <p:txStyles>
    <p:titleStyle>
      <a:lvl1pPr eaLnBrk="1" hangingPunct="1">
        <a:defRPr kumimoji="1" sz="2498" b="1">
          <a:latin typeface="Meiryo UI" panose="020B0604030504040204" pitchFamily="50" charset="-128"/>
          <a:ea typeface="+mj-ea"/>
          <a:cs typeface="+mj-cs"/>
        </a:defRPr>
      </a:lvl1pPr>
    </p:titleStyle>
    <p:bodyStyle>
      <a:lvl1pPr marL="0" marR="0" indent="0" defTabSz="913577" eaLnBrk="1" fontAlgn="auto" latinLnBrk="0" hangingPunct="1">
        <a:lnSpc>
          <a:spcPct val="100000"/>
        </a:lnSpc>
        <a:spcBef>
          <a:spcPts val="0"/>
        </a:spcBef>
        <a:spcAft>
          <a:spcPts val="599"/>
        </a:spcAft>
        <a:buClrTx/>
        <a:buSzTx/>
        <a:buFontTx/>
        <a:buNone/>
        <a:tabLst/>
        <a:defRPr kumimoji="1" sz="1998">
          <a:latin typeface="+mn-lt"/>
          <a:ea typeface="+mn-ea"/>
          <a:cs typeface="+mn-cs"/>
        </a:defRPr>
      </a:lvl1pPr>
      <a:lvl2pPr marL="456789" eaLnBrk="1" hangingPunct="1">
        <a:defRPr kumimoji="1">
          <a:latin typeface="+mn-lt"/>
          <a:ea typeface="+mn-ea"/>
          <a:cs typeface="+mn-cs"/>
        </a:defRPr>
      </a:lvl2pPr>
      <a:lvl3pPr marL="913577" eaLnBrk="1" hangingPunct="1">
        <a:defRPr kumimoji="1" sz="1599">
          <a:latin typeface="+mn-lt"/>
          <a:ea typeface="+mn-ea"/>
          <a:cs typeface="+mn-cs"/>
        </a:defRPr>
      </a:lvl3pPr>
      <a:lvl4pPr marL="1370366" eaLnBrk="1" hangingPunct="1">
        <a:defRPr kumimoji="1" sz="1399">
          <a:latin typeface="+mn-lt"/>
          <a:ea typeface="+mn-ea"/>
          <a:cs typeface="+mn-cs"/>
        </a:defRPr>
      </a:lvl4pPr>
      <a:lvl5pPr marL="1827154" eaLnBrk="1" hangingPunct="1">
        <a:defRPr kumimoji="1" sz="799">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bodyStyle>
    <p:otherStyle>
      <a:lvl1pPr marL="0" eaLnBrk="1" hangingPunct="1">
        <a:defRPr kumimoji="1">
          <a:latin typeface="+mn-lt"/>
          <a:ea typeface="+mn-ea"/>
          <a:cs typeface="+mn-cs"/>
        </a:defRPr>
      </a:lvl1pPr>
      <a:lvl2pPr marL="456789" eaLnBrk="1" hangingPunct="1">
        <a:defRPr kumimoji="1">
          <a:latin typeface="+mn-lt"/>
          <a:ea typeface="+mn-ea"/>
          <a:cs typeface="+mn-cs"/>
        </a:defRPr>
      </a:lvl2pPr>
      <a:lvl3pPr marL="913577" eaLnBrk="1" hangingPunct="1">
        <a:defRPr kumimoji="1">
          <a:latin typeface="+mn-lt"/>
          <a:ea typeface="+mn-ea"/>
          <a:cs typeface="+mn-cs"/>
        </a:defRPr>
      </a:lvl3pPr>
      <a:lvl4pPr marL="1370366" eaLnBrk="1" hangingPunct="1">
        <a:defRPr kumimoji="1">
          <a:latin typeface="+mn-lt"/>
          <a:ea typeface="+mn-ea"/>
          <a:cs typeface="+mn-cs"/>
        </a:defRPr>
      </a:lvl4pPr>
      <a:lvl5pPr marL="1827154" eaLnBrk="1" hangingPunct="1">
        <a:defRPr kumimoji="1">
          <a:latin typeface="+mn-lt"/>
          <a:ea typeface="+mn-ea"/>
          <a:cs typeface="+mn-cs"/>
        </a:defRPr>
      </a:lvl5pPr>
      <a:lvl6pPr marL="2283943" eaLnBrk="1" hangingPunct="1">
        <a:defRPr kumimoji="1">
          <a:latin typeface="+mn-lt"/>
          <a:ea typeface="+mn-ea"/>
          <a:cs typeface="+mn-cs"/>
        </a:defRPr>
      </a:lvl6pPr>
      <a:lvl7pPr marL="2740731" eaLnBrk="1" hangingPunct="1">
        <a:defRPr kumimoji="1">
          <a:latin typeface="+mn-lt"/>
          <a:ea typeface="+mn-ea"/>
          <a:cs typeface="+mn-cs"/>
        </a:defRPr>
      </a:lvl7pPr>
      <a:lvl8pPr marL="3197520" eaLnBrk="1" hangingPunct="1">
        <a:defRPr kumimoji="1">
          <a:latin typeface="+mn-lt"/>
          <a:ea typeface="+mn-ea"/>
          <a:cs typeface="+mn-cs"/>
        </a:defRPr>
      </a:lvl8pPr>
      <a:lvl9pPr marL="3654308" eaLnBrk="1" hangingPunct="1">
        <a:defRPr kumimoji="1">
          <a:latin typeface="+mn-lt"/>
          <a:ea typeface="+mn-ea"/>
          <a:cs typeface="+mn-cs"/>
        </a:defRPr>
      </a:lvl9pPr>
    </p:otherStyle>
  </p:txStyles>
  <p:extLst>
    <p:ext uri="{27BBF7A9-308A-43DC-89C8-2F10F3537804}">
      <p15:sldGuideLst xmlns:p15="http://schemas.microsoft.com/office/powerpoint/2012/main">
        <p15:guide id="1" orient="horz" pos="2162">
          <p15:clr>
            <a:srgbClr val="F26B43"/>
          </p15:clr>
        </p15:guide>
        <p15:guide id="4" pos="7245">
          <p15:clr>
            <a:srgbClr val="F26B43"/>
          </p15:clr>
        </p15:guide>
        <p15:guide id="5" orient="horz" pos="620">
          <p15:clr>
            <a:srgbClr val="F26B43"/>
          </p15:clr>
        </p15:guide>
        <p15:guide id="6" orient="horz" pos="3704">
          <p15:clr>
            <a:srgbClr val="F26B43"/>
          </p15:clr>
        </p15:guide>
        <p15:guide id="8" pos="442">
          <p15:clr>
            <a:srgbClr val="F26B43"/>
          </p15:clr>
        </p15:guide>
        <p15:guide id="9" pos="3844">
          <p15:clr>
            <a:srgbClr val="F26B43"/>
          </p15:clr>
        </p15:guide>
        <p15:guide id="10" orient="horz" pos="34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4.png"/><Relationship Id="rId1" Type="http://schemas.openxmlformats.org/officeDocument/2006/relationships/slideLayout" Target="../slideLayouts/slideLayout32.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jpeg"/><Relationship Id="rId15" Type="http://schemas.openxmlformats.org/officeDocument/2006/relationships/image" Target="../media/image33.png"/><Relationship Id="rId10" Type="http://schemas.openxmlformats.org/officeDocument/2006/relationships/image" Target="../media/image28.png"/><Relationship Id="rId19" Type="http://schemas.microsoft.com/office/2007/relationships/hdphoto" Target="../media/hdphoto2.wdp"/><Relationship Id="rId4" Type="http://schemas.openxmlformats.org/officeDocument/2006/relationships/image" Target="../media/image22.jpeg"/><Relationship Id="rId9" Type="http://schemas.openxmlformats.org/officeDocument/2006/relationships/image" Target="../media/image27.png"/><Relationship Id="rId1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4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35.png"/><Relationship Id="rId5" Type="http://schemas.openxmlformats.org/officeDocument/2006/relationships/image" Target="../media/image32.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42.xml"/><Relationship Id="rId6" Type="http://schemas.openxmlformats.org/officeDocument/2006/relationships/image" Target="../media/image31.png"/><Relationship Id="rId5" Type="http://schemas.openxmlformats.org/officeDocument/2006/relationships/image" Target="../media/image35.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8.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42.xml"/><Relationship Id="rId6" Type="http://schemas.openxmlformats.org/officeDocument/2006/relationships/image" Target="../media/image41.jpeg"/><Relationship Id="rId5" Type="http://schemas.openxmlformats.org/officeDocument/2006/relationships/image" Target="../media/image35.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2.xml"/><Relationship Id="rId6" Type="http://schemas.openxmlformats.org/officeDocument/2006/relationships/image" Target="../media/image27.png"/><Relationship Id="rId5" Type="http://schemas.openxmlformats.org/officeDocument/2006/relationships/image" Target="../media/image32.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42.xml"/><Relationship Id="rId6" Type="http://schemas.openxmlformats.org/officeDocument/2006/relationships/image" Target="../media/image32.png"/><Relationship Id="rId5" Type="http://schemas.openxmlformats.org/officeDocument/2006/relationships/image" Target="../media/image44.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48.tiff"/><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notesSlide" Target="../notesSlides/notesSlide13.xml"/><Relationship Id="rId1" Type="http://schemas.openxmlformats.org/officeDocument/2006/relationships/slideLayout" Target="../slideLayouts/slideLayout3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55.jpeg"/><Relationship Id="rId4" Type="http://schemas.openxmlformats.org/officeDocument/2006/relationships/image" Target="../media/image54.jpeg"/></Relationships>
</file>

<file path=ppt/slides/_rels/slide2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8.jpeg"/><Relationship Id="rId4" Type="http://schemas.openxmlformats.org/officeDocument/2006/relationships/image" Target="../media/image5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png"/><Relationship Id="rId12" Type="http://schemas.openxmlformats.org/officeDocument/2006/relationships/image" Target="../media/image68.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62.png"/><Relationship Id="rId11" Type="http://schemas.openxmlformats.org/officeDocument/2006/relationships/image" Target="../media/image67.jpeg"/><Relationship Id="rId5" Type="http://schemas.openxmlformats.org/officeDocument/2006/relationships/image" Target="../media/image61.png"/><Relationship Id="rId10" Type="http://schemas.openxmlformats.org/officeDocument/2006/relationships/image" Target="../media/image66.jpeg"/><Relationship Id="rId4" Type="http://schemas.openxmlformats.org/officeDocument/2006/relationships/image" Target="../media/image60.jpeg"/><Relationship Id="rId9" Type="http://schemas.openxmlformats.org/officeDocument/2006/relationships/image" Target="../media/image65.pn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tiff"/><Relationship Id="rId1" Type="http://schemas.openxmlformats.org/officeDocument/2006/relationships/slideLayout" Target="../slideLayouts/slideLayout30.xml"/><Relationship Id="rId6" Type="http://schemas.openxmlformats.org/officeDocument/2006/relationships/image" Target="../media/image73.png"/><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6.xml"/><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7.xml"/><Relationship Id="rId1" Type="http://schemas.openxmlformats.org/officeDocument/2006/relationships/slideLayout" Target="../slideLayouts/slideLayout30.xml"/><Relationship Id="rId6" Type="http://schemas.openxmlformats.org/officeDocument/2006/relationships/image" Target="../media/image73.png"/><Relationship Id="rId5" Type="http://schemas.openxmlformats.org/officeDocument/2006/relationships/image" Target="../media/image76.png"/><Relationship Id="rId4" Type="http://schemas.openxmlformats.org/officeDocument/2006/relationships/image" Target="../media/image75.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29.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jpeg"/><Relationship Id="rId1" Type="http://schemas.openxmlformats.org/officeDocument/2006/relationships/slideLayout" Target="../slideLayouts/slideLayout6.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8.xml"/><Relationship Id="rId1" Type="http://schemas.openxmlformats.org/officeDocument/2006/relationships/slideLayout" Target="../slideLayouts/slideLayout47.xml"/><Relationship Id="rId5" Type="http://schemas.openxmlformats.org/officeDocument/2006/relationships/image" Target="../media/image90.tiff"/><Relationship Id="rId4" Type="http://schemas.openxmlformats.org/officeDocument/2006/relationships/image" Target="../media/image89.jpeg"/></Relationships>
</file>

<file path=ppt/slides/_rels/slide3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47.xml"/><Relationship Id="rId5" Type="http://schemas.openxmlformats.org/officeDocument/2006/relationships/image" Target="../media/image93.jpeg"/><Relationship Id="rId4" Type="http://schemas.openxmlformats.org/officeDocument/2006/relationships/image" Target="../media/image92.jpeg"/></Relationships>
</file>

<file path=ppt/slides/_rels/slide3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96.jpeg"/><Relationship Id="rId4" Type="http://schemas.openxmlformats.org/officeDocument/2006/relationships/image" Target="../media/image95.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6.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3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8" Type="http://schemas.openxmlformats.org/officeDocument/2006/relationships/image" Target="../media/image113.png"/><Relationship Id="rId13" Type="http://schemas.openxmlformats.org/officeDocument/2006/relationships/image" Target="../media/image118.jpeg"/><Relationship Id="rId18" Type="http://schemas.openxmlformats.org/officeDocument/2006/relationships/image" Target="../media/image123.png"/><Relationship Id="rId3" Type="http://schemas.openxmlformats.org/officeDocument/2006/relationships/image" Target="../media/image108.png"/><Relationship Id="rId21" Type="http://schemas.openxmlformats.org/officeDocument/2006/relationships/image" Target="../media/image126.jpeg"/><Relationship Id="rId7" Type="http://schemas.openxmlformats.org/officeDocument/2006/relationships/image" Target="../media/image112.png"/><Relationship Id="rId12" Type="http://schemas.openxmlformats.org/officeDocument/2006/relationships/image" Target="../media/image117.png"/><Relationship Id="rId17" Type="http://schemas.openxmlformats.org/officeDocument/2006/relationships/image" Target="../media/image122.png"/><Relationship Id="rId25" Type="http://schemas.openxmlformats.org/officeDocument/2006/relationships/image" Target="../media/image130.png"/><Relationship Id="rId2" Type="http://schemas.openxmlformats.org/officeDocument/2006/relationships/image" Target="../media/image107.png"/><Relationship Id="rId16" Type="http://schemas.openxmlformats.org/officeDocument/2006/relationships/image" Target="../media/image121.png"/><Relationship Id="rId20" Type="http://schemas.openxmlformats.org/officeDocument/2006/relationships/image" Target="../media/image125.png"/><Relationship Id="rId1" Type="http://schemas.openxmlformats.org/officeDocument/2006/relationships/slideLayout" Target="../slideLayouts/slideLayout6.xml"/><Relationship Id="rId6" Type="http://schemas.openxmlformats.org/officeDocument/2006/relationships/image" Target="../media/image111.png"/><Relationship Id="rId11" Type="http://schemas.openxmlformats.org/officeDocument/2006/relationships/image" Target="../media/image116.png"/><Relationship Id="rId24" Type="http://schemas.openxmlformats.org/officeDocument/2006/relationships/image" Target="../media/image129.png"/><Relationship Id="rId5" Type="http://schemas.openxmlformats.org/officeDocument/2006/relationships/image" Target="../media/image110.png"/><Relationship Id="rId15" Type="http://schemas.openxmlformats.org/officeDocument/2006/relationships/image" Target="../media/image120.png"/><Relationship Id="rId23" Type="http://schemas.openxmlformats.org/officeDocument/2006/relationships/image" Target="../media/image128.png"/><Relationship Id="rId10" Type="http://schemas.openxmlformats.org/officeDocument/2006/relationships/image" Target="../media/image115.png"/><Relationship Id="rId19" Type="http://schemas.openxmlformats.org/officeDocument/2006/relationships/image" Target="../media/image124.png"/><Relationship Id="rId4" Type="http://schemas.openxmlformats.org/officeDocument/2006/relationships/image" Target="../media/image109.png"/><Relationship Id="rId9" Type="http://schemas.openxmlformats.org/officeDocument/2006/relationships/image" Target="../media/image114.png"/><Relationship Id="rId14" Type="http://schemas.openxmlformats.org/officeDocument/2006/relationships/image" Target="../media/image119.png"/><Relationship Id="rId22" Type="http://schemas.openxmlformats.org/officeDocument/2006/relationships/image" Target="../media/image127.png"/></Relationships>
</file>

<file path=ppt/slides/_rels/slide4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6.xml"/><Relationship Id="rId6" Type="http://schemas.openxmlformats.org/officeDocument/2006/relationships/image" Target="../media/image135.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42.xml.rels><?xml version="1.0" encoding="UTF-8" standalone="yes"?>
<Relationships xmlns="http://schemas.openxmlformats.org/package/2006/relationships"><Relationship Id="rId8" Type="http://schemas.openxmlformats.org/officeDocument/2006/relationships/image" Target="../media/image146.png"/><Relationship Id="rId13" Type="http://schemas.openxmlformats.org/officeDocument/2006/relationships/image" Target="../media/image151.png"/><Relationship Id="rId3" Type="http://schemas.openxmlformats.org/officeDocument/2006/relationships/image" Target="../media/image141.png"/><Relationship Id="rId7" Type="http://schemas.openxmlformats.org/officeDocument/2006/relationships/image" Target="../media/image145.png"/><Relationship Id="rId12" Type="http://schemas.openxmlformats.org/officeDocument/2006/relationships/image" Target="../media/image150.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4.png"/><Relationship Id="rId11" Type="http://schemas.openxmlformats.org/officeDocument/2006/relationships/image" Target="../media/image149.png"/><Relationship Id="rId5" Type="http://schemas.openxmlformats.org/officeDocument/2006/relationships/image" Target="../media/image143.png"/><Relationship Id="rId10" Type="http://schemas.openxmlformats.org/officeDocument/2006/relationships/image" Target="../media/image148.png"/><Relationship Id="rId4" Type="http://schemas.openxmlformats.org/officeDocument/2006/relationships/image" Target="../media/image142.png"/><Relationship Id="rId9" Type="http://schemas.openxmlformats.org/officeDocument/2006/relationships/image" Target="../media/image147.png"/></Relationships>
</file>

<file path=ppt/slides/_rels/slide43.xml.rels><?xml version="1.0" encoding="UTF-8" standalone="yes"?>
<Relationships xmlns="http://schemas.openxmlformats.org/package/2006/relationships"><Relationship Id="rId8" Type="http://schemas.openxmlformats.org/officeDocument/2006/relationships/image" Target="../media/image158.png"/><Relationship Id="rId3" Type="http://schemas.openxmlformats.org/officeDocument/2006/relationships/image" Target="../media/image153.jpeg"/><Relationship Id="rId7" Type="http://schemas.openxmlformats.org/officeDocument/2006/relationships/image" Target="../media/image157.png"/><Relationship Id="rId2" Type="http://schemas.openxmlformats.org/officeDocument/2006/relationships/image" Target="../media/image152.png"/><Relationship Id="rId1" Type="http://schemas.openxmlformats.org/officeDocument/2006/relationships/slideLayout" Target="../slideLayouts/slideLayout6.xml"/><Relationship Id="rId6" Type="http://schemas.openxmlformats.org/officeDocument/2006/relationships/image" Target="../media/image156.png"/><Relationship Id="rId5" Type="http://schemas.openxmlformats.org/officeDocument/2006/relationships/image" Target="../media/image15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s>
</file>

<file path=ppt/slides/_rels/slide44.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6.xml"/><Relationship Id="rId6" Type="http://schemas.openxmlformats.org/officeDocument/2006/relationships/image" Target="../media/image165.png"/><Relationship Id="rId11" Type="http://schemas.openxmlformats.org/officeDocument/2006/relationships/image" Target="../media/image170.png"/><Relationship Id="rId5" Type="http://schemas.openxmlformats.org/officeDocument/2006/relationships/image" Target="../media/image16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s>
</file>

<file path=ppt/slides/_rels/slide45.xml.rels><?xml version="1.0" encoding="UTF-8" standalone="yes"?>
<Relationships xmlns="http://schemas.openxmlformats.org/package/2006/relationships"><Relationship Id="rId8" Type="http://schemas.openxmlformats.org/officeDocument/2006/relationships/image" Target="../media/image177.png"/><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image" Target="../media/image171.jpeg"/><Relationship Id="rId1" Type="http://schemas.openxmlformats.org/officeDocument/2006/relationships/slideLayout" Target="../slideLayouts/slideLayout6.xml"/><Relationship Id="rId6" Type="http://schemas.openxmlformats.org/officeDocument/2006/relationships/image" Target="../media/image175.png"/><Relationship Id="rId5" Type="http://schemas.openxmlformats.org/officeDocument/2006/relationships/image" Target="../media/image174.png"/><Relationship Id="rId10" Type="http://schemas.openxmlformats.org/officeDocument/2006/relationships/image" Target="../media/image179.png"/><Relationship Id="rId4" Type="http://schemas.openxmlformats.org/officeDocument/2006/relationships/image" Target="../media/image173.png"/><Relationship Id="rId9" Type="http://schemas.openxmlformats.org/officeDocument/2006/relationships/image" Target="../media/image178.jpeg"/></Relationships>
</file>

<file path=ppt/slides/_rels/slide46.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1.png"/><Relationship Id="rId7" Type="http://schemas.openxmlformats.org/officeDocument/2006/relationships/image" Target="../media/image185.jpeg"/><Relationship Id="rId2" Type="http://schemas.openxmlformats.org/officeDocument/2006/relationships/image" Target="../media/image180.png"/><Relationship Id="rId1" Type="http://schemas.openxmlformats.org/officeDocument/2006/relationships/slideLayout" Target="../slideLayouts/slideLayout6.xml"/><Relationship Id="rId6" Type="http://schemas.openxmlformats.org/officeDocument/2006/relationships/image" Target="../media/image184.jpeg"/><Relationship Id="rId11" Type="http://schemas.openxmlformats.org/officeDocument/2006/relationships/image" Target="../media/image189.png"/><Relationship Id="rId5" Type="http://schemas.openxmlformats.org/officeDocument/2006/relationships/image" Target="../media/image183.jpeg"/><Relationship Id="rId10" Type="http://schemas.openxmlformats.org/officeDocument/2006/relationships/image" Target="../media/image188.png"/><Relationship Id="rId4" Type="http://schemas.openxmlformats.org/officeDocument/2006/relationships/image" Target="../media/image182.jpeg"/><Relationship Id="rId9" Type="http://schemas.openxmlformats.org/officeDocument/2006/relationships/image" Target="../media/image1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51"/>
          </p:nvPr>
        </p:nvSpPr>
        <p:spPr/>
        <p:txBody>
          <a:bodyPr/>
          <a:lstStyle/>
          <a:p>
            <a:endParaRPr lang="en-US"/>
          </a:p>
        </p:txBody>
      </p:sp>
      <p:sp>
        <p:nvSpPr>
          <p:cNvPr id="3" name="テキスト プレースホルダー 2"/>
          <p:cNvSpPr>
            <a:spLocks noGrp="1"/>
          </p:cNvSpPr>
          <p:nvPr>
            <p:ph type="body" sz="quarter" idx="49"/>
          </p:nvPr>
        </p:nvSpPr>
        <p:spPr/>
        <p:txBody>
          <a:bodyPr/>
          <a:lstStyle/>
          <a:p>
            <a:endParaRPr lang="en-US"/>
          </a:p>
        </p:txBody>
      </p:sp>
      <p:sp>
        <p:nvSpPr>
          <p:cNvPr id="4" name="テキスト プレースホルダー 3"/>
          <p:cNvSpPr>
            <a:spLocks noGrp="1"/>
          </p:cNvSpPr>
          <p:nvPr>
            <p:ph type="body" sz="quarter" idx="50"/>
          </p:nvPr>
        </p:nvSpPr>
        <p:spPr/>
        <p:txBody>
          <a:bodyPr/>
          <a:lstStyle/>
          <a:p>
            <a:endParaRPr lang="en-US"/>
          </a:p>
        </p:txBody>
      </p:sp>
      <p:sp>
        <p:nvSpPr>
          <p:cNvPr id="6" name="テキスト プレースホルダー 5"/>
          <p:cNvSpPr>
            <a:spLocks noGrp="1"/>
          </p:cNvSpPr>
          <p:nvPr>
            <p:ph type="body" sz="quarter" idx="44"/>
          </p:nvPr>
        </p:nvSpPr>
        <p:spPr/>
        <p:txBody>
          <a:bodyPr/>
          <a:lstStyle/>
          <a:p>
            <a:endParaRPr lang="en-US"/>
          </a:p>
        </p:txBody>
      </p:sp>
      <p:sp>
        <p:nvSpPr>
          <p:cNvPr id="7" name="テキスト プレースホルダー 6"/>
          <p:cNvSpPr>
            <a:spLocks noGrp="1"/>
          </p:cNvSpPr>
          <p:nvPr>
            <p:ph type="body" sz="quarter" idx="11"/>
          </p:nvPr>
        </p:nvSpPr>
        <p:spPr/>
        <p:txBody>
          <a:bodyPr/>
          <a:lstStyle/>
          <a:p>
            <a:endParaRPr lang="en-US"/>
          </a:p>
        </p:txBody>
      </p:sp>
      <p:sp>
        <p:nvSpPr>
          <p:cNvPr id="8" name="テキスト プレースホルダー 7"/>
          <p:cNvSpPr>
            <a:spLocks noGrp="1"/>
          </p:cNvSpPr>
          <p:nvPr>
            <p:ph type="body" sz="quarter" idx="36"/>
          </p:nvPr>
        </p:nvSpPr>
        <p:spPr/>
        <p:txBody>
          <a:bodyPr/>
          <a:lstStyle/>
          <a:p>
            <a:endParaRPr lang="en-US"/>
          </a:p>
        </p:txBody>
      </p:sp>
      <p:sp>
        <p:nvSpPr>
          <p:cNvPr id="9" name="テキスト プレースホルダー 8"/>
          <p:cNvSpPr>
            <a:spLocks noGrp="1"/>
          </p:cNvSpPr>
          <p:nvPr>
            <p:ph type="body" sz="quarter" idx="37"/>
          </p:nvPr>
        </p:nvSpPr>
        <p:spPr/>
        <p:txBody>
          <a:bodyPr/>
          <a:lstStyle/>
          <a:p>
            <a:r>
              <a:rPr lang="en-US"/>
              <a:t>FY 2022</a:t>
            </a:r>
          </a:p>
        </p:txBody>
      </p:sp>
      <p:sp>
        <p:nvSpPr>
          <p:cNvPr id="10" name="テキスト プレースホルダー 9"/>
          <p:cNvSpPr>
            <a:spLocks noGrp="1"/>
          </p:cNvSpPr>
          <p:nvPr>
            <p:ph type="body" sz="quarter" idx="12"/>
          </p:nvPr>
        </p:nvSpPr>
        <p:spPr/>
        <p:txBody>
          <a:bodyPr/>
          <a:lstStyle/>
          <a:p>
            <a:endParaRPr lang="en-US"/>
          </a:p>
        </p:txBody>
      </p:sp>
      <p:sp>
        <p:nvSpPr>
          <p:cNvPr id="11" name="テキスト プレースホルダー 10"/>
          <p:cNvSpPr>
            <a:spLocks noGrp="1"/>
          </p:cNvSpPr>
          <p:nvPr>
            <p:ph type="body" sz="quarter" idx="38"/>
          </p:nvPr>
        </p:nvSpPr>
        <p:spPr/>
        <p:txBody>
          <a:bodyPr lIns="91440" tIns="45720" rIns="91440" bIns="45720" anchor="ctr"/>
          <a:lstStyle/>
          <a:p>
            <a:r>
              <a:rPr lang="en-US">
                <a:latin typeface="Verdana"/>
                <a:ea typeface="Verdana"/>
              </a:rPr>
              <a:t>DENSO in North America</a:t>
            </a:r>
          </a:p>
          <a:p>
            <a:r>
              <a:rPr lang="en-US"/>
              <a:t>Company Profile</a:t>
            </a:r>
          </a:p>
        </p:txBody>
      </p:sp>
      <p:sp>
        <p:nvSpPr>
          <p:cNvPr id="12" name="図プレースホルダー 11"/>
          <p:cNvSpPr>
            <a:spLocks noGrp="1"/>
          </p:cNvSpPr>
          <p:nvPr>
            <p:ph type="pic" sz="quarter" idx="13"/>
          </p:nvPr>
        </p:nvSpPr>
        <p:spPr/>
      </p:sp>
      <p:sp>
        <p:nvSpPr>
          <p:cNvPr id="13" name="図プレースホルダー 12"/>
          <p:cNvSpPr>
            <a:spLocks noGrp="1"/>
          </p:cNvSpPr>
          <p:nvPr>
            <p:ph type="pic" sz="quarter" idx="14"/>
          </p:nvPr>
        </p:nvSpPr>
        <p:spPr/>
      </p:sp>
      <p:sp>
        <p:nvSpPr>
          <p:cNvPr id="14" name="図プレースホルダー 13"/>
          <p:cNvSpPr>
            <a:spLocks noGrp="1"/>
          </p:cNvSpPr>
          <p:nvPr>
            <p:ph type="pic" sz="quarter" idx="18"/>
          </p:nvPr>
        </p:nvSpPr>
        <p:spPr/>
      </p:sp>
      <p:sp>
        <p:nvSpPr>
          <p:cNvPr id="15" name="図プレースホルダー 14"/>
          <p:cNvSpPr>
            <a:spLocks noGrp="1"/>
          </p:cNvSpPr>
          <p:nvPr>
            <p:ph type="pic" sz="quarter" idx="19"/>
          </p:nvPr>
        </p:nvSpPr>
        <p:spPr/>
      </p:sp>
      <p:sp>
        <p:nvSpPr>
          <p:cNvPr id="16" name="図プレースホルダー 15"/>
          <p:cNvSpPr>
            <a:spLocks noGrp="1"/>
          </p:cNvSpPr>
          <p:nvPr>
            <p:ph type="pic" sz="quarter" idx="23"/>
          </p:nvPr>
        </p:nvSpPr>
        <p:spPr/>
      </p:sp>
      <p:sp>
        <p:nvSpPr>
          <p:cNvPr id="17" name="図プレースホルダー 16"/>
          <p:cNvSpPr>
            <a:spLocks noGrp="1"/>
          </p:cNvSpPr>
          <p:nvPr>
            <p:ph type="pic" sz="quarter" idx="24"/>
          </p:nvPr>
        </p:nvSpPr>
        <p:spPr/>
      </p:sp>
      <p:sp>
        <p:nvSpPr>
          <p:cNvPr id="18" name="図プレースホルダー 17"/>
          <p:cNvSpPr>
            <a:spLocks noGrp="1"/>
          </p:cNvSpPr>
          <p:nvPr>
            <p:ph type="pic" sz="quarter" idx="28"/>
          </p:nvPr>
        </p:nvSpPr>
        <p:spPr/>
      </p:sp>
      <p:sp>
        <p:nvSpPr>
          <p:cNvPr id="19" name="図プレースホルダー 18"/>
          <p:cNvSpPr>
            <a:spLocks noGrp="1"/>
          </p:cNvSpPr>
          <p:nvPr>
            <p:ph type="pic" sz="quarter" idx="29"/>
          </p:nvPr>
        </p:nvSpPr>
        <p:spPr/>
      </p:sp>
      <p:sp>
        <p:nvSpPr>
          <p:cNvPr id="20" name="図プレースホルダー 19"/>
          <p:cNvSpPr>
            <a:spLocks noGrp="1"/>
          </p:cNvSpPr>
          <p:nvPr>
            <p:ph type="pic" sz="quarter" idx="30"/>
          </p:nvPr>
        </p:nvSpPr>
        <p:spPr/>
      </p:sp>
      <p:sp>
        <p:nvSpPr>
          <p:cNvPr id="21" name="図プレースホルダー 20"/>
          <p:cNvSpPr>
            <a:spLocks noGrp="1"/>
          </p:cNvSpPr>
          <p:nvPr>
            <p:ph type="pic" sz="quarter" idx="33"/>
          </p:nvPr>
        </p:nvSpPr>
        <p:spPr/>
      </p:sp>
      <p:sp>
        <p:nvSpPr>
          <p:cNvPr id="22" name="図プレースホルダー 21"/>
          <p:cNvSpPr>
            <a:spLocks noGrp="1"/>
          </p:cNvSpPr>
          <p:nvPr>
            <p:ph type="pic" sz="quarter" idx="34"/>
          </p:nvPr>
        </p:nvSpPr>
        <p:spPr/>
      </p:sp>
      <p:sp>
        <p:nvSpPr>
          <p:cNvPr id="23" name="図プレースホルダー 22"/>
          <p:cNvSpPr>
            <a:spLocks noGrp="1"/>
          </p:cNvSpPr>
          <p:nvPr>
            <p:ph type="pic" sz="quarter" idx="35"/>
          </p:nvPr>
        </p:nvSpPr>
        <p:spPr/>
      </p:sp>
      <p:sp>
        <p:nvSpPr>
          <p:cNvPr id="24" name="テキスト プレースホルダー 23"/>
          <p:cNvSpPr>
            <a:spLocks noGrp="1"/>
          </p:cNvSpPr>
          <p:nvPr>
            <p:ph type="body" sz="quarter" idx="45"/>
          </p:nvPr>
        </p:nvSpPr>
        <p:spPr/>
        <p:txBody>
          <a:bodyPr/>
          <a:lstStyle/>
          <a:p>
            <a:endParaRPr lang="en-US"/>
          </a:p>
        </p:txBody>
      </p:sp>
      <p:sp>
        <p:nvSpPr>
          <p:cNvPr id="25" name="テキスト プレースホルダー 24"/>
          <p:cNvSpPr>
            <a:spLocks noGrp="1"/>
          </p:cNvSpPr>
          <p:nvPr>
            <p:ph type="body" sz="quarter" idx="43"/>
          </p:nvPr>
        </p:nvSpPr>
        <p:spPr/>
        <p:txBody>
          <a:bodyPr/>
          <a:lstStyle/>
          <a:p>
            <a:endParaRPr lang="en-US"/>
          </a:p>
        </p:txBody>
      </p:sp>
      <p:pic>
        <p:nvPicPr>
          <p:cNvPr id="5" name="Picture Placeholder 4"/>
          <p:cNvPicPr>
            <a:picLocks noGrp="1" noChangeAspect="1"/>
          </p:cNvPicPr>
          <p:nvPr>
            <p:ph type="pic" sz="quarter" idx="32"/>
          </p:nvPr>
        </p:nvPicPr>
        <p:blipFill>
          <a:blip r:embed="rId2">
            <a:extLst>
              <a:ext uri="{28A0092B-C50C-407E-A947-70E740481C1C}">
                <a14:useLocalDpi xmlns:a14="http://schemas.microsoft.com/office/drawing/2010/main" val="0"/>
              </a:ext>
            </a:extLst>
          </a:blip>
          <a:srcRect l="18947" r="18947"/>
          <a:stretch>
            <a:fillRect/>
          </a:stretch>
        </p:blipFill>
        <p:spPr>
          <a:xfrm>
            <a:off x="6691744" y="-8467"/>
            <a:ext cx="6391275" cy="6858000"/>
          </a:xfrm>
        </p:spPr>
      </p:pic>
    </p:spTree>
    <p:extLst>
      <p:ext uri="{BB962C8B-B14F-4D97-AF65-F5344CB8AC3E}">
        <p14:creationId xmlns:p14="http://schemas.microsoft.com/office/powerpoint/2010/main" val="262869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テキスト ボックス 42">
            <a:extLst>
              <a:ext uri="{FF2B5EF4-FFF2-40B4-BE49-F238E27FC236}">
                <a16:creationId xmlns:a16="http://schemas.microsoft.com/office/drawing/2014/main" id="{3DB03468-49BE-4C63-BEAC-424EE886C4D4}"/>
              </a:ext>
            </a:extLst>
          </p:cNvPr>
          <p:cNvSpPr txBox="1"/>
          <p:nvPr/>
        </p:nvSpPr>
        <p:spPr>
          <a:xfrm>
            <a:off x="708617" y="2084802"/>
            <a:ext cx="3144806" cy="516330"/>
          </a:xfrm>
          <a:prstGeom prst="rect">
            <a:avLst/>
          </a:prstGeom>
          <a:noFill/>
        </p:spPr>
        <p:txBody>
          <a:bodyPr wrap="square" lIns="0" tIns="0" rIns="0" bIns="0" rtlCol="0" anchor="t">
            <a:spAutoFit/>
          </a:bodyPr>
          <a:lstStyle/>
          <a:p>
            <a:pP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Main Targets to be Achieved </a:t>
            </a:r>
            <a:br>
              <a:rPr lang="en-US" altLang="ja-JP" sz="1399">
                <a:solidFill>
                  <a:srgbClr val="000000"/>
                </a:solidFill>
                <a:latin typeface="Verdana" panose="020B0604030504040204" pitchFamily="34" charset="0"/>
                <a:ea typeface="Verdana" panose="020B0604030504040204" pitchFamily="34" charset="0"/>
              </a:rPr>
            </a:br>
            <a:r>
              <a:rPr lang="en-US" altLang="ja-JP" sz="1399">
                <a:solidFill>
                  <a:srgbClr val="000000"/>
                </a:solidFill>
                <a:latin typeface="Verdana" panose="020B0604030504040204" pitchFamily="34" charset="0"/>
                <a:ea typeface="Verdana" panose="020B0604030504040204" pitchFamily="34" charset="0"/>
              </a:rPr>
              <a:t>through Corporate Activities</a:t>
            </a:r>
            <a:endParaRPr lang="ja-JP" altLang="en-US" sz="1399">
              <a:solidFill>
                <a:srgbClr val="000000"/>
              </a:solidFill>
              <a:latin typeface="Verdana" panose="020B0604030504040204" pitchFamily="34" charset="0"/>
              <a:ea typeface="Yu Gothic UI"/>
            </a:endParaRPr>
          </a:p>
        </p:txBody>
      </p:sp>
      <p:pic>
        <p:nvPicPr>
          <p:cNvPr id="35" name="図 3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46745" y="2810661"/>
            <a:ext cx="1546568" cy="1546568"/>
          </a:xfrm>
          <a:prstGeom prst="rect">
            <a:avLst/>
          </a:prstGeom>
        </p:spPr>
      </p:pic>
      <p:pic>
        <p:nvPicPr>
          <p:cNvPr id="38" name="図 37"/>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32043" y="4405018"/>
            <a:ext cx="1546568" cy="1546568"/>
          </a:xfrm>
          <a:prstGeom prst="rect">
            <a:avLst/>
          </a:prstGeom>
        </p:spPr>
      </p:pic>
      <p:pic>
        <p:nvPicPr>
          <p:cNvPr id="39" name="図 3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546745" y="4405018"/>
            <a:ext cx="1546568" cy="1546568"/>
          </a:xfrm>
          <a:prstGeom prst="rect">
            <a:avLst/>
          </a:prstGeom>
        </p:spPr>
      </p:pic>
      <p:grpSp>
        <p:nvGrpSpPr>
          <p:cNvPr id="2" name="グループ化 1"/>
          <p:cNvGrpSpPr/>
          <p:nvPr/>
        </p:nvGrpSpPr>
        <p:grpSpPr>
          <a:xfrm>
            <a:off x="741628" y="5478972"/>
            <a:ext cx="3120661" cy="472615"/>
            <a:chOff x="742225" y="5484044"/>
            <a:chExt cx="3123551" cy="473053"/>
          </a:xfrm>
        </p:grpSpPr>
        <p:pic>
          <p:nvPicPr>
            <p:cNvPr id="77" name="図 76">
              <a:extLst>
                <a:ext uri="{FF2B5EF4-FFF2-40B4-BE49-F238E27FC236}">
                  <a16:creationId xmlns:a16="http://schemas.microsoft.com/office/drawing/2014/main" id="{D6E18DB2-FB02-4724-83EB-E82EE682158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03785" y="5484044"/>
              <a:ext cx="473053" cy="473053"/>
            </a:xfrm>
            <a:prstGeom prst="rect">
              <a:avLst/>
            </a:prstGeom>
          </p:spPr>
        </p:pic>
        <p:pic>
          <p:nvPicPr>
            <p:cNvPr id="78" name="図 77">
              <a:extLst>
                <a:ext uri="{FF2B5EF4-FFF2-40B4-BE49-F238E27FC236}">
                  <a16:creationId xmlns:a16="http://schemas.microsoft.com/office/drawing/2014/main" id="{DFF3AB36-CCBF-4884-8661-8709D9C523C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336603" y="5484044"/>
              <a:ext cx="473053" cy="473053"/>
            </a:xfrm>
            <a:prstGeom prst="rect">
              <a:avLst/>
            </a:prstGeom>
          </p:spPr>
        </p:pic>
        <p:pic>
          <p:nvPicPr>
            <p:cNvPr id="79" name="図 78">
              <a:extLst>
                <a:ext uri="{FF2B5EF4-FFF2-40B4-BE49-F238E27FC236}">
                  <a16:creationId xmlns:a16="http://schemas.microsoft.com/office/drawing/2014/main" id="{BBC710CA-DFC6-4168-9B1E-EF29E1F0F1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68063" y="5484046"/>
              <a:ext cx="470334" cy="470334"/>
            </a:xfrm>
            <a:prstGeom prst="rect">
              <a:avLst/>
            </a:prstGeom>
          </p:spPr>
        </p:pic>
        <p:pic>
          <p:nvPicPr>
            <p:cNvPr id="80" name="図 79">
              <a:extLst>
                <a:ext uri="{FF2B5EF4-FFF2-40B4-BE49-F238E27FC236}">
                  <a16:creationId xmlns:a16="http://schemas.microsoft.com/office/drawing/2014/main" id="{B3257194-8B21-4361-B019-5614A013FE1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95442" y="5484046"/>
              <a:ext cx="470334" cy="470334"/>
            </a:xfrm>
            <a:prstGeom prst="rect">
              <a:avLst/>
            </a:prstGeom>
          </p:spPr>
        </p:pic>
        <p:pic>
          <p:nvPicPr>
            <p:cNvPr id="81" name="図 80">
              <a:extLst>
                <a:ext uri="{FF2B5EF4-FFF2-40B4-BE49-F238E27FC236}">
                  <a16:creationId xmlns:a16="http://schemas.microsoft.com/office/drawing/2014/main" id="{DFB61FD2-8B21-4C0E-86A9-EFB264732FE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742225" y="5484046"/>
              <a:ext cx="470334" cy="470334"/>
            </a:xfrm>
            <a:prstGeom prst="rect">
              <a:avLst/>
            </a:prstGeom>
          </p:spPr>
        </p:pic>
        <p:pic>
          <p:nvPicPr>
            <p:cNvPr id="82" name="図 81">
              <a:extLst>
                <a:ext uri="{FF2B5EF4-FFF2-40B4-BE49-F238E27FC236}">
                  <a16:creationId xmlns:a16="http://schemas.microsoft.com/office/drawing/2014/main" id="{5366B2F1-B7B0-4EA7-BDB9-5C40956A891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270964" y="5484044"/>
              <a:ext cx="473053" cy="473053"/>
            </a:xfrm>
            <a:prstGeom prst="rect">
              <a:avLst/>
            </a:prstGeom>
          </p:spPr>
        </p:pic>
      </p:grpSp>
      <p:sp>
        <p:nvSpPr>
          <p:cNvPr id="68" name="正方形/長方形 67">
            <a:extLst>
              <a:ext uri="{FF2B5EF4-FFF2-40B4-BE49-F238E27FC236}">
                <a16:creationId xmlns:a16="http://schemas.microsoft.com/office/drawing/2014/main" id="{08146CDE-B385-4D16-8FF7-60C08A2D4AB0}"/>
              </a:ext>
            </a:extLst>
          </p:cNvPr>
          <p:cNvSpPr/>
          <p:nvPr/>
        </p:nvSpPr>
        <p:spPr>
          <a:xfrm>
            <a:off x="729593" y="2802296"/>
            <a:ext cx="3132699" cy="2517669"/>
          </a:xfrm>
          <a:prstGeom prst="rect">
            <a:avLst/>
          </a:prstGeom>
          <a:solidFill>
            <a:schemeClr val="bg1">
              <a:lumMod val="95000"/>
            </a:schemeClr>
          </a:solidFill>
          <a:ln w="12700" cap="flat" cmpd="sng" algn="ctr">
            <a:noFill/>
            <a:prstDash val="solid"/>
            <a:miter lim="800000"/>
          </a:ln>
          <a:effectLst/>
        </p:spPr>
        <p:txBody>
          <a:bodyPr rtlCol="0" anchor="ctr"/>
          <a:lstStyle/>
          <a:p>
            <a:pPr algn="ctr" defTabSz="456789">
              <a:defRPr/>
            </a:pPr>
            <a:endParaRPr kumimoji="0" lang="ja-JP" altLang="en-US" sz="1798" kern="0">
              <a:solidFill>
                <a:prstClr val="white"/>
              </a:solidFill>
              <a:latin typeface="Yu Gothic UI"/>
              <a:ea typeface="Yu Gothic UI"/>
            </a:endParaRPr>
          </a:p>
        </p:txBody>
      </p:sp>
      <p:pic>
        <p:nvPicPr>
          <p:cNvPr id="69" name="図 68">
            <a:extLst>
              <a:ext uri="{FF2B5EF4-FFF2-40B4-BE49-F238E27FC236}">
                <a16:creationId xmlns:a16="http://schemas.microsoft.com/office/drawing/2014/main" id="{C164C5F3-D01B-41A0-840E-0FD9CCF6AE5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03263" y="3065236"/>
            <a:ext cx="797614" cy="797614"/>
          </a:xfrm>
          <a:prstGeom prst="rect">
            <a:avLst/>
          </a:prstGeom>
        </p:spPr>
      </p:pic>
      <p:pic>
        <p:nvPicPr>
          <p:cNvPr id="70" name="図 69">
            <a:extLst>
              <a:ext uri="{FF2B5EF4-FFF2-40B4-BE49-F238E27FC236}">
                <a16:creationId xmlns:a16="http://schemas.microsoft.com/office/drawing/2014/main" id="{17B77BA0-8B1C-4991-930E-C211B2D74289}"/>
              </a:ext>
            </a:extLst>
          </p:cNvPr>
          <p:cNvPicPr>
            <a:picLocks/>
          </p:cNvPicPr>
          <p:nvPr/>
        </p:nvPicPr>
        <p:blipFill>
          <a:blip r:embed="rId13" cstate="email">
            <a:extLst>
              <a:ext uri="{28A0092B-C50C-407E-A947-70E740481C1C}">
                <a14:useLocalDpi xmlns:a14="http://schemas.microsoft.com/office/drawing/2010/main"/>
              </a:ext>
            </a:extLst>
          </a:blip>
          <a:stretch>
            <a:fillRect/>
          </a:stretch>
        </p:blipFill>
        <p:spPr>
          <a:xfrm>
            <a:off x="1893364" y="3065236"/>
            <a:ext cx="797614" cy="797614"/>
          </a:xfrm>
          <a:prstGeom prst="rect">
            <a:avLst/>
          </a:prstGeom>
        </p:spPr>
      </p:pic>
      <p:pic>
        <p:nvPicPr>
          <p:cNvPr id="71" name="図 70">
            <a:extLst>
              <a:ext uri="{FF2B5EF4-FFF2-40B4-BE49-F238E27FC236}">
                <a16:creationId xmlns:a16="http://schemas.microsoft.com/office/drawing/2014/main" id="{4F9EC01B-074C-4528-B9C4-1C94FD347D15}"/>
              </a:ext>
            </a:extLst>
          </p:cNvPr>
          <p:cNvPicPr>
            <a:picLocks/>
          </p:cNvPicPr>
          <p:nvPr/>
        </p:nvPicPr>
        <p:blipFill>
          <a:blip r:embed="rId14" cstate="email">
            <a:extLst>
              <a:ext uri="{28A0092B-C50C-407E-A947-70E740481C1C}">
                <a14:useLocalDpi xmlns:a14="http://schemas.microsoft.com/office/drawing/2010/main"/>
              </a:ext>
            </a:extLst>
          </a:blip>
          <a:stretch>
            <a:fillRect/>
          </a:stretch>
        </p:blipFill>
        <p:spPr>
          <a:xfrm>
            <a:off x="2791002" y="3062415"/>
            <a:ext cx="797614" cy="797614"/>
          </a:xfrm>
          <a:prstGeom prst="rect">
            <a:avLst/>
          </a:prstGeom>
        </p:spPr>
      </p:pic>
      <p:sp>
        <p:nvSpPr>
          <p:cNvPr id="72" name="テキスト ボックス 71">
            <a:extLst>
              <a:ext uri="{FF2B5EF4-FFF2-40B4-BE49-F238E27FC236}">
                <a16:creationId xmlns:a16="http://schemas.microsoft.com/office/drawing/2014/main" id="{B53CDF9C-7BAA-4223-9425-1A98876F1B46}"/>
              </a:ext>
            </a:extLst>
          </p:cNvPr>
          <p:cNvSpPr txBox="1"/>
          <p:nvPr/>
        </p:nvSpPr>
        <p:spPr>
          <a:xfrm>
            <a:off x="1003262" y="4868344"/>
            <a:ext cx="2585356" cy="368990"/>
          </a:xfrm>
          <a:prstGeom prst="rect">
            <a:avLst/>
          </a:prstGeom>
          <a:noFill/>
        </p:spPr>
        <p:txBody>
          <a:bodyPr wrap="square" lIns="0" tIns="0" rIns="0" bIns="0" rtlCol="0">
            <a:spAutoFit/>
          </a:bodyPr>
          <a:lstStyle/>
          <a:p>
            <a:pPr algn="ctr" defTabSz="456789">
              <a:lnSpc>
                <a:spcPct val="120000"/>
              </a:lnSpc>
            </a:pPr>
            <a:r>
              <a:rPr lang="en-US" altLang="ja-JP" sz="999">
                <a:solidFill>
                  <a:srgbClr val="000000"/>
                </a:solidFill>
                <a:latin typeface="Yu Gothic UI"/>
                <a:ea typeface="Yu Gothic UI"/>
              </a:rPr>
              <a:t>Main targets to be achieved using products and services</a:t>
            </a:r>
            <a:endParaRPr lang="ja-JP" altLang="en-US" sz="999">
              <a:solidFill>
                <a:srgbClr val="FFFFFF">
                  <a:lumMod val="85000"/>
                </a:srgbClr>
              </a:solidFill>
              <a:latin typeface="Yu Gothic UI"/>
              <a:ea typeface="Yu Gothic UI"/>
            </a:endParaRPr>
          </a:p>
        </p:txBody>
      </p:sp>
      <p:pic>
        <p:nvPicPr>
          <p:cNvPr id="74" name="図 73">
            <a:extLst>
              <a:ext uri="{FF2B5EF4-FFF2-40B4-BE49-F238E27FC236}">
                <a16:creationId xmlns:a16="http://schemas.microsoft.com/office/drawing/2014/main" id="{DE070773-2066-4249-9A32-1DC318D37AE9}"/>
              </a:ext>
            </a:extLst>
          </p:cNvPr>
          <p:cNvPicPr>
            <a:picLocks/>
          </p:cNvPicPr>
          <p:nvPr/>
        </p:nvPicPr>
        <p:blipFill>
          <a:blip r:embed="rId15" cstate="email">
            <a:extLst>
              <a:ext uri="{28A0092B-C50C-407E-A947-70E740481C1C}">
                <a14:useLocalDpi xmlns:a14="http://schemas.microsoft.com/office/drawing/2010/main"/>
              </a:ext>
            </a:extLst>
          </a:blip>
          <a:stretch>
            <a:fillRect/>
          </a:stretch>
        </p:blipFill>
        <p:spPr>
          <a:xfrm>
            <a:off x="1003263" y="3951050"/>
            <a:ext cx="797614" cy="797614"/>
          </a:xfrm>
          <a:prstGeom prst="rect">
            <a:avLst/>
          </a:prstGeom>
        </p:spPr>
      </p:pic>
      <p:pic>
        <p:nvPicPr>
          <p:cNvPr id="75" name="図 74">
            <a:extLst>
              <a:ext uri="{FF2B5EF4-FFF2-40B4-BE49-F238E27FC236}">
                <a16:creationId xmlns:a16="http://schemas.microsoft.com/office/drawing/2014/main" id="{903D99FA-0922-48CB-B7BA-CF8C649A867F}"/>
              </a:ext>
            </a:extLst>
          </p:cNvPr>
          <p:cNvPicPr>
            <a:picLocks/>
          </p:cNvPicPr>
          <p:nvPr/>
        </p:nvPicPr>
        <p:blipFill>
          <a:blip r:embed="rId16" cstate="email">
            <a:extLst>
              <a:ext uri="{28A0092B-C50C-407E-A947-70E740481C1C}">
                <a14:useLocalDpi xmlns:a14="http://schemas.microsoft.com/office/drawing/2010/main"/>
              </a:ext>
            </a:extLst>
          </a:blip>
          <a:stretch>
            <a:fillRect/>
          </a:stretch>
        </p:blipFill>
        <p:spPr>
          <a:xfrm>
            <a:off x="1893364" y="3951050"/>
            <a:ext cx="797614" cy="797614"/>
          </a:xfrm>
          <a:prstGeom prst="rect">
            <a:avLst/>
          </a:prstGeom>
        </p:spPr>
      </p:pic>
      <p:pic>
        <p:nvPicPr>
          <p:cNvPr id="76" name="図 75">
            <a:extLst>
              <a:ext uri="{FF2B5EF4-FFF2-40B4-BE49-F238E27FC236}">
                <a16:creationId xmlns:a16="http://schemas.microsoft.com/office/drawing/2014/main" id="{7BB71D1C-F239-4C5B-9BDA-16C35A7E638B}"/>
              </a:ext>
            </a:extLst>
          </p:cNvPr>
          <p:cNvPicPr>
            <a:picLocks/>
          </p:cNvPicPr>
          <p:nvPr/>
        </p:nvPicPr>
        <p:blipFill>
          <a:blip r:embed="rId17" cstate="email">
            <a:extLst>
              <a:ext uri="{28A0092B-C50C-407E-A947-70E740481C1C}">
                <a14:useLocalDpi xmlns:a14="http://schemas.microsoft.com/office/drawing/2010/main"/>
              </a:ext>
            </a:extLst>
          </a:blip>
          <a:stretch>
            <a:fillRect/>
          </a:stretch>
        </p:blipFill>
        <p:spPr>
          <a:xfrm>
            <a:off x="2791001" y="3951049"/>
            <a:ext cx="798461" cy="798461"/>
          </a:xfrm>
          <a:prstGeom prst="rect">
            <a:avLst/>
          </a:prstGeom>
        </p:spPr>
      </p:pic>
      <p:sp>
        <p:nvSpPr>
          <p:cNvPr id="5" name="正方形/長方形 4"/>
          <p:cNvSpPr/>
          <p:nvPr/>
        </p:nvSpPr>
        <p:spPr>
          <a:xfrm>
            <a:off x="8363836" y="2805011"/>
            <a:ext cx="3132699" cy="97110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88" name="テキスト ボックス 87">
            <a:extLst>
              <a:ext uri="{FF2B5EF4-FFF2-40B4-BE49-F238E27FC236}">
                <a16:creationId xmlns:a16="http://schemas.microsoft.com/office/drawing/2014/main" id="{3DB03468-49BE-4C63-BEAC-424EE886C4D4}"/>
              </a:ext>
            </a:extLst>
          </p:cNvPr>
          <p:cNvSpPr txBox="1"/>
          <p:nvPr/>
        </p:nvSpPr>
        <p:spPr>
          <a:xfrm>
            <a:off x="8383590" y="3144502"/>
            <a:ext cx="3093193" cy="292118"/>
          </a:xfrm>
          <a:prstGeom prst="rect">
            <a:avLst/>
          </a:prstGeom>
          <a:noFill/>
        </p:spPr>
        <p:txBody>
          <a:bodyPr wrap="square" lIns="0" tIns="0" rIns="0" bIns="0" rtlCol="0" anchor="ctr">
            <a:spAutoFit/>
          </a:bodyPr>
          <a:lstStyle/>
          <a:p>
            <a:pPr algn="ctr" defTabSz="456789"/>
            <a:r>
              <a:rPr lang="en-US" altLang="ja-JP" sz="1898">
                <a:solidFill>
                  <a:srgbClr val="000000">
                    <a:lumMod val="85000"/>
                    <a:lumOff val="15000"/>
                  </a:srgbClr>
                </a:solidFill>
                <a:latin typeface="Verdana" panose="020B0604030504040204" pitchFamily="34" charset="0"/>
                <a:ea typeface="Verdana" panose="020B0604030504040204" pitchFamily="34" charset="0"/>
              </a:rPr>
              <a:t>Work Reform</a:t>
            </a:r>
            <a:endParaRPr lang="ja-JP" altLang="en-US" sz="1898">
              <a:solidFill>
                <a:srgbClr val="000000">
                  <a:lumMod val="85000"/>
                  <a:lumOff val="15000"/>
                </a:srgbClr>
              </a:solidFill>
              <a:latin typeface="Verdana" panose="020B0604030504040204" pitchFamily="34" charset="0"/>
              <a:ea typeface="Yu Gothic UI"/>
            </a:endParaRPr>
          </a:p>
        </p:txBody>
      </p:sp>
      <p:sp>
        <p:nvSpPr>
          <p:cNvPr id="86" name="正方形/長方形 85"/>
          <p:cNvSpPr/>
          <p:nvPr/>
        </p:nvSpPr>
        <p:spPr>
          <a:xfrm>
            <a:off x="8363836" y="3892749"/>
            <a:ext cx="3132699" cy="97110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90" name="テキスト ボックス 89">
            <a:extLst>
              <a:ext uri="{FF2B5EF4-FFF2-40B4-BE49-F238E27FC236}">
                <a16:creationId xmlns:a16="http://schemas.microsoft.com/office/drawing/2014/main" id="{3DB03468-49BE-4C63-BEAC-424EE886C4D4}"/>
              </a:ext>
            </a:extLst>
          </p:cNvPr>
          <p:cNvSpPr txBox="1"/>
          <p:nvPr/>
        </p:nvSpPr>
        <p:spPr>
          <a:xfrm>
            <a:off x="8383590" y="4232240"/>
            <a:ext cx="3093193" cy="292118"/>
          </a:xfrm>
          <a:prstGeom prst="rect">
            <a:avLst/>
          </a:prstGeom>
          <a:noFill/>
        </p:spPr>
        <p:txBody>
          <a:bodyPr wrap="square" lIns="0" tIns="0" rIns="0" bIns="0" rtlCol="0" anchor="ctr">
            <a:spAutoFit/>
          </a:bodyPr>
          <a:lstStyle/>
          <a:p>
            <a:pPr algn="ctr" defTabSz="456789"/>
            <a:r>
              <a:rPr lang="en-US" altLang="ja-JP" sz="1898">
                <a:solidFill>
                  <a:srgbClr val="000000">
                    <a:lumMod val="85000"/>
                    <a:lumOff val="15000"/>
                  </a:srgbClr>
                </a:solidFill>
                <a:latin typeface="Verdana" panose="020B0604030504040204" pitchFamily="34" charset="0"/>
                <a:ea typeface="Verdana" panose="020B0604030504040204" pitchFamily="34" charset="0"/>
              </a:rPr>
              <a:t>Management Reform</a:t>
            </a:r>
            <a:endParaRPr lang="ja-JP" altLang="en-US" sz="1898">
              <a:solidFill>
                <a:srgbClr val="000000">
                  <a:lumMod val="85000"/>
                  <a:lumOff val="15000"/>
                </a:srgbClr>
              </a:solidFill>
              <a:latin typeface="Verdana" panose="020B0604030504040204" pitchFamily="34" charset="0"/>
              <a:ea typeface="Yu Gothic UI"/>
            </a:endParaRPr>
          </a:p>
        </p:txBody>
      </p:sp>
      <p:sp>
        <p:nvSpPr>
          <p:cNvPr id="87" name="正方形/長方形 86"/>
          <p:cNvSpPr/>
          <p:nvPr/>
        </p:nvSpPr>
        <p:spPr>
          <a:xfrm>
            <a:off x="8363836" y="4980485"/>
            <a:ext cx="3132699" cy="971101"/>
          </a:xfrm>
          <a:prstGeom prst="rect">
            <a:avLst/>
          </a:prstGeom>
          <a:solidFill>
            <a:schemeClr val="bg1">
              <a:lumMod val="85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91" name="テキスト ボックス 90">
            <a:extLst>
              <a:ext uri="{FF2B5EF4-FFF2-40B4-BE49-F238E27FC236}">
                <a16:creationId xmlns:a16="http://schemas.microsoft.com/office/drawing/2014/main" id="{3DB03468-49BE-4C63-BEAC-424EE886C4D4}"/>
              </a:ext>
            </a:extLst>
          </p:cNvPr>
          <p:cNvSpPr txBox="1"/>
          <p:nvPr/>
        </p:nvSpPr>
        <p:spPr>
          <a:xfrm>
            <a:off x="8383590" y="5173920"/>
            <a:ext cx="3093193" cy="584234"/>
          </a:xfrm>
          <a:prstGeom prst="rect">
            <a:avLst/>
          </a:prstGeom>
          <a:noFill/>
        </p:spPr>
        <p:txBody>
          <a:bodyPr wrap="square" lIns="0" tIns="0" rIns="0" bIns="0" rtlCol="0" anchor="ctr">
            <a:spAutoFit/>
          </a:bodyPr>
          <a:lstStyle/>
          <a:p>
            <a:pPr algn="ctr" defTabSz="456789"/>
            <a:r>
              <a:rPr lang="en-US" altLang="ja-JP" sz="1898">
                <a:solidFill>
                  <a:srgbClr val="000000">
                    <a:lumMod val="85000"/>
                    <a:lumOff val="15000"/>
                  </a:srgbClr>
                </a:solidFill>
                <a:latin typeface="Verdana" panose="020B0604030504040204" pitchFamily="34" charset="0"/>
                <a:ea typeface="Verdana" panose="020B0604030504040204" pitchFamily="34" charset="0"/>
              </a:rPr>
              <a:t>Communication</a:t>
            </a:r>
          </a:p>
          <a:p>
            <a:pPr algn="ctr" defTabSz="456789"/>
            <a:r>
              <a:rPr lang="en-US" altLang="ja-JP" sz="1898">
                <a:solidFill>
                  <a:srgbClr val="000000">
                    <a:lumMod val="85000"/>
                    <a:lumOff val="15000"/>
                  </a:srgbClr>
                </a:solidFill>
                <a:latin typeface="Verdana" panose="020B0604030504040204" pitchFamily="34" charset="0"/>
                <a:ea typeface="Verdana" panose="020B0604030504040204" pitchFamily="34" charset="0"/>
              </a:rPr>
              <a:t>Reform</a:t>
            </a:r>
            <a:endParaRPr lang="ja-JP" altLang="en-US" sz="1898">
              <a:solidFill>
                <a:srgbClr val="000000">
                  <a:lumMod val="85000"/>
                  <a:lumOff val="15000"/>
                </a:srgbClr>
              </a:solidFill>
              <a:latin typeface="Verdana" panose="020B0604030504040204" pitchFamily="34" charset="0"/>
              <a:ea typeface="Yu Gothic UI"/>
            </a:endParaRPr>
          </a:p>
        </p:txBody>
      </p:sp>
      <p:sp>
        <p:nvSpPr>
          <p:cNvPr id="41"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800" b="1">
                <a:solidFill>
                  <a:srgbClr val="000000"/>
                </a:solidFill>
                <a:latin typeface="Verdana" panose="020B0604030504040204" pitchFamily="34" charset="0"/>
                <a:ea typeface="Verdana" panose="020B0604030504040204" pitchFamily="34" charset="0"/>
              </a:rPr>
              <a:t>Sustainability Management</a:t>
            </a:r>
            <a:endParaRPr lang="ja-JP" altLang="en-US" sz="2800" b="1">
              <a:solidFill>
                <a:srgbClr val="000000"/>
              </a:solidFill>
              <a:latin typeface="Verdana" panose="020B0604030504040204" pitchFamily="34" charset="0"/>
              <a:ea typeface="Yu Gothic UI"/>
            </a:endParaRPr>
          </a:p>
        </p:txBody>
      </p:sp>
      <p:sp>
        <p:nvSpPr>
          <p:cNvPr id="42" name="テキスト ボックス 41"/>
          <p:cNvSpPr txBox="1"/>
          <p:nvPr/>
        </p:nvSpPr>
        <p:spPr>
          <a:xfrm>
            <a:off x="600621" y="824662"/>
            <a:ext cx="10766942" cy="835353"/>
          </a:xfrm>
          <a:prstGeom prst="rect">
            <a:avLst/>
          </a:prstGeom>
          <a:noFill/>
        </p:spPr>
        <p:txBody>
          <a:bodyPr wrap="square" rtlCol="0">
            <a:spAutoFit/>
          </a:bodyPr>
          <a:lstStyle/>
          <a:p>
            <a:pPr defTabSz="913577">
              <a:lnSpc>
                <a:spcPts val="2897"/>
              </a:lnSpc>
            </a:pPr>
            <a:r>
              <a:rPr lang="en-US" altLang="ja-JP" sz="1599">
                <a:solidFill>
                  <a:srgbClr val="000000"/>
                </a:solidFill>
                <a:latin typeface="Verdana" panose="020B0604030504040204" pitchFamily="34" charset="0"/>
                <a:ea typeface="Verdana" panose="020B0604030504040204" pitchFamily="34" charset="0"/>
              </a:rPr>
              <a:t>DENSO aims to be a force for good, whether it’s crafting technology that improves the safety and efficiency of vehicles, or in our sustainable management of all of our facilities. </a:t>
            </a:r>
            <a:endParaRPr lang="ja-JP" altLang="en-US" sz="1599">
              <a:solidFill>
                <a:srgbClr val="000000"/>
              </a:solidFill>
              <a:latin typeface="Verdana" panose="020B0604030504040204" pitchFamily="34" charset="0"/>
              <a:ea typeface="Yu Gothic UI"/>
            </a:endParaRPr>
          </a:p>
        </p:txBody>
      </p:sp>
      <p:sp>
        <p:nvSpPr>
          <p:cNvPr id="44" name="テキスト ボックス 43">
            <a:extLst>
              <a:ext uri="{FF2B5EF4-FFF2-40B4-BE49-F238E27FC236}">
                <a16:creationId xmlns:a16="http://schemas.microsoft.com/office/drawing/2014/main" id="{3DB03468-49BE-4C63-BEAC-424EE886C4D4}"/>
              </a:ext>
            </a:extLst>
          </p:cNvPr>
          <p:cNvSpPr txBox="1"/>
          <p:nvPr/>
        </p:nvSpPr>
        <p:spPr>
          <a:xfrm>
            <a:off x="4533805" y="2209335"/>
            <a:ext cx="3144806" cy="258165"/>
          </a:xfrm>
          <a:prstGeom prst="rect">
            <a:avLst/>
          </a:prstGeom>
          <a:noFill/>
        </p:spPr>
        <p:txBody>
          <a:bodyPr wrap="square" lIns="0" tIns="0" rIns="0" bIns="0" rtlCol="0" anchor="t">
            <a:spAutoFit/>
          </a:bodyPr>
          <a:lstStyle/>
          <a:p>
            <a:pP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Promoting Diversity &amp; Inclusion</a:t>
            </a:r>
            <a:endParaRPr lang="ja-JP" altLang="en-US" sz="1399">
              <a:solidFill>
                <a:srgbClr val="000000"/>
              </a:solidFill>
              <a:latin typeface="Verdana" panose="020B0604030504040204" pitchFamily="34" charset="0"/>
              <a:ea typeface="Yu Gothic UI"/>
            </a:endParaRPr>
          </a:p>
        </p:txBody>
      </p:sp>
      <p:sp>
        <p:nvSpPr>
          <p:cNvPr id="45" name="テキスト ボックス 44">
            <a:extLst>
              <a:ext uri="{FF2B5EF4-FFF2-40B4-BE49-F238E27FC236}">
                <a16:creationId xmlns:a16="http://schemas.microsoft.com/office/drawing/2014/main" id="{3DB03468-49BE-4C63-BEAC-424EE886C4D4}"/>
              </a:ext>
            </a:extLst>
          </p:cNvPr>
          <p:cNvSpPr txBox="1"/>
          <p:nvPr/>
        </p:nvSpPr>
        <p:spPr>
          <a:xfrm>
            <a:off x="8351729" y="2084802"/>
            <a:ext cx="3144806" cy="516330"/>
          </a:xfrm>
          <a:prstGeom prst="rect">
            <a:avLst/>
          </a:prstGeom>
          <a:noFill/>
        </p:spPr>
        <p:txBody>
          <a:bodyPr wrap="square" lIns="0" tIns="0" rIns="0" bIns="0" rtlCol="0" anchor="t">
            <a:spAutoFit/>
          </a:bodyPr>
          <a:lstStyle/>
          <a:p>
            <a:pP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Ways of Working with Tremendous Speed and Efficiency</a:t>
            </a:r>
            <a:endParaRPr lang="ja-JP" altLang="en-US" sz="1399">
              <a:solidFill>
                <a:srgbClr val="000000"/>
              </a:solidFill>
              <a:latin typeface="Verdana" panose="020B0604030504040204" pitchFamily="34" charset="0"/>
              <a:ea typeface="Yu Gothic UI"/>
            </a:endParaRPr>
          </a:p>
        </p:txBody>
      </p:sp>
      <p:sp>
        <p:nvSpPr>
          <p:cNvPr id="37" name="フッター プレースホルダー 3"/>
          <p:cNvSpPr>
            <a:spLocks noGrp="1"/>
          </p:cNvSpPr>
          <p:nvPr>
            <p:ph type="ftr" sz="quarter" idx="3"/>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Verdana" panose="020B0604030504040204" pitchFamily="34" charset="0"/>
                <a:ea typeface="+mn-ea"/>
              </a:defRPr>
            </a:lvl1pPr>
          </a:lstStyle>
          <a:p>
            <a:r>
              <a:rPr lang="en-US" altLang="ja-JP">
                <a:ea typeface="Verdana" panose="020B0604030504040204" pitchFamily="34" charset="0"/>
                <a:cs typeface="Segoe UI" panose="020B0502040204020203" pitchFamily="34" charset="0"/>
              </a:rPr>
              <a:t>DENSO in North America Company Profile</a:t>
            </a:r>
            <a:endParaRPr lang="en-US">
              <a:ea typeface="Verdana" panose="020B0604030504040204" pitchFamily="34" charset="0"/>
              <a:cs typeface="Segoe UI" panose="020B0502040204020203" pitchFamily="34" charset="0"/>
            </a:endParaRPr>
          </a:p>
        </p:txBody>
      </p:sp>
      <p:pic>
        <p:nvPicPr>
          <p:cNvPr id="3" name="Picture 2"/>
          <p:cNvPicPr>
            <a:picLocks noChangeAspect="1"/>
          </p:cNvPicPr>
          <p:nvPr/>
        </p:nvPicPr>
        <p:blipFill rotWithShape="1">
          <a:blip r:embed="rId18" cstate="hqprint">
            <a:extLst>
              <a:ext uri="{BEBA8EAE-BF5A-486C-A8C5-ECC9F3942E4B}">
                <a14:imgProps xmlns:a14="http://schemas.microsoft.com/office/drawing/2010/main">
                  <a14:imgLayer r:embed="rId19">
                    <a14:imgEffect>
                      <a14:colorTemperature colorTemp="8800"/>
                    </a14:imgEffect>
                  </a14:imgLayer>
                </a14:imgProps>
              </a:ext>
              <a:ext uri="{28A0092B-C50C-407E-A947-70E740481C1C}">
                <a14:useLocalDpi xmlns:a14="http://schemas.microsoft.com/office/drawing/2010/main" val="0"/>
              </a:ext>
            </a:extLst>
          </a:blip>
          <a:srcRect l="17150" t="14152" r="49323" b="34050"/>
          <a:stretch/>
        </p:blipFill>
        <p:spPr>
          <a:xfrm>
            <a:off x="6133275" y="2810661"/>
            <a:ext cx="1545336" cy="1545336"/>
          </a:xfrm>
          <a:prstGeom prst="rect">
            <a:avLst/>
          </a:prstGeom>
        </p:spPr>
      </p:pic>
    </p:spTree>
    <p:extLst>
      <p:ext uri="{BB962C8B-B14F-4D97-AF65-F5344CB8AC3E}">
        <p14:creationId xmlns:p14="http://schemas.microsoft.com/office/powerpoint/2010/main" val="509932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83456" y="1046631"/>
            <a:ext cx="10790009" cy="3686586"/>
          </a:xfrm>
          <a:prstGeom prst="rect">
            <a:avLst/>
          </a:prstGeom>
        </p:spPr>
      </p:pic>
      <p:sp>
        <p:nvSpPr>
          <p:cNvPr id="16"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Automotive Businesses</a:t>
            </a:r>
            <a:endParaRPr lang="ja-JP" altLang="en-US" sz="2600" b="1">
              <a:solidFill>
                <a:srgbClr val="000000"/>
              </a:solidFill>
              <a:latin typeface="Verdana" panose="020B0604030504040204" pitchFamily="34" charset="0"/>
              <a:ea typeface="Yu Gothic UI"/>
            </a:endParaRPr>
          </a:p>
        </p:txBody>
      </p:sp>
      <p:grpSp>
        <p:nvGrpSpPr>
          <p:cNvPr id="4" name="グループ化 3"/>
          <p:cNvGrpSpPr/>
          <p:nvPr/>
        </p:nvGrpSpPr>
        <p:grpSpPr>
          <a:xfrm>
            <a:off x="1546656" y="1870269"/>
            <a:ext cx="4609992" cy="1651690"/>
            <a:chOff x="1547999" y="1809980"/>
            <a:chExt cx="4614261" cy="1653219"/>
          </a:xfrm>
        </p:grpSpPr>
        <p:sp>
          <p:nvSpPr>
            <p:cNvPr id="18" name="テキスト ボックス 17">
              <a:extLst>
                <a:ext uri="{FF2B5EF4-FFF2-40B4-BE49-F238E27FC236}">
                  <a16:creationId xmlns:a16="http://schemas.microsoft.com/office/drawing/2014/main" id="{F0F52B84-8E10-43A5-8DDB-8690FD6A710B}"/>
                </a:ext>
              </a:extLst>
            </p:cNvPr>
            <p:cNvSpPr txBox="1"/>
            <p:nvPr/>
          </p:nvSpPr>
          <p:spPr>
            <a:xfrm>
              <a:off x="1548000" y="2502936"/>
              <a:ext cx="4057670" cy="960263"/>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Supporting electrification in all areas of mobility to realize an enriched environment and the joy of driving</a:t>
              </a:r>
              <a:endParaRPr lang="ja-JP" altLang="en-US" sz="1599">
                <a:solidFill>
                  <a:srgbClr val="FFFFFF"/>
                </a:solidFill>
                <a:latin typeface="Verdana" panose="020B0604030504040204" pitchFamily="34" charset="0"/>
                <a:ea typeface="Yu Gothic UI"/>
              </a:endParaRPr>
            </a:p>
          </p:txBody>
        </p:sp>
        <p:sp>
          <p:nvSpPr>
            <p:cNvPr id="19"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Electrification Systems</a:t>
              </a:r>
              <a:endParaRPr lang="ja-JP" altLang="en-US" sz="2398" spc="200">
                <a:solidFill>
                  <a:srgbClr val="FFFFFF"/>
                </a:solidFill>
                <a:latin typeface="Verdana" panose="020B0604030504040204" pitchFamily="34" charset="0"/>
                <a:ea typeface="Yu Gothic UI"/>
              </a:endParaRPr>
            </a:p>
          </p:txBody>
        </p:sp>
      </p:grpSp>
      <p:grpSp>
        <p:nvGrpSpPr>
          <p:cNvPr id="28" name="グループ化 27"/>
          <p:cNvGrpSpPr>
            <a:grpSpLocks noChangeAspect="1"/>
          </p:cNvGrpSpPr>
          <p:nvPr/>
        </p:nvGrpSpPr>
        <p:grpSpPr>
          <a:xfrm>
            <a:off x="9560403" y="4913066"/>
            <a:ext cx="561562" cy="481340"/>
            <a:chOff x="9043977" y="5477554"/>
            <a:chExt cx="742892" cy="636765"/>
          </a:xfrm>
        </p:grpSpPr>
        <p:sp>
          <p:nvSpPr>
            <p:cNvPr id="35" name="正方形/長方形 34"/>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6" name="テキスト ボックス 35"/>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pic>
        <p:nvPicPr>
          <p:cNvPr id="30" name="図 29">
            <a:extLst>
              <a:ext uri="{FF2B5EF4-FFF2-40B4-BE49-F238E27FC236}">
                <a16:creationId xmlns:a16="http://schemas.microsoft.com/office/drawing/2014/main" id="{17B77BA0-8B1C-4991-930E-C211B2D742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2195" y="5489140"/>
            <a:ext cx="481338" cy="481338"/>
          </a:xfrm>
          <a:prstGeom prst="rect">
            <a:avLst/>
          </a:prstGeom>
        </p:spPr>
      </p:pic>
      <p:pic>
        <p:nvPicPr>
          <p:cNvPr id="31" name="図 30">
            <a:extLst>
              <a:ext uri="{FF2B5EF4-FFF2-40B4-BE49-F238E27FC236}">
                <a16:creationId xmlns:a16="http://schemas.microsoft.com/office/drawing/2014/main" id="{4F9EC01B-074C-4528-B9C4-1C94FD347D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50140" y="5489140"/>
            <a:ext cx="481338" cy="481338"/>
          </a:xfrm>
          <a:prstGeom prst="rect">
            <a:avLst/>
          </a:prstGeom>
        </p:spPr>
      </p:pic>
      <p:pic>
        <p:nvPicPr>
          <p:cNvPr id="32" name="図 31">
            <a:extLst>
              <a:ext uri="{FF2B5EF4-FFF2-40B4-BE49-F238E27FC236}">
                <a16:creationId xmlns:a16="http://schemas.microsoft.com/office/drawing/2014/main" id="{7BB71D1C-F239-4C5B-9BDA-16C35A7E63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8082" y="5490776"/>
            <a:ext cx="481954" cy="481954"/>
          </a:xfrm>
          <a:prstGeom prst="rect">
            <a:avLst/>
          </a:prstGeom>
        </p:spPr>
      </p:pic>
      <p:sp>
        <p:nvSpPr>
          <p:cNvPr id="17" name="テキスト ボックス 16">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Wide variety of technological know-how across a broad range of business domains that extend from internal combustion engine starting systems and power charging products to products powered by electricity such as HEVs, BEVs, and FCEVs. Ability to draw on know-how and extensive business domains to engage in comprehensive system-based development </a:t>
            </a:r>
            <a:endParaRPr kumimoji="0" lang="ja-JP" altLang="en-US" sz="1099" kern="0">
              <a:solidFill>
                <a:prstClr val="black"/>
              </a:solidFill>
              <a:latin typeface="Verdana" panose="020B0604030504040204" pitchFamily="34" charset="0"/>
              <a:ea typeface="Yu Gothic UI"/>
            </a:endParaRPr>
          </a:p>
        </p:txBody>
      </p:sp>
      <p:sp>
        <p:nvSpPr>
          <p:cNvPr id="22" name="テキスト ボックス 21">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3" name="フッター プレースホルダー 2"/>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ea typeface="Yu Gothic UI"/>
              <a:cs typeface="Segoe UI" panose="020B0502040204020203" pitchFamily="34" charset="0"/>
            </a:endParaRPr>
          </a:p>
        </p:txBody>
      </p:sp>
    </p:spTree>
    <p:extLst>
      <p:ext uri="{BB962C8B-B14F-4D97-AF65-F5344CB8AC3E}">
        <p14:creationId xmlns:p14="http://schemas.microsoft.com/office/powerpoint/2010/main" val="1945692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83456" y="1046631"/>
            <a:ext cx="10790009" cy="3686586"/>
          </a:xfrm>
          <a:prstGeom prst="rect">
            <a:avLst/>
          </a:prstGeom>
        </p:spPr>
      </p:pic>
      <p:pic>
        <p:nvPicPr>
          <p:cNvPr id="19" name="図 18">
            <a:extLst>
              <a:ext uri="{FF2B5EF4-FFF2-40B4-BE49-F238E27FC236}">
                <a16:creationId xmlns:a16="http://schemas.microsoft.com/office/drawing/2014/main" id="{903D99FA-0922-48CB-B7BA-CF8C649A867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48674" y="5489134"/>
            <a:ext cx="481954" cy="481954"/>
          </a:xfrm>
          <a:prstGeom prst="rect">
            <a:avLst/>
          </a:prstGeom>
        </p:spPr>
      </p:pic>
      <p:pic>
        <p:nvPicPr>
          <p:cNvPr id="18" name="図 17">
            <a:extLst>
              <a:ext uri="{FF2B5EF4-FFF2-40B4-BE49-F238E27FC236}">
                <a16:creationId xmlns:a16="http://schemas.microsoft.com/office/drawing/2014/main" id="{4F9EC01B-074C-4528-B9C4-1C94FD347D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01345" y="5489135"/>
            <a:ext cx="481337" cy="481337"/>
          </a:xfrm>
          <a:prstGeom prst="rect">
            <a:avLst/>
          </a:prstGeom>
        </p:spPr>
      </p:pic>
      <p:pic>
        <p:nvPicPr>
          <p:cNvPr id="35" name="図 34">
            <a:extLst>
              <a:ext uri="{FF2B5EF4-FFF2-40B4-BE49-F238E27FC236}">
                <a16:creationId xmlns:a16="http://schemas.microsoft.com/office/drawing/2014/main" id="{7BB71D1C-F239-4C5B-9BDA-16C35A7E638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231" y="5490771"/>
            <a:ext cx="481954" cy="481954"/>
          </a:xfrm>
          <a:prstGeom prst="rect">
            <a:avLst/>
          </a:prstGeom>
        </p:spPr>
      </p:pic>
      <p:grpSp>
        <p:nvGrpSpPr>
          <p:cNvPr id="23" name="グループ化 22"/>
          <p:cNvGrpSpPr/>
          <p:nvPr/>
        </p:nvGrpSpPr>
        <p:grpSpPr>
          <a:xfrm>
            <a:off x="1546656" y="1870269"/>
            <a:ext cx="4609992" cy="1971482"/>
            <a:chOff x="1547999" y="1809980"/>
            <a:chExt cx="4614261" cy="1973307"/>
          </a:xfrm>
        </p:grpSpPr>
        <p:sp>
          <p:nvSpPr>
            <p:cNvPr id="25" name="テキスト ボックス 24">
              <a:extLst>
                <a:ext uri="{FF2B5EF4-FFF2-40B4-BE49-F238E27FC236}">
                  <a16:creationId xmlns:a16="http://schemas.microsoft.com/office/drawing/2014/main" id="{F0F52B84-8E10-43A5-8DDB-8690FD6A710B}"/>
                </a:ext>
              </a:extLst>
            </p:cNvPr>
            <p:cNvSpPr txBox="1"/>
            <p:nvPr/>
          </p:nvSpPr>
          <p:spPr>
            <a:xfrm>
              <a:off x="1547999" y="2502936"/>
              <a:ext cx="4206757" cy="1280351"/>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Solutions that achieve the optimum balance of performance, eco-friendliness and flexible mobility ― for all vehicle types.</a:t>
              </a:r>
              <a:endParaRPr lang="ja-JP" altLang="en-US" sz="1599">
                <a:solidFill>
                  <a:srgbClr val="FFFFFF"/>
                </a:solidFill>
                <a:latin typeface="Verdana" panose="020B0604030504040204" pitchFamily="34" charset="0"/>
                <a:ea typeface="Yu Gothic UI"/>
              </a:endParaRPr>
            </a:p>
          </p:txBody>
        </p:sp>
        <p:sp>
          <p:nvSpPr>
            <p:cNvPr id="26"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Powertrain Systems</a:t>
              </a:r>
              <a:endParaRPr lang="ja-JP" altLang="en-US" sz="2398" spc="200">
                <a:solidFill>
                  <a:srgbClr val="FFFFFF"/>
                </a:solidFill>
                <a:latin typeface="Verdana" panose="020B0604030504040204" pitchFamily="34" charset="0"/>
                <a:ea typeface="Yu Gothic UI"/>
              </a:endParaRPr>
            </a:p>
          </p:txBody>
        </p:sp>
      </p:grpSp>
      <p:sp>
        <p:nvSpPr>
          <p:cNvPr id="27" name="テキスト ボックス 26">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From the perspective of systems, we maintain and comprehensively develop a wide variety of technologies and are active across a broad range of business domains related to powertrains, extending from gasoline and diesel vehicles to </a:t>
            </a:r>
            <a:r>
              <a:rPr kumimoji="0" lang="en-US" altLang="ja-JP" sz="1099" kern="0" err="1">
                <a:solidFill>
                  <a:prstClr val="black"/>
                </a:solidFill>
                <a:latin typeface="Verdana" panose="020B0604030504040204" pitchFamily="34" charset="0"/>
                <a:ea typeface="Verdana" panose="020B0604030504040204" pitchFamily="34" charset="0"/>
              </a:rPr>
              <a:t>xEVs</a:t>
            </a:r>
            <a:r>
              <a:rPr kumimoji="0" lang="en-US" altLang="ja-JP" sz="1099" kern="0">
                <a:solidFill>
                  <a:prstClr val="black"/>
                </a:solidFill>
                <a:latin typeface="Verdana" panose="020B0604030504040204" pitchFamily="34" charset="0"/>
                <a:ea typeface="Verdana" panose="020B0604030504040204" pitchFamily="34" charset="0"/>
              </a:rPr>
              <a:t>. We are also able to manufacture products in these domains using highly advanced production techniques</a:t>
            </a:r>
            <a:endParaRPr kumimoji="0" lang="ja-JP" altLang="en-US" sz="1099" kern="0">
              <a:solidFill>
                <a:prstClr val="black"/>
              </a:solidFill>
              <a:latin typeface="Verdana" panose="020B0604030504040204" pitchFamily="34" charset="0"/>
              <a:ea typeface="Yu Gothic UI"/>
            </a:endParaRPr>
          </a:p>
        </p:txBody>
      </p:sp>
      <p:sp>
        <p:nvSpPr>
          <p:cNvPr id="28" name="テキスト ボックス 27">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22"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Automotive Businesses</a:t>
            </a:r>
            <a:endParaRPr lang="ja-JP" altLang="en-US" sz="2600" b="1">
              <a:solidFill>
                <a:srgbClr val="000000"/>
              </a:solidFill>
              <a:latin typeface="Verdana" panose="020B0604030504040204" pitchFamily="34" charset="0"/>
              <a:ea typeface="Yu Gothic UI"/>
            </a:endParaRPr>
          </a:p>
        </p:txBody>
      </p:sp>
      <p:grpSp>
        <p:nvGrpSpPr>
          <p:cNvPr id="32" name="グループ化 31"/>
          <p:cNvGrpSpPr>
            <a:grpSpLocks noChangeAspect="1"/>
          </p:cNvGrpSpPr>
          <p:nvPr/>
        </p:nvGrpSpPr>
        <p:grpSpPr>
          <a:xfrm>
            <a:off x="9560403" y="4913066"/>
            <a:ext cx="561562" cy="481340"/>
            <a:chOff x="9043977" y="5477554"/>
            <a:chExt cx="742892" cy="636765"/>
          </a:xfrm>
        </p:grpSpPr>
        <p:sp>
          <p:nvSpPr>
            <p:cNvPr id="33" name="正方形/長方形 32"/>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4" name="テキスト ボックス 33"/>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ea typeface="Yu Gothic UI"/>
              <a:cs typeface="Segoe UI" panose="020B0502040204020203" pitchFamily="34" charset="0"/>
            </a:endParaRPr>
          </a:p>
        </p:txBody>
      </p:sp>
    </p:spTree>
    <p:extLst>
      <p:ext uri="{BB962C8B-B14F-4D97-AF65-F5344CB8AC3E}">
        <p14:creationId xmlns:p14="http://schemas.microsoft.com/office/powerpoint/2010/main" val="3154369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p:cNvPicPr>
            <a:picLocks noChangeAspect="1"/>
          </p:cNvPicPr>
          <p:nvPr/>
        </p:nvPicPr>
        <p:blipFill rotWithShape="1">
          <a:blip r:embed="rId3" cstate="email">
            <a:extLst>
              <a:ext uri="{28A0092B-C50C-407E-A947-70E740481C1C}">
                <a14:useLocalDpi xmlns:a14="http://schemas.microsoft.com/office/drawing/2010/main"/>
              </a:ext>
            </a:extLst>
          </a:blip>
          <a:srcRect r="-81"/>
          <a:stretch/>
        </p:blipFill>
        <p:spPr>
          <a:xfrm>
            <a:off x="683456" y="1046631"/>
            <a:ext cx="10790009" cy="3686586"/>
          </a:xfrm>
          <a:prstGeom prst="rect">
            <a:avLst/>
          </a:prstGeom>
        </p:spPr>
      </p:pic>
      <p:pic>
        <p:nvPicPr>
          <p:cNvPr id="19" name="図 18">
            <a:extLst>
              <a:ext uri="{FF2B5EF4-FFF2-40B4-BE49-F238E27FC236}">
                <a16:creationId xmlns:a16="http://schemas.microsoft.com/office/drawing/2014/main" id="{B3257194-8B21-4361-B019-5614A013FE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97232" y="5489135"/>
            <a:ext cx="481952" cy="481952"/>
          </a:xfrm>
          <a:prstGeom prst="rect">
            <a:avLst/>
          </a:prstGeom>
        </p:spPr>
      </p:pic>
      <p:pic>
        <p:nvPicPr>
          <p:cNvPr id="18" name="図 17">
            <a:extLst>
              <a:ext uri="{FF2B5EF4-FFF2-40B4-BE49-F238E27FC236}">
                <a16:creationId xmlns:a16="http://schemas.microsoft.com/office/drawing/2014/main" id="{7BB71D1C-F239-4C5B-9BDA-16C35A7E63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7299" y="5490771"/>
            <a:ext cx="481954" cy="481954"/>
          </a:xfrm>
          <a:prstGeom prst="rect">
            <a:avLst/>
          </a:prstGeom>
        </p:spPr>
      </p:pic>
      <p:grpSp>
        <p:nvGrpSpPr>
          <p:cNvPr id="32" name="グループ化 31"/>
          <p:cNvGrpSpPr>
            <a:grpSpLocks noChangeAspect="1"/>
          </p:cNvGrpSpPr>
          <p:nvPr/>
        </p:nvGrpSpPr>
        <p:grpSpPr>
          <a:xfrm>
            <a:off x="10107495" y="4913078"/>
            <a:ext cx="561562" cy="491098"/>
            <a:chOff x="8972882" y="5477554"/>
            <a:chExt cx="742892" cy="649672"/>
          </a:xfrm>
        </p:grpSpPr>
        <p:sp>
          <p:nvSpPr>
            <p:cNvPr id="36" name="正方形/長方形 35"/>
            <p:cNvSpPr/>
            <p:nvPr/>
          </p:nvSpPr>
          <p:spPr>
            <a:xfrm>
              <a:off x="9028173" y="5477554"/>
              <a:ext cx="636766" cy="636765"/>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7" name="テキスト ボックス 36"/>
            <p:cNvSpPr txBox="1"/>
            <p:nvPr/>
          </p:nvSpPr>
          <p:spPr>
            <a:xfrm>
              <a:off x="8972882" y="5496712"/>
              <a:ext cx="742892" cy="630514"/>
            </a:xfrm>
            <a:prstGeom prst="rect">
              <a:avLst/>
            </a:prstGeom>
            <a:noFill/>
          </p:spPr>
          <p:txBody>
            <a:bodyPr wrap="square" rtlCol="0">
              <a:spAutoFit/>
            </a:bodyPr>
            <a:lstStyle/>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Peace</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of</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Mind</a:t>
              </a:r>
            </a:p>
          </p:txBody>
        </p:sp>
      </p:grpSp>
      <p:pic>
        <p:nvPicPr>
          <p:cNvPr id="33" name="図 32">
            <a:extLst>
              <a:ext uri="{FF2B5EF4-FFF2-40B4-BE49-F238E27FC236}">
                <a16:creationId xmlns:a16="http://schemas.microsoft.com/office/drawing/2014/main" id="{17B77BA0-8B1C-4991-930E-C211B2D7428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601345" y="5489135"/>
            <a:ext cx="481337" cy="481337"/>
          </a:xfrm>
          <a:prstGeom prst="rect">
            <a:avLst/>
          </a:prstGeom>
        </p:spPr>
      </p:pic>
      <p:grpSp>
        <p:nvGrpSpPr>
          <p:cNvPr id="26" name="グループ化 25"/>
          <p:cNvGrpSpPr/>
          <p:nvPr/>
        </p:nvGrpSpPr>
        <p:grpSpPr>
          <a:xfrm>
            <a:off x="1546656" y="1870269"/>
            <a:ext cx="4609992" cy="2290312"/>
            <a:chOff x="1547999" y="1809980"/>
            <a:chExt cx="4614261" cy="2292433"/>
          </a:xfrm>
        </p:grpSpPr>
        <p:sp>
          <p:nvSpPr>
            <p:cNvPr id="27" name="テキスト ボックス 26">
              <a:extLst>
                <a:ext uri="{FF2B5EF4-FFF2-40B4-BE49-F238E27FC236}">
                  <a16:creationId xmlns:a16="http://schemas.microsoft.com/office/drawing/2014/main" id="{F0F52B84-8E10-43A5-8DDB-8690FD6A710B}"/>
                </a:ext>
              </a:extLst>
            </p:cNvPr>
            <p:cNvSpPr txBox="1"/>
            <p:nvPr/>
          </p:nvSpPr>
          <p:spPr>
            <a:xfrm>
              <a:off x="1548000" y="2502936"/>
              <a:ext cx="4057670" cy="1599477"/>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Contributing to a more pleasant society for the earth and its people through eco-friendly heat management technologies and comfortable vehicle interiors</a:t>
              </a:r>
              <a:endParaRPr lang="ja-JP" altLang="en-US" sz="1599">
                <a:solidFill>
                  <a:srgbClr val="FFFFFF"/>
                </a:solidFill>
                <a:latin typeface="Verdana" panose="020B0604030504040204" pitchFamily="34" charset="0"/>
                <a:ea typeface="Yu Gothic UI"/>
              </a:endParaRPr>
            </a:p>
          </p:txBody>
        </p:sp>
        <p:sp>
          <p:nvSpPr>
            <p:cNvPr id="28"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Thermal Systems</a:t>
              </a:r>
              <a:endParaRPr lang="ja-JP" altLang="en-US" sz="2398" spc="200">
                <a:solidFill>
                  <a:srgbClr val="FFFFFF"/>
                </a:solidFill>
                <a:latin typeface="Verdana" panose="020B0604030504040204" pitchFamily="34" charset="0"/>
                <a:ea typeface="Yu Gothic UI"/>
              </a:endParaRPr>
            </a:p>
          </p:txBody>
        </p:sp>
      </p:grpSp>
      <p:sp>
        <p:nvSpPr>
          <p:cNvPr id="30" name="テキスト ボックス 29">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spc="-20">
                <a:solidFill>
                  <a:prstClr val="black"/>
                </a:solidFill>
                <a:latin typeface="Verdana" panose="020B0604030504040204" pitchFamily="34" charset="0"/>
                <a:ea typeface="Verdana" panose="020B0604030504040204" pitchFamily="34" charset="0"/>
              </a:rPr>
              <a:t>Comprehensive capabilities for developing and producing car air-conditioning systems</a:t>
            </a:r>
          </a:p>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spc="-20">
                <a:solidFill>
                  <a:prstClr val="black"/>
                </a:solidFill>
                <a:latin typeface="Verdana" panose="020B0604030504040204" pitchFamily="34" charset="0"/>
                <a:ea typeface="Verdana" panose="020B0604030504040204" pitchFamily="34" charset="0"/>
              </a:rPr>
              <a:t>Ability to develop heat management technologies cultivated in the thermal domain, such as car air-conditioning systems and radiators, as well as heat management products for </a:t>
            </a:r>
            <a:r>
              <a:rPr kumimoji="0" lang="en-US" altLang="ja-JP" sz="1099" kern="0" spc="-20" err="1">
                <a:solidFill>
                  <a:prstClr val="black"/>
                </a:solidFill>
                <a:latin typeface="Verdana" panose="020B0604030504040204" pitchFamily="34" charset="0"/>
                <a:ea typeface="Verdana" panose="020B0604030504040204" pitchFamily="34" charset="0"/>
              </a:rPr>
              <a:t>xEVs</a:t>
            </a:r>
            <a:r>
              <a:rPr kumimoji="0" lang="en-US" altLang="ja-JP" sz="1099" kern="0" spc="-20">
                <a:solidFill>
                  <a:prstClr val="black"/>
                </a:solidFill>
                <a:latin typeface="Verdana" panose="020B0604030504040204" pitchFamily="34" charset="0"/>
                <a:ea typeface="Verdana" panose="020B0604030504040204" pitchFamily="34" charset="0"/>
              </a:rPr>
              <a:t> that leverage these technologies, such as heat pump systems and cooling systems for power control units (PCUs)</a:t>
            </a:r>
          </a:p>
        </p:txBody>
      </p:sp>
      <p:sp>
        <p:nvSpPr>
          <p:cNvPr id="34" name="テキスト ボックス 33">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21"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Automotive Businesses</a:t>
            </a:r>
            <a:endParaRPr lang="ja-JP" altLang="en-US" sz="2600" b="1">
              <a:solidFill>
                <a:srgbClr val="000000"/>
              </a:solidFill>
              <a:latin typeface="Verdana" panose="020B0604030504040204" pitchFamily="34" charset="0"/>
              <a:ea typeface="Yu Gothic UI"/>
            </a:endParaRPr>
          </a:p>
        </p:txBody>
      </p:sp>
      <p:grpSp>
        <p:nvGrpSpPr>
          <p:cNvPr id="23" name="グループ化 22"/>
          <p:cNvGrpSpPr>
            <a:grpSpLocks noChangeAspect="1"/>
          </p:cNvGrpSpPr>
          <p:nvPr/>
        </p:nvGrpSpPr>
        <p:grpSpPr>
          <a:xfrm>
            <a:off x="9560403" y="4913066"/>
            <a:ext cx="561562" cy="481340"/>
            <a:chOff x="9043977" y="5477554"/>
            <a:chExt cx="742892" cy="636765"/>
          </a:xfrm>
        </p:grpSpPr>
        <p:sp>
          <p:nvSpPr>
            <p:cNvPr id="25" name="正方形/長方形 24"/>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9" name="テキスト ボックス 28"/>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cs typeface="Segoe UI" panose="020B0502040204020203" pitchFamily="34" charset="0"/>
            </a:endParaRPr>
          </a:p>
        </p:txBody>
      </p:sp>
    </p:spTree>
    <p:extLst>
      <p:ext uri="{BB962C8B-B14F-4D97-AF65-F5344CB8AC3E}">
        <p14:creationId xmlns:p14="http://schemas.microsoft.com/office/powerpoint/2010/main" val="370334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p:cNvPicPr>
          <p:nvPr/>
        </p:nvPicPr>
        <p:blipFill rotWithShape="1">
          <a:blip r:embed="rId3" cstate="email">
            <a:extLst>
              <a:ext uri="{28A0092B-C50C-407E-A947-70E740481C1C}">
                <a14:useLocalDpi xmlns:a14="http://schemas.microsoft.com/office/drawing/2010/main"/>
              </a:ext>
            </a:extLst>
          </a:blip>
          <a:srcRect l="-1051" b="-285"/>
          <a:stretch/>
        </p:blipFill>
        <p:spPr>
          <a:xfrm>
            <a:off x="683456" y="1046631"/>
            <a:ext cx="10790009" cy="3686586"/>
          </a:xfrm>
          <a:prstGeom prst="rect">
            <a:avLst/>
          </a:prstGeom>
          <a:solidFill>
            <a:srgbClr val="000000"/>
          </a:solidFill>
        </p:spPr>
      </p:pic>
      <p:pic>
        <p:nvPicPr>
          <p:cNvPr id="18" name="図 17">
            <a:extLst>
              <a:ext uri="{FF2B5EF4-FFF2-40B4-BE49-F238E27FC236}">
                <a16:creationId xmlns:a16="http://schemas.microsoft.com/office/drawing/2014/main" id="{B3257194-8B21-4361-B019-5614A013FE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97232" y="5489135"/>
            <a:ext cx="481952" cy="481952"/>
          </a:xfrm>
          <a:prstGeom prst="rect">
            <a:avLst/>
          </a:prstGeom>
        </p:spPr>
      </p:pic>
      <p:pic>
        <p:nvPicPr>
          <p:cNvPr id="33" name="図 32">
            <a:extLst>
              <a:ext uri="{FF2B5EF4-FFF2-40B4-BE49-F238E27FC236}">
                <a16:creationId xmlns:a16="http://schemas.microsoft.com/office/drawing/2014/main" id="{17B77BA0-8B1C-4991-930E-C211B2D742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01345" y="5489135"/>
            <a:ext cx="481337" cy="481337"/>
          </a:xfrm>
          <a:prstGeom prst="rect">
            <a:avLst/>
          </a:prstGeom>
        </p:spPr>
      </p:pic>
      <p:pic>
        <p:nvPicPr>
          <p:cNvPr id="34" name="図 33">
            <a:extLst>
              <a:ext uri="{FF2B5EF4-FFF2-40B4-BE49-F238E27FC236}">
                <a16:creationId xmlns:a16="http://schemas.microsoft.com/office/drawing/2014/main" id="{4F9EC01B-074C-4528-B9C4-1C94FD347D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9291" y="5489135"/>
            <a:ext cx="481337" cy="481337"/>
          </a:xfrm>
          <a:prstGeom prst="rect">
            <a:avLst/>
          </a:prstGeom>
        </p:spPr>
      </p:pic>
      <p:grpSp>
        <p:nvGrpSpPr>
          <p:cNvPr id="25" name="グループ化 24"/>
          <p:cNvGrpSpPr/>
          <p:nvPr/>
        </p:nvGrpSpPr>
        <p:grpSpPr>
          <a:xfrm>
            <a:off x="1546656" y="1870269"/>
            <a:ext cx="4609992" cy="1651690"/>
            <a:chOff x="1547999" y="1809980"/>
            <a:chExt cx="4614261" cy="1653219"/>
          </a:xfrm>
        </p:grpSpPr>
        <p:sp>
          <p:nvSpPr>
            <p:cNvPr id="26" name="テキスト ボックス 25">
              <a:extLst>
                <a:ext uri="{FF2B5EF4-FFF2-40B4-BE49-F238E27FC236}">
                  <a16:creationId xmlns:a16="http://schemas.microsoft.com/office/drawing/2014/main" id="{F0F52B84-8E10-43A5-8DDB-8690FD6A710B}"/>
                </a:ext>
              </a:extLst>
            </p:cNvPr>
            <p:cNvSpPr txBox="1"/>
            <p:nvPr/>
          </p:nvSpPr>
          <p:spPr>
            <a:xfrm>
              <a:off x="1547999" y="2502936"/>
              <a:ext cx="4382265" cy="960263"/>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Realizing a society in which all people can move comfortably and with peace of mind (Quality of Mobility)</a:t>
              </a:r>
              <a:endParaRPr lang="ja-JP" altLang="en-US" sz="1599">
                <a:solidFill>
                  <a:srgbClr val="FFFFFF"/>
                </a:solidFill>
                <a:latin typeface="Verdana" panose="020B0604030504040204" pitchFamily="34" charset="0"/>
                <a:ea typeface="Yu Gothic UI"/>
              </a:endParaRPr>
            </a:p>
          </p:txBody>
        </p:sp>
        <p:sp>
          <p:nvSpPr>
            <p:cNvPr id="27"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Mobility Electronics</a:t>
              </a:r>
              <a:endParaRPr lang="ja-JP" altLang="en-US" sz="2398" spc="200">
                <a:solidFill>
                  <a:srgbClr val="FFFFFF"/>
                </a:solidFill>
                <a:latin typeface="Verdana" panose="020B0604030504040204" pitchFamily="34" charset="0"/>
                <a:ea typeface="Yu Gothic UI"/>
              </a:endParaRPr>
            </a:p>
          </p:txBody>
        </p:sp>
      </p:grpSp>
      <p:sp>
        <p:nvSpPr>
          <p:cNvPr id="28" name="テキスト ボックス 27">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Broad range of technologies, including road environment recognition, HMI, connected driving, and powertrain ECUs. Ability to undertake the development of products that draw on the competitive strengths of these technologies</a:t>
            </a:r>
          </a:p>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Ability to develop products with outstanding levels of reliability and security by melding the unique value and performance of in-vehicle products with IT products</a:t>
            </a:r>
            <a:endParaRPr kumimoji="0" lang="ja-JP" altLang="en-US" sz="1099" kern="0">
              <a:solidFill>
                <a:prstClr val="black"/>
              </a:solidFill>
              <a:latin typeface="Verdana" panose="020B0604030504040204" pitchFamily="34" charset="0"/>
              <a:ea typeface="Yu Gothic UI"/>
            </a:endParaRPr>
          </a:p>
        </p:txBody>
      </p:sp>
      <p:sp>
        <p:nvSpPr>
          <p:cNvPr id="30" name="テキスト ボックス 29">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20"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Automotive Businesses</a:t>
            </a:r>
            <a:endParaRPr lang="ja-JP" altLang="en-US" sz="2600" b="1">
              <a:solidFill>
                <a:srgbClr val="000000"/>
              </a:solidFill>
              <a:latin typeface="Verdana" panose="020B0604030504040204" pitchFamily="34" charset="0"/>
              <a:ea typeface="Yu Gothic UI"/>
            </a:endParaRPr>
          </a:p>
        </p:txBody>
      </p:sp>
      <p:grpSp>
        <p:nvGrpSpPr>
          <p:cNvPr id="23" name="グループ化 22"/>
          <p:cNvGrpSpPr>
            <a:grpSpLocks noChangeAspect="1"/>
          </p:cNvGrpSpPr>
          <p:nvPr/>
        </p:nvGrpSpPr>
        <p:grpSpPr>
          <a:xfrm>
            <a:off x="10107495" y="4913078"/>
            <a:ext cx="561562" cy="491098"/>
            <a:chOff x="8972882" y="5477554"/>
            <a:chExt cx="742892" cy="649672"/>
          </a:xfrm>
        </p:grpSpPr>
        <p:sp>
          <p:nvSpPr>
            <p:cNvPr id="29" name="正方形/長方形 28"/>
            <p:cNvSpPr/>
            <p:nvPr/>
          </p:nvSpPr>
          <p:spPr>
            <a:xfrm>
              <a:off x="9028173" y="5477554"/>
              <a:ext cx="636766" cy="636765"/>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5" name="テキスト ボックス 34"/>
            <p:cNvSpPr txBox="1"/>
            <p:nvPr/>
          </p:nvSpPr>
          <p:spPr>
            <a:xfrm>
              <a:off x="8972882" y="5496712"/>
              <a:ext cx="742892" cy="630514"/>
            </a:xfrm>
            <a:prstGeom prst="rect">
              <a:avLst/>
            </a:prstGeom>
            <a:noFill/>
          </p:spPr>
          <p:txBody>
            <a:bodyPr wrap="square" rtlCol="0">
              <a:spAutoFit/>
            </a:bodyPr>
            <a:lstStyle/>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Peace</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of</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Mind</a:t>
              </a:r>
            </a:p>
          </p:txBody>
        </p:sp>
      </p:grpSp>
      <p:grpSp>
        <p:nvGrpSpPr>
          <p:cNvPr id="40" name="グループ化 39"/>
          <p:cNvGrpSpPr>
            <a:grpSpLocks noChangeAspect="1"/>
          </p:cNvGrpSpPr>
          <p:nvPr/>
        </p:nvGrpSpPr>
        <p:grpSpPr>
          <a:xfrm>
            <a:off x="9560403" y="4913066"/>
            <a:ext cx="561562" cy="481340"/>
            <a:chOff x="9043977" y="5477554"/>
            <a:chExt cx="742892" cy="636765"/>
          </a:xfrm>
        </p:grpSpPr>
        <p:sp>
          <p:nvSpPr>
            <p:cNvPr id="41" name="正方形/長方形 40"/>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42" name="テキスト ボックス 41"/>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cs typeface="Segoe UI" panose="020B0502040204020203" pitchFamily="34" charset="0"/>
            </a:endParaRPr>
          </a:p>
        </p:txBody>
      </p:sp>
    </p:spTree>
    <p:extLst>
      <p:ext uri="{BB962C8B-B14F-4D97-AF65-F5344CB8AC3E}">
        <p14:creationId xmlns:p14="http://schemas.microsoft.com/office/powerpoint/2010/main" val="11397968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17B77BA0-8B1C-4991-930E-C211B2D7428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01345" y="5488812"/>
            <a:ext cx="481337" cy="481337"/>
          </a:xfrm>
          <a:prstGeom prst="rect">
            <a:avLst/>
          </a:prstGeom>
        </p:spPr>
      </p:pic>
      <p:pic>
        <p:nvPicPr>
          <p:cNvPr id="21" name="図 20">
            <a:extLst>
              <a:ext uri="{FF2B5EF4-FFF2-40B4-BE49-F238E27FC236}">
                <a16:creationId xmlns:a16="http://schemas.microsoft.com/office/drawing/2014/main" id="{4F9EC01B-074C-4528-B9C4-1C94FD347D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49291" y="5488812"/>
            <a:ext cx="481337" cy="481337"/>
          </a:xfrm>
          <a:prstGeom prst="rect">
            <a:avLst/>
          </a:prstGeom>
        </p:spPr>
      </p:pic>
      <p:pic>
        <p:nvPicPr>
          <p:cNvPr id="22" name="図 21">
            <a:extLst>
              <a:ext uri="{FF2B5EF4-FFF2-40B4-BE49-F238E27FC236}">
                <a16:creationId xmlns:a16="http://schemas.microsoft.com/office/drawing/2014/main" id="{7BB71D1C-F239-4C5B-9BDA-16C35A7E63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697231" y="5490448"/>
            <a:ext cx="481954" cy="481954"/>
          </a:xfrm>
          <a:prstGeom prst="rect">
            <a:avLst/>
          </a:prstGeom>
        </p:spPr>
      </p:pic>
      <p:pic>
        <p:nvPicPr>
          <p:cNvPr id="24" name="図 23"/>
          <p:cNvPicPr>
            <a:picLocks/>
          </p:cNvPicPr>
          <p:nvPr/>
        </p:nvPicPr>
        <p:blipFill rotWithShape="1">
          <a:blip r:embed="rId6" cstate="email">
            <a:extLst>
              <a:ext uri="{28A0092B-C50C-407E-A947-70E740481C1C}">
                <a14:useLocalDpi xmlns:a14="http://schemas.microsoft.com/office/drawing/2010/main"/>
              </a:ext>
            </a:extLst>
          </a:blip>
          <a:srcRect/>
          <a:stretch/>
        </p:blipFill>
        <p:spPr>
          <a:xfrm>
            <a:off x="683456" y="1047269"/>
            <a:ext cx="10790009" cy="3686586"/>
          </a:xfrm>
          <a:prstGeom prst="rect">
            <a:avLst/>
          </a:prstGeom>
        </p:spPr>
      </p:pic>
      <p:grpSp>
        <p:nvGrpSpPr>
          <p:cNvPr id="30" name="グループ化 29"/>
          <p:cNvGrpSpPr/>
          <p:nvPr/>
        </p:nvGrpSpPr>
        <p:grpSpPr>
          <a:xfrm>
            <a:off x="1546656" y="1870269"/>
            <a:ext cx="4609992" cy="1971482"/>
            <a:chOff x="1547999" y="1809980"/>
            <a:chExt cx="4614261" cy="1973307"/>
          </a:xfrm>
        </p:grpSpPr>
        <p:sp>
          <p:nvSpPr>
            <p:cNvPr id="31" name="テキスト ボックス 30">
              <a:extLst>
                <a:ext uri="{FF2B5EF4-FFF2-40B4-BE49-F238E27FC236}">
                  <a16:creationId xmlns:a16="http://schemas.microsoft.com/office/drawing/2014/main" id="{F0F52B84-8E10-43A5-8DDB-8690FD6A710B}"/>
                </a:ext>
              </a:extLst>
            </p:cNvPr>
            <p:cNvSpPr txBox="1"/>
            <p:nvPr/>
          </p:nvSpPr>
          <p:spPr>
            <a:xfrm>
              <a:off x="1547999" y="2502936"/>
              <a:ext cx="4196817" cy="1280351"/>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Using semiconductors to power systems and devices that help build a better society and address social issues including mobility</a:t>
              </a:r>
              <a:endParaRPr lang="ja-JP" altLang="en-US" sz="1599">
                <a:solidFill>
                  <a:srgbClr val="FFFFFF"/>
                </a:solidFill>
                <a:latin typeface="Verdana" panose="020B0604030504040204" pitchFamily="34" charset="0"/>
                <a:ea typeface="Yu Gothic UI"/>
              </a:endParaRPr>
            </a:p>
          </p:txBody>
        </p:sp>
        <p:sp>
          <p:nvSpPr>
            <p:cNvPr id="32"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Advanced Devices</a:t>
              </a:r>
              <a:endParaRPr lang="ja-JP" altLang="en-US" sz="2398" spc="200">
                <a:solidFill>
                  <a:srgbClr val="FFFFFF"/>
                </a:solidFill>
                <a:latin typeface="Verdana" panose="020B0604030504040204" pitchFamily="34" charset="0"/>
                <a:ea typeface="Yu Gothic UI"/>
              </a:endParaRPr>
            </a:p>
          </p:txBody>
        </p:sp>
      </p:grpSp>
      <p:sp>
        <p:nvSpPr>
          <p:cNvPr id="33" name="テキスト ボックス 32">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Apply flexible product development capabilities through the use of extensive sensing and actuation technologies</a:t>
            </a:r>
          </a:p>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Development of custom ICs that meet the needs for higher functionality and miniaturization in line with the evolution of car electronics</a:t>
            </a:r>
          </a:p>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Develop and manufacture silicon/</a:t>
            </a:r>
            <a:r>
              <a:rPr kumimoji="0" lang="en-US" altLang="ja-JP" sz="1099" kern="0" err="1">
                <a:solidFill>
                  <a:prstClr val="black"/>
                </a:solidFill>
                <a:latin typeface="Verdana" panose="020B0604030504040204" pitchFamily="34" charset="0"/>
                <a:ea typeface="Verdana" panose="020B0604030504040204" pitchFamily="34" charset="0"/>
              </a:rPr>
              <a:t>SiC</a:t>
            </a:r>
            <a:r>
              <a:rPr kumimoji="0" lang="en-US" altLang="ja-JP" sz="1099" kern="0">
                <a:solidFill>
                  <a:prstClr val="black"/>
                </a:solidFill>
                <a:latin typeface="Verdana" panose="020B0604030504040204" pitchFamily="34" charset="0"/>
                <a:ea typeface="Verdana" panose="020B0604030504040204" pitchFamily="34" charset="0"/>
              </a:rPr>
              <a:t> power semiconductors and power modules, and build a strong supply foundation through collaboration with partners</a:t>
            </a:r>
            <a:endParaRPr kumimoji="0" lang="ja-JP" altLang="en-US" sz="1099" kern="0">
              <a:solidFill>
                <a:prstClr val="black"/>
              </a:solidFill>
              <a:latin typeface="Verdana" panose="020B0604030504040204" pitchFamily="34" charset="0"/>
              <a:ea typeface="Yu Gothic UI"/>
            </a:endParaRPr>
          </a:p>
        </p:txBody>
      </p:sp>
      <p:sp>
        <p:nvSpPr>
          <p:cNvPr id="34" name="テキスト ボックス 33">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26"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Automotive Businesses</a:t>
            </a:r>
            <a:endParaRPr lang="ja-JP" altLang="en-US" sz="2600" b="1">
              <a:solidFill>
                <a:srgbClr val="000000"/>
              </a:solidFill>
              <a:latin typeface="Verdana" panose="020B0604030504040204" pitchFamily="34" charset="0"/>
              <a:ea typeface="Yu Gothic UI"/>
            </a:endParaRPr>
          </a:p>
        </p:txBody>
      </p:sp>
      <p:grpSp>
        <p:nvGrpSpPr>
          <p:cNvPr id="29" name="グループ化 28"/>
          <p:cNvGrpSpPr>
            <a:grpSpLocks noChangeAspect="1"/>
          </p:cNvGrpSpPr>
          <p:nvPr/>
        </p:nvGrpSpPr>
        <p:grpSpPr>
          <a:xfrm>
            <a:off x="10107495" y="4913078"/>
            <a:ext cx="561562" cy="491098"/>
            <a:chOff x="8972882" y="5477554"/>
            <a:chExt cx="742892" cy="649672"/>
          </a:xfrm>
        </p:grpSpPr>
        <p:sp>
          <p:nvSpPr>
            <p:cNvPr id="35" name="正方形/長方形 34"/>
            <p:cNvSpPr/>
            <p:nvPr/>
          </p:nvSpPr>
          <p:spPr>
            <a:xfrm>
              <a:off x="9028173" y="5477554"/>
              <a:ext cx="636766" cy="636765"/>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6" name="テキスト ボックス 35"/>
            <p:cNvSpPr txBox="1"/>
            <p:nvPr/>
          </p:nvSpPr>
          <p:spPr>
            <a:xfrm>
              <a:off x="8972882" y="5496712"/>
              <a:ext cx="742892" cy="630514"/>
            </a:xfrm>
            <a:prstGeom prst="rect">
              <a:avLst/>
            </a:prstGeom>
            <a:noFill/>
          </p:spPr>
          <p:txBody>
            <a:bodyPr wrap="square" rtlCol="0">
              <a:spAutoFit/>
            </a:bodyPr>
            <a:lstStyle/>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Peace</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of</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Mind</a:t>
              </a:r>
            </a:p>
          </p:txBody>
        </p:sp>
      </p:grpSp>
      <p:grpSp>
        <p:nvGrpSpPr>
          <p:cNvPr id="37" name="グループ化 36"/>
          <p:cNvGrpSpPr>
            <a:grpSpLocks noChangeAspect="1"/>
          </p:cNvGrpSpPr>
          <p:nvPr/>
        </p:nvGrpSpPr>
        <p:grpSpPr>
          <a:xfrm>
            <a:off x="9560403" y="4913066"/>
            <a:ext cx="561562" cy="481340"/>
            <a:chOff x="9043977" y="5477554"/>
            <a:chExt cx="742892" cy="636765"/>
          </a:xfrm>
        </p:grpSpPr>
        <p:sp>
          <p:nvSpPr>
            <p:cNvPr id="38" name="正方形/長方形 37"/>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9" name="テキスト ボックス 38"/>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cs typeface="Segoe UI" panose="020B0502040204020203" pitchFamily="34" charset="0"/>
            </a:endParaRPr>
          </a:p>
        </p:txBody>
      </p:sp>
    </p:spTree>
    <p:extLst>
      <p:ext uri="{BB962C8B-B14F-4D97-AF65-F5344CB8AC3E}">
        <p14:creationId xmlns:p14="http://schemas.microsoft.com/office/powerpoint/2010/main" val="2849884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83456" y="1046631"/>
            <a:ext cx="10790009" cy="3686586"/>
          </a:xfrm>
          <a:prstGeom prst="rect">
            <a:avLst/>
          </a:prstGeom>
        </p:spPr>
      </p:pic>
      <p:pic>
        <p:nvPicPr>
          <p:cNvPr id="19" name="図 18">
            <a:extLst>
              <a:ext uri="{FF2B5EF4-FFF2-40B4-BE49-F238E27FC236}">
                <a16:creationId xmlns:a16="http://schemas.microsoft.com/office/drawing/2014/main" id="{D6E18DB2-FB02-4724-83EB-E82EE68215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08711" y="5493495"/>
            <a:ext cx="472615" cy="472615"/>
          </a:xfrm>
          <a:prstGeom prst="rect">
            <a:avLst/>
          </a:prstGeom>
        </p:spPr>
      </p:pic>
      <p:pic>
        <p:nvPicPr>
          <p:cNvPr id="35" name="図 34">
            <a:extLst>
              <a:ext uri="{FF2B5EF4-FFF2-40B4-BE49-F238E27FC236}">
                <a16:creationId xmlns:a16="http://schemas.microsoft.com/office/drawing/2014/main" id="{4F9EC01B-074C-4528-B9C4-1C94FD347D1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49291" y="5489135"/>
            <a:ext cx="481337" cy="481337"/>
          </a:xfrm>
          <a:prstGeom prst="rect">
            <a:avLst/>
          </a:prstGeom>
        </p:spPr>
      </p:pic>
      <p:pic>
        <p:nvPicPr>
          <p:cNvPr id="27" name="図 26">
            <a:extLst>
              <a:ext uri="{FF2B5EF4-FFF2-40B4-BE49-F238E27FC236}">
                <a16:creationId xmlns:a16="http://schemas.microsoft.com/office/drawing/2014/main" id="{B3257194-8B21-4361-B019-5614A013FE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97232" y="5489135"/>
            <a:ext cx="481952" cy="481952"/>
          </a:xfrm>
          <a:prstGeom prst="rect">
            <a:avLst/>
          </a:prstGeom>
        </p:spPr>
      </p:pic>
      <p:grpSp>
        <p:nvGrpSpPr>
          <p:cNvPr id="25" name="グループ化 24"/>
          <p:cNvGrpSpPr/>
          <p:nvPr/>
        </p:nvGrpSpPr>
        <p:grpSpPr>
          <a:xfrm>
            <a:off x="1546656" y="1870269"/>
            <a:ext cx="4609992" cy="1651690"/>
            <a:chOff x="1547999" y="1809980"/>
            <a:chExt cx="4614261" cy="1653219"/>
          </a:xfrm>
        </p:grpSpPr>
        <p:sp>
          <p:nvSpPr>
            <p:cNvPr id="26" name="テキスト ボックス 25">
              <a:extLst>
                <a:ext uri="{FF2B5EF4-FFF2-40B4-BE49-F238E27FC236}">
                  <a16:creationId xmlns:a16="http://schemas.microsoft.com/office/drawing/2014/main" id="{F0F52B84-8E10-43A5-8DDB-8690FD6A710B}"/>
                </a:ext>
              </a:extLst>
            </p:cNvPr>
            <p:cNvSpPr txBox="1"/>
            <p:nvPr/>
          </p:nvSpPr>
          <p:spPr>
            <a:xfrm>
              <a:off x="1548000" y="2502936"/>
              <a:ext cx="4057670" cy="960263"/>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Enhancing the productivity of the </a:t>
              </a:r>
              <a:r>
                <a:rPr lang="en-US" altLang="ja-JP" sz="1599" i="1" err="1">
                  <a:solidFill>
                    <a:srgbClr val="FFFFFF"/>
                  </a:solidFill>
                  <a:latin typeface="Verdana" panose="020B0604030504040204" pitchFamily="34" charset="0"/>
                  <a:ea typeface="Verdana" panose="020B0604030504040204" pitchFamily="34" charset="0"/>
                </a:rPr>
                <a:t>Monozukuri</a:t>
              </a:r>
              <a:r>
                <a:rPr lang="en-US" altLang="ja-JP" sz="1599">
                  <a:solidFill>
                    <a:srgbClr val="FFFFFF"/>
                  </a:solidFill>
                  <a:latin typeface="Verdana" panose="020B0604030504040204" pitchFamily="34" charset="0"/>
                  <a:ea typeface="Verdana" panose="020B0604030504040204" pitchFamily="34" charset="0"/>
                </a:rPr>
                <a:t> (manufacturing) industry and improving quality of life</a:t>
              </a:r>
              <a:endParaRPr lang="ja-JP" altLang="en-US" sz="1599">
                <a:solidFill>
                  <a:srgbClr val="FFFFFF"/>
                </a:solidFill>
                <a:latin typeface="Verdana" panose="020B0604030504040204" pitchFamily="34" charset="0"/>
                <a:ea typeface="Yu Gothic UI"/>
              </a:endParaRPr>
            </a:p>
          </p:txBody>
        </p:sp>
        <p:sp>
          <p:nvSpPr>
            <p:cNvPr id="28"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Industrial Solutions</a:t>
              </a:r>
              <a:endParaRPr lang="ja-JP" altLang="en-US" sz="2398" spc="200">
                <a:solidFill>
                  <a:srgbClr val="FFFFFF"/>
                </a:solidFill>
                <a:latin typeface="Verdana" panose="020B0604030504040204" pitchFamily="34" charset="0"/>
                <a:ea typeface="Yu Gothic UI"/>
              </a:endParaRPr>
            </a:p>
          </p:txBody>
        </p:sp>
      </p:grpSp>
      <p:sp>
        <p:nvSpPr>
          <p:cNvPr id="29" name="テキスト ボックス 28">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i="1" kern="0" err="1">
                <a:solidFill>
                  <a:prstClr val="black"/>
                </a:solidFill>
                <a:latin typeface="Verdana" panose="020B0604030504040204" pitchFamily="34" charset="0"/>
                <a:ea typeface="Verdana" panose="020B0604030504040204" pitchFamily="34" charset="0"/>
              </a:rPr>
              <a:t>Monozukuri</a:t>
            </a:r>
            <a:r>
              <a:rPr kumimoji="0" lang="en-US" altLang="ja-JP" sz="1099" kern="0">
                <a:solidFill>
                  <a:prstClr val="black"/>
                </a:solidFill>
                <a:latin typeface="Verdana" panose="020B0604030504040204" pitchFamily="34" charset="0"/>
                <a:ea typeface="Verdana" panose="020B0604030504040204" pitchFamily="34" charset="0"/>
              </a:rPr>
              <a:t> (manufacturing)-related know-how and skills that have served as DENSO's competitive edge over the 70 years since the Company's establishment as well as high-quality, highly durable production assets such as the facilities and robots that we have verified and refined at our 130 factories across the globe</a:t>
            </a:r>
            <a:endParaRPr kumimoji="0" lang="ja-JP" altLang="en-US" sz="1099" kern="0">
              <a:solidFill>
                <a:prstClr val="black"/>
              </a:solidFill>
              <a:latin typeface="Verdana" panose="020B0604030504040204" pitchFamily="34" charset="0"/>
              <a:ea typeface="Yu Gothic UI"/>
            </a:endParaRPr>
          </a:p>
        </p:txBody>
      </p:sp>
      <p:sp>
        <p:nvSpPr>
          <p:cNvPr id="31" name="テキスト ボックス 30">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20"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Non-automotive Businesses</a:t>
            </a:r>
            <a:endParaRPr lang="ja-JP" altLang="en-US" sz="2600" b="1">
              <a:solidFill>
                <a:srgbClr val="000000"/>
              </a:solidFill>
              <a:latin typeface="Verdana" panose="020B0604030504040204" pitchFamily="34" charset="0"/>
              <a:ea typeface="Yu Gothic UI"/>
            </a:endParaRPr>
          </a:p>
        </p:txBody>
      </p:sp>
      <p:grpSp>
        <p:nvGrpSpPr>
          <p:cNvPr id="23" name="グループ化 22"/>
          <p:cNvGrpSpPr>
            <a:grpSpLocks noChangeAspect="1"/>
          </p:cNvGrpSpPr>
          <p:nvPr/>
        </p:nvGrpSpPr>
        <p:grpSpPr>
          <a:xfrm>
            <a:off x="10107495" y="4913078"/>
            <a:ext cx="561562" cy="491098"/>
            <a:chOff x="8972882" y="5477554"/>
            <a:chExt cx="742892" cy="649672"/>
          </a:xfrm>
        </p:grpSpPr>
        <p:sp>
          <p:nvSpPr>
            <p:cNvPr id="30" name="正方形/長方形 29"/>
            <p:cNvSpPr/>
            <p:nvPr/>
          </p:nvSpPr>
          <p:spPr>
            <a:xfrm>
              <a:off x="9028173" y="5477554"/>
              <a:ext cx="636766" cy="636765"/>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4" name="テキスト ボックス 33"/>
            <p:cNvSpPr txBox="1"/>
            <p:nvPr/>
          </p:nvSpPr>
          <p:spPr>
            <a:xfrm>
              <a:off x="8972882" y="5496712"/>
              <a:ext cx="742892" cy="630514"/>
            </a:xfrm>
            <a:prstGeom prst="rect">
              <a:avLst/>
            </a:prstGeom>
            <a:noFill/>
          </p:spPr>
          <p:txBody>
            <a:bodyPr wrap="square" rtlCol="0">
              <a:spAutoFit/>
            </a:bodyPr>
            <a:lstStyle/>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Peace</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of</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Mind</a:t>
              </a:r>
            </a:p>
          </p:txBody>
        </p:sp>
      </p:grpSp>
      <p:grpSp>
        <p:nvGrpSpPr>
          <p:cNvPr id="36" name="グループ化 35"/>
          <p:cNvGrpSpPr>
            <a:grpSpLocks noChangeAspect="1"/>
          </p:cNvGrpSpPr>
          <p:nvPr/>
        </p:nvGrpSpPr>
        <p:grpSpPr>
          <a:xfrm>
            <a:off x="9560403" y="4913066"/>
            <a:ext cx="561562" cy="481340"/>
            <a:chOff x="9043977" y="5477554"/>
            <a:chExt cx="742892" cy="636765"/>
          </a:xfrm>
        </p:grpSpPr>
        <p:sp>
          <p:nvSpPr>
            <p:cNvPr id="41" name="正方形/長方形 40"/>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42" name="テキスト ボックス 41"/>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cs typeface="Segoe UI" panose="020B0502040204020203" pitchFamily="34" charset="0"/>
            </a:endParaRPr>
          </a:p>
        </p:txBody>
      </p:sp>
    </p:spTree>
    <p:extLst>
      <p:ext uri="{BB962C8B-B14F-4D97-AF65-F5344CB8AC3E}">
        <p14:creationId xmlns:p14="http://schemas.microsoft.com/office/powerpoint/2010/main" val="11994653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683456" y="1046631"/>
            <a:ext cx="10790009" cy="3686586"/>
          </a:xfrm>
          <a:prstGeom prst="rect">
            <a:avLst/>
          </a:prstGeom>
        </p:spPr>
      </p:pic>
      <p:pic>
        <p:nvPicPr>
          <p:cNvPr id="27" name="図 26">
            <a:extLst>
              <a:ext uri="{FF2B5EF4-FFF2-40B4-BE49-F238E27FC236}">
                <a16:creationId xmlns:a16="http://schemas.microsoft.com/office/drawing/2014/main" id="{B3257194-8B21-4361-B019-5614A013FE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97232" y="5489135"/>
            <a:ext cx="481952" cy="481952"/>
          </a:xfrm>
          <a:prstGeom prst="rect">
            <a:avLst/>
          </a:prstGeom>
        </p:spPr>
      </p:pic>
      <p:pic>
        <p:nvPicPr>
          <p:cNvPr id="47" name="図 46">
            <a:extLst>
              <a:ext uri="{FF2B5EF4-FFF2-40B4-BE49-F238E27FC236}">
                <a16:creationId xmlns:a16="http://schemas.microsoft.com/office/drawing/2014/main" id="{17B77BA0-8B1C-4991-930E-C211B2D7428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01345" y="5489135"/>
            <a:ext cx="481337" cy="481337"/>
          </a:xfrm>
          <a:prstGeom prst="rect">
            <a:avLst/>
          </a:prstGeom>
        </p:spPr>
      </p:pic>
      <p:pic>
        <p:nvPicPr>
          <p:cNvPr id="48" name="図 47">
            <a:extLst>
              <a:ext uri="{FF2B5EF4-FFF2-40B4-BE49-F238E27FC236}">
                <a16:creationId xmlns:a16="http://schemas.microsoft.com/office/drawing/2014/main" id="{4F9EC01B-074C-4528-B9C4-1C94FD347D1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149291" y="5489135"/>
            <a:ext cx="481337" cy="481337"/>
          </a:xfrm>
          <a:prstGeom prst="rect">
            <a:avLst/>
          </a:prstGeom>
        </p:spPr>
      </p:pic>
      <p:grpSp>
        <p:nvGrpSpPr>
          <p:cNvPr id="23" name="グループ化 22"/>
          <p:cNvGrpSpPr/>
          <p:nvPr/>
        </p:nvGrpSpPr>
        <p:grpSpPr>
          <a:xfrm>
            <a:off x="1546656" y="1870269"/>
            <a:ext cx="4609992" cy="1971482"/>
            <a:chOff x="1547999" y="1809980"/>
            <a:chExt cx="4614261" cy="1973307"/>
          </a:xfrm>
        </p:grpSpPr>
        <p:sp>
          <p:nvSpPr>
            <p:cNvPr id="25" name="テキスト ボックス 24">
              <a:extLst>
                <a:ext uri="{FF2B5EF4-FFF2-40B4-BE49-F238E27FC236}">
                  <a16:creationId xmlns:a16="http://schemas.microsoft.com/office/drawing/2014/main" id="{F0F52B84-8E10-43A5-8DDB-8690FD6A710B}"/>
                </a:ext>
              </a:extLst>
            </p:cNvPr>
            <p:cNvSpPr txBox="1"/>
            <p:nvPr/>
          </p:nvSpPr>
          <p:spPr>
            <a:xfrm>
              <a:off x="1548000" y="2502936"/>
              <a:ext cx="4465174" cy="1280351"/>
            </a:xfrm>
            <a:prstGeom prst="rect">
              <a:avLst/>
            </a:prstGeom>
            <a:noFill/>
          </p:spPr>
          <p:txBody>
            <a:bodyPr wrap="square" lIns="0" tIns="0" rIns="0" bIns="0" rtlCol="0" anchor="t">
              <a:spAutoFit/>
            </a:bodyPr>
            <a:lstStyle/>
            <a:p>
              <a:pPr defTabSz="456789">
                <a:lnSpc>
                  <a:spcPct val="130000"/>
                </a:lnSpc>
              </a:pPr>
              <a:r>
                <a:rPr lang="en-US" altLang="ja-JP" sz="1599">
                  <a:solidFill>
                    <a:srgbClr val="FFFFFF"/>
                  </a:solidFill>
                  <a:latin typeface="Verdana" panose="020B0604030504040204" pitchFamily="34" charset="0"/>
                  <a:ea typeface="Verdana" panose="020B0604030504040204" pitchFamily="34" charset="0"/>
                </a:rPr>
                <a:t>Combining technologies and ideas to provide new value and contribute to a society where all people can live safely and with peace of mind</a:t>
              </a:r>
              <a:endParaRPr lang="ja-JP" altLang="en-US" sz="1599">
                <a:solidFill>
                  <a:srgbClr val="FFFFFF"/>
                </a:solidFill>
                <a:latin typeface="Verdana" panose="020B0604030504040204" pitchFamily="34" charset="0"/>
                <a:ea typeface="Yu Gothic UI"/>
              </a:endParaRPr>
            </a:p>
          </p:txBody>
        </p:sp>
        <p:sp>
          <p:nvSpPr>
            <p:cNvPr id="26" name="Rectangle 15">
              <a:extLst>
                <a:ext uri="{FF2B5EF4-FFF2-40B4-BE49-F238E27FC236}">
                  <a16:creationId xmlns:a16="http://schemas.microsoft.com/office/drawing/2014/main" id="{27D38DA2-A8CE-4DA9-BB43-4B55964EAA1B}"/>
                </a:ext>
              </a:extLst>
            </p:cNvPr>
            <p:cNvSpPr>
              <a:spLocks noChangeArrowheads="1"/>
            </p:cNvSpPr>
            <p:nvPr/>
          </p:nvSpPr>
          <p:spPr bwMode="auto">
            <a:xfrm>
              <a:off x="1547999" y="1809980"/>
              <a:ext cx="46142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fontAlgn="base">
                <a:spcBef>
                  <a:spcPct val="0"/>
                </a:spcBef>
                <a:spcAft>
                  <a:spcPct val="0"/>
                </a:spcAft>
                <a:tabLst>
                  <a:tab pos="1049979" algn="l"/>
                  <a:tab pos="1811293" algn="l"/>
                </a:tabLst>
              </a:pPr>
              <a:r>
                <a:rPr lang="en-US" altLang="ja-JP" sz="2398" spc="200">
                  <a:solidFill>
                    <a:srgbClr val="FFFFFF"/>
                  </a:solidFill>
                  <a:latin typeface="Verdana" panose="020B0604030504040204" pitchFamily="34" charset="0"/>
                  <a:ea typeface="Verdana" panose="020B0604030504040204" pitchFamily="34" charset="0"/>
                </a:rPr>
                <a:t>Food Value Chain</a:t>
              </a:r>
              <a:endParaRPr lang="ja-JP" altLang="en-US" sz="2398" spc="200">
                <a:solidFill>
                  <a:srgbClr val="FFFFFF"/>
                </a:solidFill>
                <a:latin typeface="Verdana" panose="020B0604030504040204" pitchFamily="34" charset="0"/>
                <a:ea typeface="Yu Gothic UI"/>
              </a:endParaRPr>
            </a:p>
          </p:txBody>
        </p:sp>
      </p:grpSp>
      <p:sp>
        <p:nvSpPr>
          <p:cNvPr id="28" name="テキスト ボックス 27">
            <a:extLst>
              <a:ext uri="{FF2B5EF4-FFF2-40B4-BE49-F238E27FC236}">
                <a16:creationId xmlns:a16="http://schemas.microsoft.com/office/drawing/2014/main" id="{6798E778-4B4B-4E01-90CC-C1E685C80F91}"/>
              </a:ext>
            </a:extLst>
          </p:cNvPr>
          <p:cNvSpPr txBox="1"/>
          <p:nvPr/>
        </p:nvSpPr>
        <p:spPr>
          <a:xfrm>
            <a:off x="2051040" y="4938228"/>
            <a:ext cx="7373173" cy="1033112"/>
          </a:xfrm>
          <a:prstGeom prst="rect">
            <a:avLst/>
          </a:prstGeom>
          <a:noFill/>
        </p:spPr>
        <p:txBody>
          <a:bodyPr wrap="square" lIns="0" tIns="0" rIns="0" bIns="0" rtlCol="0" anchor="t" anchorCtr="0">
            <a:noAutofit/>
          </a:bodyPr>
          <a:lstStyle/>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Proposal of optimal horticultural facility-related product combinations that integrate cutting-edge technologies from Europe and other regions advanced in agriculture to address the individual needs and issues facing agricultural producers</a:t>
            </a:r>
          </a:p>
          <a:p>
            <a:pPr marL="197822" indent="-197822" algn="just" defTabSz="456789">
              <a:lnSpc>
                <a:spcPct val="110000"/>
              </a:lnSpc>
              <a:spcBef>
                <a:spcPts val="400"/>
              </a:spcBef>
              <a:buSzPct val="130000"/>
              <a:buFont typeface="Wingdings" panose="05000000000000000000" pitchFamily="2" charset="2"/>
              <a:buChar char="n"/>
              <a:defRPr/>
            </a:pPr>
            <a:r>
              <a:rPr kumimoji="0" lang="en-US" altLang="ja-JP" sz="1099" kern="0">
                <a:solidFill>
                  <a:prstClr val="black"/>
                </a:solidFill>
                <a:latin typeface="Verdana" panose="020B0604030504040204" pitchFamily="34" charset="0"/>
                <a:ea typeface="Verdana" panose="020B0604030504040204" pitchFamily="34" charset="0"/>
              </a:rPr>
              <a:t>Provision of high-quality cold chain products that meet a broad range of needs related to food delivery</a:t>
            </a:r>
            <a:endParaRPr kumimoji="0" lang="ja-JP" altLang="en-US" sz="1099" kern="0">
              <a:solidFill>
                <a:prstClr val="black"/>
              </a:solidFill>
              <a:latin typeface="Verdana" panose="020B0604030504040204" pitchFamily="34" charset="0"/>
              <a:ea typeface="Yu Gothic UI"/>
            </a:endParaRPr>
          </a:p>
        </p:txBody>
      </p:sp>
      <p:sp>
        <p:nvSpPr>
          <p:cNvPr id="30" name="テキスト ボックス 29">
            <a:extLst>
              <a:ext uri="{FF2B5EF4-FFF2-40B4-BE49-F238E27FC236}">
                <a16:creationId xmlns:a16="http://schemas.microsoft.com/office/drawing/2014/main" id="{6798E778-4B4B-4E01-90CC-C1E685C80F91}"/>
              </a:ext>
            </a:extLst>
          </p:cNvPr>
          <p:cNvSpPr txBox="1"/>
          <p:nvPr/>
        </p:nvSpPr>
        <p:spPr>
          <a:xfrm>
            <a:off x="1015856" y="4938228"/>
            <a:ext cx="863201" cy="1033112"/>
          </a:xfrm>
          <a:prstGeom prst="rect">
            <a:avLst/>
          </a:prstGeom>
          <a:noFill/>
        </p:spPr>
        <p:txBody>
          <a:bodyPr wrap="square" lIns="0" tIns="0" rIns="0" bIns="0" rtlCol="0" anchor="t" anchorCtr="0">
            <a:noAutofit/>
          </a:bodyPr>
          <a:lstStyle/>
          <a:p>
            <a:pPr algn="just" defTabSz="456789">
              <a:lnSpc>
                <a:spcPct val="110000"/>
              </a:lnSpc>
              <a:spcBef>
                <a:spcPts val="400"/>
              </a:spcBef>
              <a:buSzPct val="130000"/>
              <a:defRPr/>
            </a:pPr>
            <a:r>
              <a:rPr kumimoji="0" lang="en-US" altLang="ja-JP" sz="1399" kern="0">
                <a:solidFill>
                  <a:prstClr val="black"/>
                </a:solidFill>
                <a:latin typeface="Verdana" panose="020B0604030504040204" pitchFamily="34" charset="0"/>
                <a:ea typeface="Verdana" panose="020B0604030504040204" pitchFamily="34" charset="0"/>
              </a:rPr>
              <a:t>Features</a:t>
            </a:r>
            <a:endParaRPr kumimoji="0" lang="ja-JP" altLang="en-US" sz="999" kern="0">
              <a:solidFill>
                <a:prstClr val="black"/>
              </a:solidFill>
              <a:latin typeface="Verdana" panose="020B0604030504040204" pitchFamily="34" charset="0"/>
              <a:ea typeface="Yu Gothic UI"/>
            </a:endParaRPr>
          </a:p>
        </p:txBody>
      </p:sp>
      <p:sp>
        <p:nvSpPr>
          <p:cNvPr id="20"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Non-automotive Businesses</a:t>
            </a:r>
            <a:endParaRPr lang="ja-JP" altLang="en-US" sz="2600" b="1">
              <a:solidFill>
                <a:srgbClr val="000000"/>
              </a:solidFill>
              <a:latin typeface="Verdana" panose="020B0604030504040204" pitchFamily="34" charset="0"/>
              <a:ea typeface="Yu Gothic UI"/>
            </a:endParaRPr>
          </a:p>
        </p:txBody>
      </p:sp>
      <p:grpSp>
        <p:nvGrpSpPr>
          <p:cNvPr id="29" name="グループ化 28"/>
          <p:cNvGrpSpPr>
            <a:grpSpLocks noChangeAspect="1"/>
          </p:cNvGrpSpPr>
          <p:nvPr/>
        </p:nvGrpSpPr>
        <p:grpSpPr>
          <a:xfrm>
            <a:off x="10107495" y="4913078"/>
            <a:ext cx="561562" cy="491098"/>
            <a:chOff x="8972882" y="5477554"/>
            <a:chExt cx="742892" cy="649672"/>
          </a:xfrm>
        </p:grpSpPr>
        <p:sp>
          <p:nvSpPr>
            <p:cNvPr id="31" name="正方形/長方形 30"/>
            <p:cNvSpPr/>
            <p:nvPr/>
          </p:nvSpPr>
          <p:spPr>
            <a:xfrm>
              <a:off x="9028173" y="5477554"/>
              <a:ext cx="636766" cy="636765"/>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2" name="テキスト ボックス 31"/>
            <p:cNvSpPr txBox="1"/>
            <p:nvPr/>
          </p:nvSpPr>
          <p:spPr>
            <a:xfrm>
              <a:off x="8972882" y="5496712"/>
              <a:ext cx="742892" cy="630514"/>
            </a:xfrm>
            <a:prstGeom prst="rect">
              <a:avLst/>
            </a:prstGeom>
            <a:noFill/>
          </p:spPr>
          <p:txBody>
            <a:bodyPr wrap="square" rtlCol="0">
              <a:spAutoFit/>
            </a:bodyPr>
            <a:lstStyle/>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Peace</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of</a:t>
              </a:r>
            </a:p>
            <a:p>
              <a:pPr algn="ctr" defTabSz="913577">
                <a:lnSpc>
                  <a:spcPts val="999"/>
                </a:lnSpc>
              </a:pPr>
              <a:r>
                <a:rPr lang="en-US" altLang="ja-JP" sz="949">
                  <a:solidFill>
                    <a:srgbClr val="FFFFFF"/>
                  </a:solidFill>
                  <a:latin typeface="Verdana" panose="020B0604030504040204" pitchFamily="34" charset="0"/>
                  <a:ea typeface="Verdana" panose="020B0604030504040204" pitchFamily="34" charset="0"/>
                </a:rPr>
                <a:t>Mind</a:t>
              </a:r>
            </a:p>
          </p:txBody>
        </p:sp>
      </p:grpSp>
      <p:grpSp>
        <p:nvGrpSpPr>
          <p:cNvPr id="33" name="グループ化 32"/>
          <p:cNvGrpSpPr>
            <a:grpSpLocks noChangeAspect="1"/>
          </p:cNvGrpSpPr>
          <p:nvPr/>
        </p:nvGrpSpPr>
        <p:grpSpPr>
          <a:xfrm>
            <a:off x="9560403" y="4913066"/>
            <a:ext cx="561562" cy="481340"/>
            <a:chOff x="9043977" y="5477554"/>
            <a:chExt cx="742892" cy="636765"/>
          </a:xfrm>
        </p:grpSpPr>
        <p:sp>
          <p:nvSpPr>
            <p:cNvPr id="34" name="正方形/長方形 33"/>
            <p:cNvSpPr/>
            <p:nvPr/>
          </p:nvSpPr>
          <p:spPr>
            <a:xfrm>
              <a:off x="9099266" y="5477554"/>
              <a:ext cx="636767" cy="636765"/>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35" name="テキスト ボックス 34"/>
            <p:cNvSpPr txBox="1"/>
            <p:nvPr/>
          </p:nvSpPr>
          <p:spPr>
            <a:xfrm>
              <a:off x="9043977" y="5645760"/>
              <a:ext cx="742892" cy="315255"/>
            </a:xfrm>
            <a:prstGeom prst="rect">
              <a:avLst/>
            </a:prstGeom>
            <a:noFill/>
          </p:spPr>
          <p:txBody>
            <a:bodyPr wrap="square" rtlCol="0">
              <a:spAutoFit/>
            </a:bodyPr>
            <a:lstStyle/>
            <a:p>
              <a:pPr algn="ctr" defTabSz="913577"/>
              <a:r>
                <a:rPr lang="en-US" altLang="ja-JP" sz="949">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cs typeface="Segoe UI" panose="020B0502040204020203" pitchFamily="34" charset="0"/>
            </a:endParaRPr>
          </a:p>
        </p:txBody>
      </p:sp>
    </p:spTree>
    <p:extLst>
      <p:ext uri="{BB962C8B-B14F-4D97-AF65-F5344CB8AC3E}">
        <p14:creationId xmlns:p14="http://schemas.microsoft.com/office/powerpoint/2010/main" val="41607854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9" y="0"/>
            <a:ext cx="12191824" cy="2787419"/>
          </a:xfrm>
          <a:prstGeom prst="rect">
            <a:avLst/>
          </a:prstGeom>
        </p:spPr>
      </p:pic>
      <p:sp>
        <p:nvSpPr>
          <p:cNvPr id="17" name="正方形/長方形 16"/>
          <p:cNvSpPr/>
          <p:nvPr/>
        </p:nvSpPr>
        <p:spPr>
          <a:xfrm>
            <a:off x="3462572" y="598113"/>
            <a:ext cx="7426824" cy="1798335"/>
          </a:xfrm>
          <a:prstGeom prst="rect">
            <a:avLst/>
          </a:prstGeom>
          <a:solidFill>
            <a:srgbClr val="037E22">
              <a:alpha val="60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DENSO TP 2017 Black" panose="020B0900000000000000" pitchFamily="34" charset="-128"/>
              <a:ea typeface="DENSO TP 2017 Black" panose="020B0900000000000000" pitchFamily="34" charset="-128"/>
            </a:endParaRPr>
          </a:p>
        </p:txBody>
      </p:sp>
      <p:sp>
        <p:nvSpPr>
          <p:cNvPr id="10" name="テキスト ボックス 9"/>
          <p:cNvSpPr txBox="1"/>
          <p:nvPr/>
        </p:nvSpPr>
        <p:spPr>
          <a:xfrm>
            <a:off x="1608535" y="5233154"/>
            <a:ext cx="1968588" cy="553486"/>
          </a:xfrm>
          <a:prstGeom prst="rect">
            <a:avLst/>
          </a:prstGeom>
          <a:noFill/>
        </p:spPr>
        <p:txBody>
          <a:bodyPr wrap="none" rtlCol="0">
            <a:spAutoFit/>
          </a:bodyPr>
          <a:lstStyle/>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Realize carbon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neutrality at our plants</a:t>
            </a:r>
            <a:endParaRPr lang="ja-JP" altLang="en-US" sz="1199">
              <a:solidFill>
                <a:srgbClr val="000000"/>
              </a:solidFill>
              <a:latin typeface="Verdana" panose="020B0604030504040204" pitchFamily="34" charset="0"/>
              <a:ea typeface="Yu Gothic UI"/>
            </a:endParaRPr>
          </a:p>
        </p:txBody>
      </p:sp>
      <p:sp>
        <p:nvSpPr>
          <p:cNvPr id="13" name="テキスト ボックス 12"/>
          <p:cNvSpPr txBox="1"/>
          <p:nvPr/>
        </p:nvSpPr>
        <p:spPr>
          <a:xfrm>
            <a:off x="4668886" y="5233154"/>
            <a:ext cx="2854229" cy="784104"/>
          </a:xfrm>
          <a:prstGeom prst="rect">
            <a:avLst/>
          </a:prstGeom>
          <a:noFill/>
        </p:spPr>
        <p:txBody>
          <a:bodyPr wrap="none" rtlCol="0">
            <a:spAutoFit/>
          </a:bodyPr>
          <a:lstStyle/>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Contribute to the electrification of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cars to reduce CO</a:t>
            </a:r>
            <a:r>
              <a:rPr lang="en-US" altLang="ja-JP" sz="1199" baseline="-25000">
                <a:solidFill>
                  <a:srgbClr val="000000"/>
                </a:solidFill>
                <a:latin typeface="Verdana" panose="020B0604030504040204" pitchFamily="34" charset="0"/>
                <a:ea typeface="Verdana" panose="020B0604030504040204" pitchFamily="34" charset="0"/>
              </a:rPr>
              <a:t>2</a:t>
            </a:r>
            <a:r>
              <a:rPr lang="en-US" altLang="ja-JP" sz="1199">
                <a:solidFill>
                  <a:srgbClr val="000000"/>
                </a:solidFill>
                <a:latin typeface="Verdana" panose="020B0604030504040204" pitchFamily="34" charset="0"/>
                <a:ea typeface="Verdana" panose="020B0604030504040204" pitchFamily="34" charset="0"/>
              </a:rPr>
              <a:t> emissions to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the greatest extent possible</a:t>
            </a:r>
            <a:endParaRPr lang="ja-JP" altLang="en-US" sz="1199">
              <a:solidFill>
                <a:srgbClr val="000000"/>
              </a:solidFill>
              <a:latin typeface="Verdana" panose="020B0604030504040204" pitchFamily="34" charset="0"/>
              <a:ea typeface="Yu Gothic UI"/>
            </a:endParaRPr>
          </a:p>
        </p:txBody>
      </p:sp>
      <p:sp>
        <p:nvSpPr>
          <p:cNvPr id="14" name="テキスト ボックス 13"/>
          <p:cNvSpPr txBox="1"/>
          <p:nvPr/>
        </p:nvSpPr>
        <p:spPr>
          <a:xfrm>
            <a:off x="8168715" y="5233154"/>
            <a:ext cx="2815792" cy="784104"/>
          </a:xfrm>
          <a:prstGeom prst="rect">
            <a:avLst/>
          </a:prstGeom>
          <a:noFill/>
        </p:spPr>
        <p:txBody>
          <a:bodyPr wrap="none" rtlCol="0">
            <a:spAutoFit/>
          </a:bodyPr>
          <a:lstStyle/>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Capture and reuse CO</a:t>
            </a:r>
            <a:r>
              <a:rPr lang="en-US" altLang="ja-JP" sz="1199" baseline="-25000">
                <a:solidFill>
                  <a:srgbClr val="000000"/>
                </a:solidFill>
                <a:latin typeface="Verdana" panose="020B0604030504040204" pitchFamily="34" charset="0"/>
                <a:ea typeface="Verdana" panose="020B0604030504040204" pitchFamily="34" charset="0"/>
              </a:rPr>
              <a:t>2</a:t>
            </a:r>
            <a:r>
              <a:rPr lang="en-US" altLang="ja-JP" sz="1199">
                <a:solidFill>
                  <a:srgbClr val="000000"/>
                </a:solidFill>
                <a:latin typeface="Verdana" panose="020B0604030504040204" pitchFamily="34" charset="0"/>
                <a:ea typeface="Verdana" panose="020B0604030504040204" pitchFamily="34" charset="0"/>
              </a:rPr>
              <a:t>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to contribute to carbon neutrality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within society as a whole</a:t>
            </a:r>
            <a:endParaRPr lang="ja-JP" altLang="en-US" sz="1199">
              <a:solidFill>
                <a:srgbClr val="000000"/>
              </a:solidFill>
              <a:latin typeface="Verdana" panose="020B0604030504040204" pitchFamily="34" charset="0"/>
              <a:ea typeface="Yu Gothic UI"/>
            </a:endParaRPr>
          </a:p>
        </p:txBody>
      </p:sp>
      <p:pic>
        <p:nvPicPr>
          <p:cNvPr id="22" name="図 2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27766" y="3510350"/>
            <a:ext cx="2625570" cy="1690437"/>
          </a:xfrm>
          <a:prstGeom prst="rect">
            <a:avLst/>
          </a:prstGeom>
        </p:spPr>
      </p:pic>
      <p:pic>
        <p:nvPicPr>
          <p:cNvPr id="23" name="図 22"/>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83216" y="3510350"/>
            <a:ext cx="2625569" cy="1690435"/>
          </a:xfrm>
          <a:prstGeom prst="rect">
            <a:avLst/>
          </a:prstGeom>
        </p:spPr>
      </p:pic>
      <p:pic>
        <p:nvPicPr>
          <p:cNvPr id="24" name="図 23"/>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63828" y="3510350"/>
            <a:ext cx="2625569" cy="1690435"/>
          </a:xfrm>
          <a:prstGeom prst="rect">
            <a:avLst/>
          </a:prstGeom>
        </p:spPr>
      </p:pic>
      <p:sp>
        <p:nvSpPr>
          <p:cNvPr id="26" name="テキスト ボックス 25"/>
          <p:cNvSpPr txBox="1"/>
          <p:nvPr/>
        </p:nvSpPr>
        <p:spPr>
          <a:xfrm>
            <a:off x="3821082" y="1051418"/>
            <a:ext cx="6182877" cy="891726"/>
          </a:xfrm>
          <a:prstGeom prst="rect">
            <a:avLst/>
          </a:prstGeom>
          <a:noFill/>
          <a:effectLst/>
        </p:spPr>
        <p:txBody>
          <a:bodyPr wrap="square" rtlCol="0" anchor="ctr">
            <a:spAutoFit/>
          </a:bodyPr>
          <a:lstStyle/>
          <a:p>
            <a:pPr defTabSz="913577"/>
            <a:r>
              <a:rPr lang="en-US" altLang="ja-JP" sz="2598" spc="300">
                <a:solidFill>
                  <a:srgbClr val="FFFFFF"/>
                </a:solidFill>
                <a:latin typeface="DENSO Sans" panose="00000500000000000000" pitchFamily="50" charset="0"/>
                <a:ea typeface="DENSO TP 2017 Black" panose="020B0900000000000000" pitchFamily="34" charset="-128"/>
              </a:rPr>
              <a:t>Aiming to Become Carbon Neutral by 2035</a:t>
            </a:r>
            <a:endParaRPr lang="ja-JP" altLang="en-US" sz="2598" spc="300">
              <a:solidFill>
                <a:srgbClr val="FFFFFF"/>
              </a:solidFill>
              <a:latin typeface="DENSO Sans" panose="00000500000000000000" pitchFamily="50" charset="0"/>
              <a:ea typeface="DENSO TP 2017 Black" panose="020B0900000000000000" pitchFamily="34" charset="-128"/>
            </a:endParaRPr>
          </a:p>
        </p:txBody>
      </p:sp>
      <p:sp>
        <p:nvSpPr>
          <p:cNvPr id="19" name="テキスト ボックス 18"/>
          <p:cNvSpPr txBox="1"/>
          <p:nvPr/>
        </p:nvSpPr>
        <p:spPr>
          <a:xfrm>
            <a:off x="1219839" y="3035158"/>
            <a:ext cx="2841417" cy="368990"/>
          </a:xfrm>
          <a:prstGeom prst="rect">
            <a:avLst/>
          </a:prstGeom>
          <a:noFill/>
        </p:spPr>
        <p:txBody>
          <a:bodyPr wrap="none" rtlCol="0" anchor="ctr">
            <a:spAutoFit/>
          </a:bodyPr>
          <a:lstStyle/>
          <a:p>
            <a:pPr algn="ctr" defTabSz="913577"/>
            <a:r>
              <a:rPr lang="en-US" altLang="ja-JP" sz="1798" i="1" err="1">
                <a:solidFill>
                  <a:srgbClr val="000000"/>
                </a:solidFill>
                <a:latin typeface="Verdana" panose="020B0604030504040204" pitchFamily="34" charset="0"/>
                <a:ea typeface="Verdana" panose="020B0604030504040204" pitchFamily="34" charset="0"/>
              </a:rPr>
              <a:t>Monozukuri</a:t>
            </a:r>
            <a:r>
              <a:rPr lang="en-US" altLang="ja-JP" sz="1798">
                <a:solidFill>
                  <a:srgbClr val="000000"/>
                </a:solidFill>
                <a:latin typeface="Verdana" panose="020B0604030504040204" pitchFamily="34" charset="0"/>
                <a:ea typeface="Verdana" panose="020B0604030504040204" pitchFamily="34" charset="0"/>
              </a:rPr>
              <a:t> </a:t>
            </a:r>
            <a:r>
              <a:rPr lang="en-US" altLang="ja-JP" sz="1199">
                <a:solidFill>
                  <a:srgbClr val="000000"/>
                </a:solidFill>
                <a:latin typeface="Verdana" panose="020B0604030504040204" pitchFamily="34" charset="0"/>
                <a:ea typeface="Verdana" panose="020B0604030504040204" pitchFamily="34" charset="0"/>
              </a:rPr>
              <a:t>(Manufacturing)</a:t>
            </a:r>
            <a:endParaRPr lang="ja-JP" altLang="en-US" sz="1199">
              <a:solidFill>
                <a:srgbClr val="000000"/>
              </a:solidFill>
              <a:latin typeface="Verdana" panose="020B0604030504040204" pitchFamily="34" charset="0"/>
              <a:ea typeface="Yu Gothic UI"/>
            </a:endParaRPr>
          </a:p>
        </p:txBody>
      </p:sp>
      <p:sp>
        <p:nvSpPr>
          <p:cNvPr id="20" name="テキスト ボックス 19"/>
          <p:cNvSpPr txBox="1"/>
          <p:nvPr/>
        </p:nvSpPr>
        <p:spPr>
          <a:xfrm>
            <a:off x="4981057" y="3035158"/>
            <a:ext cx="2159617" cy="368990"/>
          </a:xfrm>
          <a:prstGeom prst="rect">
            <a:avLst/>
          </a:prstGeom>
          <a:noFill/>
        </p:spPr>
        <p:txBody>
          <a:bodyPr wrap="none" rtlCol="0" anchor="ctr">
            <a:spAutoFit/>
          </a:bodyPr>
          <a:lstStyle/>
          <a:p>
            <a:pPr algn="ctr" defTabSz="913577"/>
            <a:r>
              <a:rPr lang="en-US" altLang="ja-JP" sz="1798">
                <a:solidFill>
                  <a:srgbClr val="000000"/>
                </a:solidFill>
                <a:latin typeface="Verdana" panose="020B0604030504040204" pitchFamily="34" charset="0"/>
                <a:ea typeface="Verdana" panose="020B0604030504040204" pitchFamily="34" charset="0"/>
              </a:rPr>
              <a:t>Mobility Products</a:t>
            </a:r>
            <a:endParaRPr lang="ja-JP" altLang="en-US" sz="1798" b="1" spc="300">
              <a:solidFill>
                <a:srgbClr val="000000"/>
              </a:solidFill>
              <a:latin typeface="Yu Gothic UI"/>
              <a:ea typeface="Yu Gothic UI"/>
            </a:endParaRPr>
          </a:p>
        </p:txBody>
      </p:sp>
      <p:sp>
        <p:nvSpPr>
          <p:cNvPr id="21" name="テキスト ボックス 20"/>
          <p:cNvSpPr txBox="1"/>
          <p:nvPr/>
        </p:nvSpPr>
        <p:spPr>
          <a:xfrm>
            <a:off x="8826941" y="3035158"/>
            <a:ext cx="1499343" cy="368990"/>
          </a:xfrm>
          <a:prstGeom prst="rect">
            <a:avLst/>
          </a:prstGeom>
          <a:noFill/>
        </p:spPr>
        <p:txBody>
          <a:bodyPr wrap="none" rtlCol="0" anchor="ctr">
            <a:spAutoFit/>
          </a:bodyPr>
          <a:lstStyle/>
          <a:p>
            <a:pPr algn="ctr" defTabSz="913577"/>
            <a:r>
              <a:rPr lang="en-US" altLang="ja-JP" sz="1798">
                <a:solidFill>
                  <a:srgbClr val="000000"/>
                </a:solidFill>
                <a:latin typeface="Verdana" panose="020B0604030504040204" pitchFamily="34" charset="0"/>
                <a:ea typeface="Verdana" panose="020B0604030504040204" pitchFamily="34" charset="0"/>
              </a:rPr>
              <a:t>Energy Use</a:t>
            </a:r>
            <a:endParaRPr lang="ja-JP" altLang="en-US" sz="1798" b="1" spc="300">
              <a:solidFill>
                <a:srgbClr val="000000"/>
              </a:solidFill>
              <a:latin typeface="Yu Gothic UI"/>
              <a:ea typeface="Yu Gothic UI"/>
            </a:endParaRPr>
          </a:p>
        </p:txBody>
      </p:sp>
      <p:grpSp>
        <p:nvGrpSpPr>
          <p:cNvPr id="25" name="グループ化 24"/>
          <p:cNvGrpSpPr/>
          <p:nvPr/>
        </p:nvGrpSpPr>
        <p:grpSpPr>
          <a:xfrm>
            <a:off x="1327766" y="598113"/>
            <a:ext cx="1798335" cy="1798335"/>
            <a:chOff x="1328907" y="598667"/>
            <a:chExt cx="1800000" cy="1800000"/>
          </a:xfrm>
        </p:grpSpPr>
        <p:sp>
          <p:nvSpPr>
            <p:cNvPr id="27" name="正方形/長方形 26"/>
            <p:cNvSpPr/>
            <p:nvPr/>
          </p:nvSpPr>
          <p:spPr>
            <a:xfrm>
              <a:off x="1328907" y="598667"/>
              <a:ext cx="1800000" cy="180000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8" name="テキスト ボックス 27"/>
            <p:cNvSpPr txBox="1"/>
            <p:nvPr/>
          </p:nvSpPr>
          <p:spPr>
            <a:xfrm>
              <a:off x="1417295" y="1247071"/>
              <a:ext cx="1620000" cy="577081"/>
            </a:xfrm>
            <a:prstGeom prst="rect">
              <a:avLst/>
            </a:prstGeom>
            <a:noFill/>
          </p:spPr>
          <p:txBody>
            <a:bodyPr wrap="square" rtlCol="0" anchor="ctr">
              <a:spAutoFit/>
            </a:bodyPr>
            <a:lstStyle/>
            <a:p>
              <a:pPr algn="ctr" defTabSz="913577">
                <a:lnSpc>
                  <a:spcPct val="90000"/>
                </a:lnSpc>
              </a:pPr>
              <a:r>
                <a:rPr lang="en-US" altLang="ja-JP" sz="3497">
                  <a:solidFill>
                    <a:srgbClr val="FFFFFF"/>
                  </a:solidFill>
                  <a:latin typeface="Verdana" panose="020B0604030504040204" pitchFamily="34" charset="0"/>
                  <a:ea typeface="Verdana" panose="020B0604030504040204" pitchFamily="34" charset="0"/>
                </a:rPr>
                <a:t>Green</a:t>
              </a: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latin typeface="Verdana" panose="020B0604030504040204" pitchFamily="34" charset="0"/>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latin typeface="Verdana" panose="020B0604030504040204" pitchFamily="34" charset="0"/>
              <a:ea typeface="Yu Gothic UI"/>
              <a:cs typeface="Segoe UI" panose="020B0502040204020203" pitchFamily="34" charset="0"/>
            </a:endParaRPr>
          </a:p>
        </p:txBody>
      </p:sp>
    </p:spTree>
    <p:extLst>
      <p:ext uri="{BB962C8B-B14F-4D97-AF65-F5344CB8AC3E}">
        <p14:creationId xmlns:p14="http://schemas.microsoft.com/office/powerpoint/2010/main" val="24506983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786" y="0"/>
            <a:ext cx="12207699" cy="2787419"/>
          </a:xfrm>
          <a:prstGeom prst="rect">
            <a:avLst/>
          </a:prstGeom>
        </p:spPr>
      </p:pic>
      <p:pic>
        <p:nvPicPr>
          <p:cNvPr id="45" name="図 4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27766" y="3511340"/>
            <a:ext cx="2625569" cy="1690435"/>
          </a:xfrm>
          <a:prstGeom prst="rect">
            <a:avLst/>
          </a:prstGeom>
        </p:spPr>
      </p:pic>
      <p:pic>
        <p:nvPicPr>
          <p:cNvPr id="49" name="図 4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95796" y="3511340"/>
            <a:ext cx="2625569" cy="1690435"/>
          </a:xfrm>
          <a:prstGeom prst="rect">
            <a:avLst/>
          </a:prstGeom>
        </p:spPr>
      </p:pic>
      <p:pic>
        <p:nvPicPr>
          <p:cNvPr id="50" name="図 49"/>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263827" y="3511340"/>
            <a:ext cx="2625569" cy="1690435"/>
          </a:xfrm>
          <a:prstGeom prst="rect">
            <a:avLst/>
          </a:prstGeom>
        </p:spPr>
      </p:pic>
      <p:sp>
        <p:nvSpPr>
          <p:cNvPr id="17" name="正方形/長方形 16"/>
          <p:cNvSpPr/>
          <p:nvPr/>
        </p:nvSpPr>
        <p:spPr>
          <a:xfrm>
            <a:off x="3462572" y="598113"/>
            <a:ext cx="7426824" cy="1798335"/>
          </a:xfrm>
          <a:prstGeom prst="rect">
            <a:avLst/>
          </a:prstGeom>
          <a:solidFill>
            <a:srgbClr val="006BA6">
              <a:alpha val="69000"/>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grpSp>
        <p:nvGrpSpPr>
          <p:cNvPr id="19" name="グループ化 18"/>
          <p:cNvGrpSpPr/>
          <p:nvPr/>
        </p:nvGrpSpPr>
        <p:grpSpPr>
          <a:xfrm>
            <a:off x="1327766" y="598113"/>
            <a:ext cx="1798335" cy="1798335"/>
            <a:chOff x="1328907" y="598667"/>
            <a:chExt cx="1800000" cy="1800000"/>
          </a:xfrm>
        </p:grpSpPr>
        <p:sp>
          <p:nvSpPr>
            <p:cNvPr id="20" name="正方形/長方形 19"/>
            <p:cNvSpPr/>
            <p:nvPr/>
          </p:nvSpPr>
          <p:spPr>
            <a:xfrm>
              <a:off x="1328907" y="598667"/>
              <a:ext cx="1800000" cy="1800000"/>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2" name="テキスト ボックス 21"/>
            <p:cNvSpPr txBox="1"/>
            <p:nvPr/>
          </p:nvSpPr>
          <p:spPr>
            <a:xfrm>
              <a:off x="1417295" y="762323"/>
              <a:ext cx="1620000" cy="1546577"/>
            </a:xfrm>
            <a:prstGeom prst="rect">
              <a:avLst/>
            </a:prstGeom>
            <a:noFill/>
          </p:spPr>
          <p:txBody>
            <a:bodyPr wrap="square" lIns="91355" tIns="45678" rIns="91355" bIns="45678" rtlCol="0" anchor="ctr">
              <a:spAutoFit/>
            </a:bodyPr>
            <a:lstStyle/>
            <a:p>
              <a:pPr algn="ctr" defTabSz="913577">
                <a:lnSpc>
                  <a:spcPct val="90000"/>
                </a:lnSpc>
              </a:pPr>
              <a:r>
                <a:rPr lang="en-US" altLang="ja-JP" sz="3497">
                  <a:solidFill>
                    <a:srgbClr val="FFFFFF"/>
                  </a:solidFill>
                  <a:latin typeface="Verdana" panose="020B0604030504040204" pitchFamily="34" charset="0"/>
                  <a:ea typeface="Verdana" panose="020B0604030504040204" pitchFamily="34" charset="0"/>
                </a:rPr>
                <a:t>Peace</a:t>
              </a:r>
            </a:p>
            <a:p>
              <a:pPr algn="ctr" defTabSz="913577">
                <a:lnSpc>
                  <a:spcPct val="90000"/>
                </a:lnSpc>
              </a:pPr>
              <a:r>
                <a:rPr lang="en-US" altLang="ja-JP" sz="3497">
                  <a:solidFill>
                    <a:srgbClr val="FFFFFF"/>
                  </a:solidFill>
                  <a:latin typeface="Verdana" panose="020B0604030504040204" pitchFamily="34" charset="0"/>
                  <a:ea typeface="Verdana" panose="020B0604030504040204" pitchFamily="34" charset="0"/>
                </a:rPr>
                <a:t>of</a:t>
              </a:r>
            </a:p>
            <a:p>
              <a:pPr algn="ctr" defTabSz="913577">
                <a:lnSpc>
                  <a:spcPct val="90000"/>
                </a:lnSpc>
              </a:pPr>
              <a:r>
                <a:rPr lang="en-US" altLang="ja-JP" sz="3497">
                  <a:solidFill>
                    <a:srgbClr val="FFFFFF"/>
                  </a:solidFill>
                  <a:latin typeface="Verdana"/>
                  <a:ea typeface="Verdana"/>
                </a:rPr>
                <a:t>Mind</a:t>
              </a:r>
              <a:endParaRPr lang="en-US" altLang="ja-JP" sz="3497">
                <a:solidFill>
                  <a:srgbClr val="FFFFFF"/>
                </a:solidFill>
                <a:latin typeface="Verdana" panose="020B0604030504040204" pitchFamily="34" charset="0"/>
                <a:ea typeface="Verdana" panose="020B0604030504040204" pitchFamily="34" charset="0"/>
              </a:endParaRPr>
            </a:p>
          </p:txBody>
        </p:sp>
      </p:grpSp>
      <p:sp>
        <p:nvSpPr>
          <p:cNvPr id="23" name="テキスト ボックス 22"/>
          <p:cNvSpPr txBox="1"/>
          <p:nvPr/>
        </p:nvSpPr>
        <p:spPr>
          <a:xfrm>
            <a:off x="3821082" y="851548"/>
            <a:ext cx="6848849" cy="1291466"/>
          </a:xfrm>
          <a:prstGeom prst="rect">
            <a:avLst/>
          </a:prstGeom>
          <a:noFill/>
          <a:effectLst/>
        </p:spPr>
        <p:txBody>
          <a:bodyPr wrap="square" rtlCol="0" anchor="ctr">
            <a:spAutoFit/>
          </a:bodyPr>
          <a:lstStyle/>
          <a:p>
            <a:pPr defTabSz="913577"/>
            <a:r>
              <a:rPr lang="en-US" altLang="ja-JP" sz="2598" spc="250">
                <a:solidFill>
                  <a:srgbClr val="FFFFFF"/>
                </a:solidFill>
                <a:latin typeface="DENSO Sans" panose="00000500000000000000" pitchFamily="50" charset="0"/>
                <a:ea typeface="DENSO TP 2017 Black" panose="020B0900000000000000" pitchFamily="34" charset="-128"/>
              </a:rPr>
              <a:t>Aiming to Become a Leading Company That Provides “Peace of Mind” to Society</a:t>
            </a:r>
            <a:endParaRPr lang="ja-JP" altLang="en-US" sz="2598" spc="250">
              <a:solidFill>
                <a:srgbClr val="FFFFFF"/>
              </a:solidFill>
              <a:latin typeface="DENSO Sans" panose="00000500000000000000" pitchFamily="50" charset="0"/>
              <a:ea typeface="DENSO TP 2017 Black" panose="020B0900000000000000" pitchFamily="34" charset="-128"/>
            </a:endParaRPr>
          </a:p>
        </p:txBody>
      </p:sp>
      <p:sp>
        <p:nvSpPr>
          <p:cNvPr id="24" name="テキスト ボックス 23"/>
          <p:cNvSpPr txBox="1"/>
          <p:nvPr/>
        </p:nvSpPr>
        <p:spPr>
          <a:xfrm>
            <a:off x="1339024" y="3013377"/>
            <a:ext cx="2603047" cy="412552"/>
          </a:xfrm>
          <a:prstGeom prst="rect">
            <a:avLst/>
          </a:prstGeom>
          <a:noFill/>
        </p:spPr>
        <p:txBody>
          <a:bodyPr wrap="none" rtlCol="0" anchor="ctr">
            <a:spAutoFit/>
          </a:bodyPr>
          <a:lstStyle/>
          <a:p>
            <a:pPr algn="ctr" defTabSz="913577">
              <a:lnSpc>
                <a:spcPts val="2498"/>
              </a:lnSpc>
            </a:pPr>
            <a:r>
              <a:rPr lang="en-US" altLang="ja-JP" sz="1798">
                <a:solidFill>
                  <a:srgbClr val="000000"/>
                </a:solidFill>
                <a:latin typeface="Verdana" panose="020B0604030504040204" pitchFamily="34" charset="0"/>
                <a:ea typeface="Verdana" panose="020B0604030504040204" pitchFamily="34" charset="0"/>
              </a:rPr>
              <a:t>Zero Traffic Fatalities</a:t>
            </a:r>
            <a:endParaRPr lang="ja-JP" altLang="en-US" sz="1798">
              <a:solidFill>
                <a:srgbClr val="000000"/>
              </a:solidFill>
              <a:latin typeface="Verdana" panose="020B0604030504040204" pitchFamily="34" charset="0"/>
              <a:ea typeface="Yu Gothic UI"/>
            </a:endParaRPr>
          </a:p>
        </p:txBody>
      </p:sp>
      <p:sp>
        <p:nvSpPr>
          <p:cNvPr id="25" name="テキスト ボックス 24"/>
          <p:cNvSpPr txBox="1"/>
          <p:nvPr/>
        </p:nvSpPr>
        <p:spPr>
          <a:xfrm>
            <a:off x="4835076" y="2854558"/>
            <a:ext cx="2501894" cy="681607"/>
          </a:xfrm>
          <a:prstGeom prst="rect">
            <a:avLst/>
          </a:prstGeom>
          <a:noFill/>
        </p:spPr>
        <p:txBody>
          <a:bodyPr wrap="none" rtlCol="0" anchor="ctr">
            <a:spAutoFit/>
          </a:bodyPr>
          <a:lstStyle/>
          <a:p>
            <a:pPr algn="ctr" defTabSz="913577">
              <a:lnSpc>
                <a:spcPts val="2298"/>
              </a:lnSpc>
            </a:pPr>
            <a:r>
              <a:rPr lang="en-US" altLang="ja-JP" sz="1798">
                <a:solidFill>
                  <a:srgbClr val="000000"/>
                </a:solidFill>
                <a:latin typeface="Verdana" panose="020B0604030504040204" pitchFamily="34" charset="0"/>
                <a:ea typeface="Verdana" panose="020B0604030504040204" pitchFamily="34" charset="0"/>
              </a:rPr>
              <a:t>Creation of </a:t>
            </a:r>
          </a:p>
          <a:p>
            <a:pPr algn="ctr" defTabSz="913577">
              <a:lnSpc>
                <a:spcPts val="2298"/>
              </a:lnSpc>
            </a:pPr>
            <a:r>
              <a:rPr lang="en-US" altLang="ja-JP" sz="1798">
                <a:solidFill>
                  <a:srgbClr val="000000"/>
                </a:solidFill>
                <a:latin typeface="Verdana" panose="020B0604030504040204" pitchFamily="34" charset="0"/>
                <a:ea typeface="Verdana" panose="020B0604030504040204" pitchFamily="34" charset="0"/>
              </a:rPr>
              <a:t>Comfortable Spaces</a:t>
            </a:r>
            <a:endParaRPr lang="ja-JP" altLang="en-US" sz="1798" b="1" spc="300">
              <a:solidFill>
                <a:srgbClr val="000000"/>
              </a:solidFill>
              <a:latin typeface="Yu Gothic UI"/>
              <a:ea typeface="Yu Gothic UI"/>
            </a:endParaRPr>
          </a:p>
        </p:txBody>
      </p:sp>
      <p:sp>
        <p:nvSpPr>
          <p:cNvPr id="26" name="テキスト ボックス 25"/>
          <p:cNvSpPr txBox="1"/>
          <p:nvPr/>
        </p:nvSpPr>
        <p:spPr>
          <a:xfrm>
            <a:off x="7892902" y="3013377"/>
            <a:ext cx="3367420" cy="412552"/>
          </a:xfrm>
          <a:prstGeom prst="rect">
            <a:avLst/>
          </a:prstGeom>
          <a:noFill/>
        </p:spPr>
        <p:txBody>
          <a:bodyPr wrap="none" rtlCol="0" anchor="ctr">
            <a:spAutoFit/>
          </a:bodyPr>
          <a:lstStyle/>
          <a:p>
            <a:pPr algn="ctr" defTabSz="913577">
              <a:lnSpc>
                <a:spcPts val="2498"/>
              </a:lnSpc>
            </a:pPr>
            <a:r>
              <a:rPr lang="en-US" altLang="ja-JP" sz="1798">
                <a:solidFill>
                  <a:srgbClr val="000000"/>
                </a:solidFill>
                <a:latin typeface="Verdana" panose="020B0604030504040204" pitchFamily="34" charset="0"/>
                <a:ea typeface="Verdana" panose="020B0604030504040204" pitchFamily="34" charset="0"/>
              </a:rPr>
              <a:t>Support for Working People</a:t>
            </a:r>
            <a:endParaRPr lang="ja-JP" altLang="en-US" sz="1798" b="1" spc="300">
              <a:solidFill>
                <a:srgbClr val="000000"/>
              </a:solidFill>
              <a:latin typeface="Yu Gothic UI"/>
              <a:ea typeface="Yu Gothic UI"/>
            </a:endParaRPr>
          </a:p>
        </p:txBody>
      </p:sp>
      <p:sp>
        <p:nvSpPr>
          <p:cNvPr id="27" name="テキスト ボックス 26"/>
          <p:cNvSpPr txBox="1"/>
          <p:nvPr/>
        </p:nvSpPr>
        <p:spPr>
          <a:xfrm>
            <a:off x="707678" y="5231206"/>
            <a:ext cx="3770299" cy="784104"/>
          </a:xfrm>
          <a:prstGeom prst="rect">
            <a:avLst/>
          </a:prstGeom>
          <a:noFill/>
        </p:spPr>
        <p:txBody>
          <a:bodyPr wrap="none" rtlCol="0">
            <a:spAutoFit/>
          </a:bodyPr>
          <a:lstStyle/>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Popularize safety products through efforts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focused on “depth” and “width,” thereby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realizing free mobility without traffic accidents</a:t>
            </a:r>
            <a:endParaRPr lang="ja-JP" altLang="en-US" sz="1199">
              <a:solidFill>
                <a:srgbClr val="000000"/>
              </a:solidFill>
              <a:latin typeface="Verdana" panose="020B0604030504040204" pitchFamily="34" charset="0"/>
              <a:ea typeface="Yu Gothic UI"/>
            </a:endParaRPr>
          </a:p>
        </p:txBody>
      </p:sp>
      <p:sp>
        <p:nvSpPr>
          <p:cNvPr id="28" name="テキスト ボックス 27"/>
          <p:cNvSpPr txBox="1"/>
          <p:nvPr/>
        </p:nvSpPr>
        <p:spPr>
          <a:xfrm>
            <a:off x="4662481" y="5231206"/>
            <a:ext cx="2867040" cy="784104"/>
          </a:xfrm>
          <a:prstGeom prst="rect">
            <a:avLst/>
          </a:prstGeom>
          <a:noFill/>
        </p:spPr>
        <p:txBody>
          <a:bodyPr wrap="none" rtlCol="0">
            <a:spAutoFit/>
          </a:bodyPr>
          <a:lstStyle/>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Enhance relevant technologies for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creating peaceful,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comfortable spaces</a:t>
            </a:r>
            <a:endParaRPr lang="ja-JP" altLang="en-US" sz="1199">
              <a:solidFill>
                <a:srgbClr val="000000"/>
              </a:solidFill>
              <a:latin typeface="Verdana" panose="020B0604030504040204" pitchFamily="34" charset="0"/>
              <a:ea typeface="Yu Gothic UI"/>
            </a:endParaRPr>
          </a:p>
        </p:txBody>
      </p:sp>
      <p:sp>
        <p:nvSpPr>
          <p:cNvPr id="29" name="テキスト ボックス 28"/>
          <p:cNvSpPr txBox="1"/>
          <p:nvPr/>
        </p:nvSpPr>
        <p:spPr>
          <a:xfrm>
            <a:off x="7902863" y="5231207"/>
            <a:ext cx="3347497" cy="1014723"/>
          </a:xfrm>
          <a:prstGeom prst="rect">
            <a:avLst/>
          </a:prstGeom>
          <a:noFill/>
        </p:spPr>
        <p:txBody>
          <a:bodyPr wrap="none" rtlCol="0">
            <a:spAutoFit/>
          </a:bodyPr>
          <a:lstStyle/>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Draw on the technologies we have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calculated in the automotive domain to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establish a society where people are </a:t>
            </a:r>
          </a:p>
          <a:p>
            <a:pPr algn="ctr" defTabSz="913577">
              <a:lnSpc>
                <a:spcPts val="1798"/>
              </a:lnSpc>
            </a:pPr>
            <a:r>
              <a:rPr lang="en-US" altLang="ja-JP" sz="1199">
                <a:solidFill>
                  <a:srgbClr val="000000"/>
                </a:solidFill>
                <a:latin typeface="Verdana" panose="020B0604030504040204" pitchFamily="34" charset="0"/>
                <a:ea typeface="Verdana" panose="020B0604030504040204" pitchFamily="34" charset="0"/>
              </a:rPr>
              <a:t>supported and their potential is nurtured</a:t>
            </a:r>
            <a:endParaRPr lang="ja-JP" altLang="en-US" sz="1199">
              <a:solidFill>
                <a:srgbClr val="000000"/>
              </a:solidFill>
              <a:latin typeface="Verdana" panose="020B0604030504040204" pitchFamily="34" charset="0"/>
              <a:ea typeface="Yu Gothic UI"/>
            </a:endParaRPr>
          </a:p>
        </p:txBody>
      </p:sp>
      <p:sp>
        <p:nvSpPr>
          <p:cNvPr id="2" name="フッター プレースホルダー 1"/>
          <p:cNvSpPr>
            <a:spLocks noGrp="1"/>
          </p:cNvSpPr>
          <p:nvPr>
            <p:ph type="ftr" sz="quarter" idx="4294967295"/>
          </p:nvPr>
        </p:nvSpPr>
        <p:spPr/>
        <p:txBody>
          <a:bodyPr/>
          <a:lstStyle/>
          <a:p>
            <a:pPr defTabSz="913577"/>
            <a:r>
              <a:rPr lang="en-US" altLang="ja-JP" sz="799">
                <a:solidFill>
                  <a:srgbClr val="FFFFFF">
                    <a:lumMod val="65000"/>
                  </a:srgbClr>
                </a:solidFill>
                <a:latin typeface="Yu Gothic UI"/>
                <a:ea typeface="Yu Gothic UI"/>
                <a:cs typeface="Segoe UI" panose="020B0502040204020203" pitchFamily="34" charset="0"/>
              </a:rPr>
              <a:t>DENSO Corporate Profile (as of May 1, 2022)</a:t>
            </a:r>
            <a:endParaRPr lang="ja-JP" altLang="en-US" sz="799">
              <a:solidFill>
                <a:srgbClr val="FFFFFF">
                  <a:lumMod val="65000"/>
                </a:srgbClr>
              </a:solidFill>
              <a:latin typeface="Yu Gothic UI"/>
              <a:ea typeface="Yu Gothic UI"/>
              <a:cs typeface="Segoe UI" panose="020B0502040204020203" pitchFamily="34" charset="0"/>
            </a:endParaRPr>
          </a:p>
        </p:txBody>
      </p:sp>
      <p:sp>
        <p:nvSpPr>
          <p:cNvPr id="21" name="フッター プレースホルダー 1"/>
          <p:cNvSpPr txBox="1">
            <a:spLocks/>
          </p:cNvSpPr>
          <p:nvPr/>
        </p:nvSpPr>
        <p:spPr>
          <a:xfrm>
            <a:off x="1305459" y="6342022"/>
            <a:ext cx="4619405" cy="364787"/>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13577"/>
            <a:r>
              <a:rPr lang="en-US" altLang="ja-JP" sz="800">
                <a:solidFill>
                  <a:srgbClr val="FFFFFF">
                    <a:lumMod val="65000"/>
                  </a:srgbClr>
                </a:solidFill>
                <a:latin typeface="Verdana" panose="020B0604030504040204" pitchFamily="34" charset="0"/>
                <a:ea typeface="Verdana" panose="020B0604030504040204" pitchFamily="34" charset="0"/>
                <a:cs typeface="Segoe UI" panose="020B0502040204020203" pitchFamily="34" charset="0"/>
              </a:rPr>
              <a:t>DENSO In North America Company Profile</a:t>
            </a:r>
            <a:endParaRPr lang="ja-JP" altLang="en-US" sz="800">
              <a:solidFill>
                <a:srgbClr val="FFFFFF">
                  <a:lumMod val="65000"/>
                </a:srgbClr>
              </a:solidFill>
              <a:latin typeface="Verdana" panose="020B0604030504040204" pitchFamily="34" charset="0"/>
              <a:ea typeface="Yu Gothic UI"/>
              <a:cs typeface="Segoe UI" panose="020B0502040204020203" pitchFamily="34" charset="0"/>
            </a:endParaRPr>
          </a:p>
        </p:txBody>
      </p:sp>
    </p:spTree>
    <p:extLst>
      <p:ext uri="{BB962C8B-B14F-4D97-AF65-F5344CB8AC3E}">
        <p14:creationId xmlns:p14="http://schemas.microsoft.com/office/powerpoint/2010/main" val="90422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val="0"/>
              </a:ext>
            </a:extLst>
          </a:blip>
          <a:srcRect t="24263" r="857" b="52187"/>
          <a:stretch/>
        </p:blipFill>
        <p:spPr>
          <a:xfrm>
            <a:off x="1524" y="-1"/>
            <a:ext cx="12188952" cy="1929384"/>
          </a:xfrm>
          <a:prstGeom prst="rect">
            <a:avLst/>
          </a:prstGeom>
        </p:spPr>
      </p:pic>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10" name="Rectangle 12">
            <a:extLst>
              <a:ext uri="{FF2B5EF4-FFF2-40B4-BE49-F238E27FC236}">
                <a16:creationId xmlns:a16="http://schemas.microsoft.com/office/drawing/2014/main" id="{797CB79F-0827-4C4E-94F0-78C451A4DF53}"/>
              </a:ext>
            </a:extLst>
          </p:cNvPr>
          <p:cNvSpPr>
            <a:spLocks noChangeArrowheads="1"/>
          </p:cNvSpPr>
          <p:nvPr/>
        </p:nvSpPr>
        <p:spPr bwMode="auto">
          <a:xfrm>
            <a:off x="5193101" y="6200775"/>
            <a:ext cx="6305161" cy="44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fontAlgn="base">
              <a:lnSpc>
                <a:spcPct val="120000"/>
              </a:lnSpc>
              <a:spcBef>
                <a:spcPct val="0"/>
              </a:spcBef>
              <a:spcAft>
                <a:spcPct val="0"/>
              </a:spcAft>
            </a:pPr>
            <a:r>
              <a:rPr lang="en-US" altLang="ja-JP" sz="800">
                <a:solidFill>
                  <a:srgbClr val="000000"/>
                </a:solidFill>
              </a:rPr>
              <a:t>*1: U.S. dollar amounts have been translated, for convenience only, at the rate of 122.39 yen = US$1, the approximate exchange rate prevailing on March 31, 2022. Billion is used in the American sense of one thousand million.</a:t>
            </a:r>
          </a:p>
          <a:p>
            <a:pPr fontAlgn="base">
              <a:lnSpc>
                <a:spcPct val="120000"/>
              </a:lnSpc>
              <a:spcBef>
                <a:spcPct val="0"/>
              </a:spcBef>
              <a:spcAft>
                <a:spcPct val="0"/>
              </a:spcAft>
            </a:pPr>
            <a:r>
              <a:rPr lang="en-US" altLang="ja-JP" sz="800">
                <a:solidFill>
                  <a:srgbClr val="000000"/>
                </a:solidFill>
              </a:rPr>
              <a:t>*2: Profit attributable to owners of the parent company.</a:t>
            </a:r>
            <a:endParaRPr lang="ja-JP" altLang="en-US" sz="800">
              <a:solidFill>
                <a:srgbClr val="000000"/>
              </a:solidFill>
              <a:ea typeface="+mn-ea"/>
            </a:endParaRPr>
          </a:p>
        </p:txBody>
      </p:sp>
      <p:graphicFrame>
        <p:nvGraphicFramePr>
          <p:cNvPr id="12" name="表 36"/>
          <p:cNvGraphicFramePr>
            <a:graphicFrameLocks noGrp="1"/>
          </p:cNvGraphicFramePr>
          <p:nvPr>
            <p:extLst>
              <p:ext uri="{D42A27DB-BD31-4B8C-83A1-F6EECF244321}">
                <p14:modId xmlns:p14="http://schemas.microsoft.com/office/powerpoint/2010/main" val="2213911102"/>
              </p:ext>
            </p:extLst>
          </p:nvPr>
        </p:nvGraphicFramePr>
        <p:xfrm>
          <a:off x="696913" y="2091829"/>
          <a:ext cx="10801350" cy="3960000"/>
        </p:xfrm>
        <a:graphic>
          <a:graphicData uri="http://schemas.openxmlformats.org/drawingml/2006/table">
            <a:tbl>
              <a:tblPr firstRow="1" bandRow="1"/>
              <a:tblGrid>
                <a:gridCol w="3515717">
                  <a:extLst>
                    <a:ext uri="{9D8B030D-6E8A-4147-A177-3AD203B41FA5}">
                      <a16:colId xmlns:a16="http://schemas.microsoft.com/office/drawing/2014/main" val="1249550791"/>
                    </a:ext>
                  </a:extLst>
                </a:gridCol>
                <a:gridCol w="7285633">
                  <a:extLst>
                    <a:ext uri="{9D8B030D-6E8A-4147-A177-3AD203B41FA5}">
                      <a16:colId xmlns:a16="http://schemas.microsoft.com/office/drawing/2014/main" val="1582587337"/>
                    </a:ext>
                  </a:extLst>
                </a:gridCol>
              </a:tblGrid>
              <a:tr h="360000">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b="0" spc="70" baseline="0">
                          <a:solidFill>
                            <a:schemeClr val="tx1"/>
                          </a:solidFill>
                          <a:latin typeface="+mn-lt"/>
                          <a:ea typeface="Verdana" panose="020B0604030504040204" pitchFamily="34" charset="0"/>
                        </a:rPr>
                        <a:t>Company name</a:t>
                      </a:r>
                      <a:endParaRPr lang="ja-JP" altLang="en-US" sz="1300" b="0" spc="70" baseline="0">
                        <a:solidFill>
                          <a:schemeClr val="tx1"/>
                        </a:solidFill>
                        <a:latin typeface="+mn-lt"/>
                        <a:ea typeface="+mn-ea"/>
                      </a:endParaRPr>
                    </a:p>
                  </a:txBody>
                  <a:tcPr anchor="ctr">
                    <a:lnL w="12700" cmpd="sng">
                      <a:noFill/>
                    </a:lnL>
                    <a:lnR w="12700" cmpd="sng">
                      <a:noFill/>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b="1" kern="1200">
                          <a:solidFill>
                            <a:schemeClr val="lt1"/>
                          </a:solidFill>
                          <a:latin typeface="Yu Gothic UI"/>
                          <a:ea typeface="Yu Gothic UI"/>
                        </a:defRPr>
                      </a:lvl1pPr>
                      <a:lvl2pPr marL="457200" algn="l" defTabSz="914400" rtl="0" eaLnBrk="1" latinLnBrk="0" hangingPunct="1">
                        <a:defRPr kumimoji="1" sz="1800" b="1" kern="1200">
                          <a:solidFill>
                            <a:schemeClr val="lt1"/>
                          </a:solidFill>
                          <a:latin typeface="Yu Gothic UI"/>
                          <a:ea typeface="Yu Gothic UI"/>
                        </a:defRPr>
                      </a:lvl2pPr>
                      <a:lvl3pPr marL="914400" algn="l" defTabSz="914400" rtl="0" eaLnBrk="1" latinLnBrk="0" hangingPunct="1">
                        <a:defRPr kumimoji="1" sz="1800" b="1" kern="1200">
                          <a:solidFill>
                            <a:schemeClr val="lt1"/>
                          </a:solidFill>
                          <a:latin typeface="Yu Gothic UI"/>
                          <a:ea typeface="Yu Gothic UI"/>
                        </a:defRPr>
                      </a:lvl3pPr>
                      <a:lvl4pPr marL="1371600" algn="l" defTabSz="914400" rtl="0" eaLnBrk="1" latinLnBrk="0" hangingPunct="1">
                        <a:defRPr kumimoji="1" sz="1800" b="1" kern="1200">
                          <a:solidFill>
                            <a:schemeClr val="lt1"/>
                          </a:solidFill>
                          <a:latin typeface="Yu Gothic UI"/>
                          <a:ea typeface="Yu Gothic UI"/>
                        </a:defRPr>
                      </a:lvl4pPr>
                      <a:lvl5pPr marL="1828800" algn="l" defTabSz="914400" rtl="0" eaLnBrk="1" latinLnBrk="0" hangingPunct="1">
                        <a:defRPr kumimoji="1" sz="1800" b="1" kern="1200">
                          <a:solidFill>
                            <a:schemeClr val="lt1"/>
                          </a:solidFill>
                          <a:latin typeface="Yu Gothic UI"/>
                          <a:ea typeface="Yu Gothic UI"/>
                        </a:defRPr>
                      </a:lvl5pPr>
                      <a:lvl6pPr marL="2286000" algn="l" defTabSz="914400" rtl="0" eaLnBrk="1" latinLnBrk="0" hangingPunct="1">
                        <a:defRPr kumimoji="1" sz="1800" b="1" kern="1200">
                          <a:solidFill>
                            <a:schemeClr val="lt1"/>
                          </a:solidFill>
                          <a:latin typeface="Yu Gothic UI"/>
                          <a:ea typeface="Yu Gothic UI"/>
                        </a:defRPr>
                      </a:lvl6pPr>
                      <a:lvl7pPr marL="2743200" algn="l" defTabSz="914400" rtl="0" eaLnBrk="1" latinLnBrk="0" hangingPunct="1">
                        <a:defRPr kumimoji="1" sz="1800" b="1" kern="1200">
                          <a:solidFill>
                            <a:schemeClr val="lt1"/>
                          </a:solidFill>
                          <a:latin typeface="Yu Gothic UI"/>
                          <a:ea typeface="Yu Gothic UI"/>
                        </a:defRPr>
                      </a:lvl7pPr>
                      <a:lvl8pPr marL="3200400" algn="l" defTabSz="914400" rtl="0" eaLnBrk="1" latinLnBrk="0" hangingPunct="1">
                        <a:defRPr kumimoji="1" sz="1800" b="1" kern="1200">
                          <a:solidFill>
                            <a:schemeClr val="lt1"/>
                          </a:solidFill>
                          <a:latin typeface="Yu Gothic UI"/>
                          <a:ea typeface="Yu Gothic UI"/>
                        </a:defRPr>
                      </a:lvl8pPr>
                      <a:lvl9pPr marL="3657600" algn="l" defTabSz="914400" rtl="0" eaLnBrk="1" latinLnBrk="0" hangingPunct="1">
                        <a:defRPr kumimoji="1" sz="1800" b="1" kern="1200">
                          <a:solidFill>
                            <a:schemeClr val="lt1"/>
                          </a:solidFill>
                          <a:latin typeface="Yu Gothic UI"/>
                          <a:ea typeface="Yu Gothic UI"/>
                        </a:defRPr>
                      </a:lvl9pPr>
                    </a:lstStyle>
                    <a:p>
                      <a:r>
                        <a:rPr lang="en-US" altLang="ja-JP" sz="1250" b="0" kern="100" spc="0" baseline="0">
                          <a:solidFill>
                            <a:schemeClr val="tx1"/>
                          </a:solidFill>
                          <a:latin typeface="+mn-lt"/>
                          <a:ea typeface="Verdana" panose="020B0604030504040204" pitchFamily="34" charset="0"/>
                        </a:rPr>
                        <a:t>DENSO CORPORATION</a:t>
                      </a:r>
                      <a:endParaRPr lang="en-US" sz="1250" b="0" kern="100" spc="0" baseline="0">
                        <a:solidFill>
                          <a:schemeClr val="tx1"/>
                        </a:solidFill>
                        <a:latin typeface="+mn-lt"/>
                        <a:ea typeface="Verdana" panose="020B0604030504040204" pitchFamily="34" charset="0"/>
                      </a:endParaRPr>
                    </a:p>
                  </a:txBody>
                  <a:tcPr anchor="ctr">
                    <a:lnL w="12700" cmpd="sng">
                      <a:noFill/>
                    </a:lnL>
                    <a:lnR w="12700" cmpd="sng">
                      <a:noFill/>
                    </a:lnR>
                    <a:lnT w="12700"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b="0" spc="70" baseline="0">
                          <a:solidFill>
                            <a:schemeClr val="tx1"/>
                          </a:solidFill>
                          <a:latin typeface="+mn-lt"/>
                          <a:ea typeface="Verdana" panose="020B0604030504040204" pitchFamily="34" charset="0"/>
                        </a:rPr>
                        <a:t>Established</a:t>
                      </a:r>
                      <a:endParaRPr lang="ja-JP" altLang="en-US" sz="1300" b="0" spc="7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r>
                        <a:rPr lang="en-US" altLang="ja-JP" sz="1250" b="0" kern="100" spc="0" baseline="0">
                          <a:solidFill>
                            <a:schemeClr val="tx1"/>
                          </a:solidFill>
                          <a:latin typeface="+mn-lt"/>
                          <a:ea typeface="Verdana" panose="020B0604030504040204" pitchFamily="34" charset="0"/>
                        </a:rPr>
                        <a:t>December 16, 1949</a:t>
                      </a:r>
                      <a:endParaRPr lang="en-US" sz="1250" kern="100" spc="0" baseline="0">
                        <a:latin typeface="+mn-lt"/>
                        <a:ea typeface="Verdana" panose="020B0604030504040204" pitchFamily="34" charset="0"/>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80435533"/>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b="0" spc="70" baseline="0">
                          <a:solidFill>
                            <a:schemeClr val="tx1"/>
                          </a:solidFill>
                          <a:latin typeface="+mn-lt"/>
                          <a:ea typeface="Verdana" panose="020B0604030504040204" pitchFamily="34" charset="0"/>
                        </a:rPr>
                        <a:t>Head Office</a:t>
                      </a:r>
                      <a:endParaRPr lang="ja-JP" altLang="en-US" sz="1300" b="0" spc="7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r>
                        <a:rPr lang="pl-PL" altLang="zh-TW" sz="1250" kern="100" spc="0" baseline="0">
                          <a:latin typeface="+mn-lt"/>
                          <a:ea typeface="Verdana" panose="020B0604030504040204" pitchFamily="34" charset="0"/>
                        </a:rPr>
                        <a:t>1-1, Showa-cho, Kariya, Aichi 448-8661, Japan</a:t>
                      </a:r>
                      <a:endParaRPr lang="en-US" sz="1250" kern="100" spc="0" baseline="0">
                        <a:latin typeface="+mn-lt"/>
                        <a:ea typeface="Verdana" panose="020B0604030504040204" pitchFamily="34" charset="0"/>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b="0" spc="70" baseline="0">
                          <a:solidFill>
                            <a:schemeClr val="tx1"/>
                          </a:solidFill>
                          <a:latin typeface="+mn-lt"/>
                          <a:ea typeface="Verdana" panose="020B0604030504040204" pitchFamily="34" charset="0"/>
                        </a:rPr>
                        <a:t>Capital</a:t>
                      </a:r>
                      <a:endParaRPr lang="ja-JP" altLang="en-US" sz="1300" b="0" spc="7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b="0" kern="100" spc="0" baseline="0">
                          <a:solidFill>
                            <a:schemeClr val="tx1"/>
                          </a:solidFill>
                          <a:latin typeface="+mn-lt"/>
                          <a:ea typeface="+mn-ea"/>
                        </a:rPr>
                        <a:t>¥187.5 billion</a:t>
                      </a:r>
                      <a:endParaRPr lang="ja-JP" altLang="en-US" sz="1250" b="0" kern="100" spc="0" baseline="0">
                        <a:solidFill>
                          <a:schemeClr val="tx1"/>
                        </a:solidFill>
                        <a:latin typeface="+mn-lt"/>
                        <a:ea typeface="+mn-ea"/>
                      </a:endParaRPr>
                    </a:p>
                  </a:txBody>
                  <a:tcPr anchor="ctr">
                    <a:lnL w="12700" cmpd="sng">
                      <a:noFill/>
                    </a:lnL>
                    <a:lnR w="317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5489665"/>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spc="70" baseline="0">
                          <a:solidFill>
                            <a:schemeClr val="tx1"/>
                          </a:solidFill>
                          <a:latin typeface="+mn-lt"/>
                          <a:ea typeface="Verdana" panose="020B0604030504040204" pitchFamily="34" charset="0"/>
                        </a:rPr>
                        <a:t>Revenue</a:t>
                      </a:r>
                      <a:endParaRPr lang="ja-JP" altLang="en-US" sz="1300" b="0" spc="7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b="0" kern="100" spc="0" baseline="0">
                          <a:solidFill>
                            <a:schemeClr val="tx1"/>
                          </a:solidFill>
                          <a:latin typeface="+mn-lt"/>
                          <a:ea typeface="Verdana" panose="020B0604030504040204" pitchFamily="34" charset="0"/>
                        </a:rPr>
                        <a:t>Consolidated basis</a:t>
                      </a:r>
                      <a:r>
                        <a:rPr lang="en-US" altLang="ja-JP" sz="1250" kern="100" spc="0" baseline="0">
                          <a:solidFill>
                            <a:schemeClr val="tx1"/>
                          </a:solidFill>
                          <a:latin typeface="+mn-lt"/>
                          <a:ea typeface="Verdana" panose="020B0604030504040204" pitchFamily="34" charset="0"/>
                        </a:rPr>
                        <a:t> : </a:t>
                      </a:r>
                      <a:r>
                        <a:rPr lang="en-US" altLang="ja-JP" sz="1250" b="0" kern="100" spc="0" baseline="0">
                          <a:solidFill>
                            <a:schemeClr val="tx1"/>
                          </a:solidFill>
                          <a:latin typeface="+mn-lt"/>
                          <a:ea typeface="Verdana" panose="020B0604030504040204" pitchFamily="34" charset="0"/>
                        </a:rPr>
                        <a:t>$45.1 billion</a:t>
                      </a:r>
                      <a:r>
                        <a:rPr kumimoji="1" lang="en-US" altLang="ja-JP" sz="1200" b="0" kern="1200" spc="70" baseline="30000">
                          <a:solidFill>
                            <a:schemeClr val="tx1"/>
                          </a:solidFill>
                          <a:latin typeface="Verdana" panose="020B0604030504040204" pitchFamily="34" charset="0"/>
                          <a:ea typeface="Verdana" panose="020B0604030504040204" pitchFamily="34" charset="0"/>
                          <a:cs typeface="+mn-cs"/>
                        </a:rPr>
                        <a:t>*1</a:t>
                      </a:r>
                      <a:endParaRPr lang="ja-JP" altLang="en-US" sz="1250" b="0" kern="100" spc="0" baseline="30000">
                        <a:solidFill>
                          <a:schemeClr val="tx1"/>
                        </a:solidFill>
                        <a:latin typeface="+mn-lt"/>
                        <a:ea typeface="+mn-ea"/>
                      </a:endParaRPr>
                    </a:p>
                  </a:txBody>
                  <a:tcPr anchor="ctr">
                    <a:lnL w="12700" cmpd="sng">
                      <a:noFill/>
                    </a:lnL>
                    <a:lnR w="317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1998576"/>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spc="70" baseline="0">
                          <a:solidFill>
                            <a:schemeClr val="tx1"/>
                          </a:solidFill>
                          <a:latin typeface="+mn-lt"/>
                          <a:ea typeface="Verdana" panose="020B0604030504040204" pitchFamily="34" charset="0"/>
                        </a:rPr>
                        <a:t>Operating Profit</a:t>
                      </a:r>
                      <a:endParaRPr lang="en-US" altLang="ja-JP" sz="1300" b="0" spc="70" baseline="0">
                        <a:solidFill>
                          <a:schemeClr val="tx1"/>
                        </a:solidFill>
                        <a:latin typeface="+mn-lt"/>
                        <a:ea typeface="Verdana" panose="020B0604030504040204" pitchFamily="34" charset="0"/>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b="0" kern="100" spc="0" baseline="0">
                          <a:solidFill>
                            <a:schemeClr val="tx1"/>
                          </a:solidFill>
                          <a:latin typeface="+mn-lt"/>
                          <a:ea typeface="Verdana" panose="020B0604030504040204" pitchFamily="34" charset="0"/>
                        </a:rPr>
                        <a:t>Consolidated basis</a:t>
                      </a:r>
                      <a:r>
                        <a:rPr lang="en-US" altLang="ja-JP" sz="1250" kern="100" spc="0" baseline="0">
                          <a:solidFill>
                            <a:schemeClr val="tx1"/>
                          </a:solidFill>
                          <a:latin typeface="+mn-lt"/>
                          <a:ea typeface="Verdana" panose="020B0604030504040204" pitchFamily="34" charset="0"/>
                        </a:rPr>
                        <a:t> : </a:t>
                      </a:r>
                      <a:r>
                        <a:rPr lang="en-US" altLang="ja-JP" sz="1250" b="0" kern="100" spc="0" baseline="0">
                          <a:solidFill>
                            <a:schemeClr val="tx1"/>
                          </a:solidFill>
                          <a:latin typeface="+mn-lt"/>
                          <a:ea typeface="Verdana" panose="020B0604030504040204" pitchFamily="34" charset="0"/>
                        </a:rPr>
                        <a:t>$2.8 billion</a:t>
                      </a:r>
                      <a:r>
                        <a:rPr kumimoji="1" lang="en-US" altLang="ja-JP" sz="1200" b="0" kern="1200" spc="70" baseline="30000">
                          <a:solidFill>
                            <a:schemeClr val="tx1"/>
                          </a:solidFill>
                          <a:latin typeface="Verdana" panose="020B0604030504040204" pitchFamily="34" charset="0"/>
                          <a:ea typeface="Verdana" panose="020B0604030504040204" pitchFamily="34" charset="0"/>
                          <a:cs typeface="+mn-cs"/>
                        </a:rPr>
                        <a:t>*1</a:t>
                      </a:r>
                      <a:endParaRPr lang="ja-JP" altLang="en-US" sz="1250" b="0" kern="100" spc="0" baseline="0">
                        <a:solidFill>
                          <a:schemeClr val="tx1"/>
                        </a:solidFill>
                        <a:latin typeface="+mn-lt"/>
                        <a:ea typeface="+mn-ea"/>
                      </a:endParaRPr>
                    </a:p>
                  </a:txBody>
                  <a:tcPr anchor="ctr">
                    <a:lnL w="12700" cmpd="sng">
                      <a:noFill/>
                    </a:lnL>
                    <a:lnR w="317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83861262"/>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b="0" spc="70" baseline="0">
                          <a:solidFill>
                            <a:schemeClr val="tx1"/>
                          </a:solidFill>
                          <a:latin typeface="+mn-lt"/>
                          <a:ea typeface="Verdana" panose="020B0604030504040204" pitchFamily="34" charset="0"/>
                        </a:rPr>
                        <a:t>Profit</a:t>
                      </a:r>
                      <a:r>
                        <a:rPr lang="en-US" altLang="ja-JP" sz="1300" b="0" spc="70" baseline="30000">
                          <a:solidFill>
                            <a:schemeClr val="tx1"/>
                          </a:solidFill>
                          <a:latin typeface="+mn-lt"/>
                          <a:ea typeface="Verdana" panose="020B0604030504040204" pitchFamily="34" charset="0"/>
                        </a:rPr>
                        <a:t>*2</a:t>
                      </a: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b="0" kern="100" spc="0" baseline="0">
                          <a:solidFill>
                            <a:schemeClr val="tx1"/>
                          </a:solidFill>
                          <a:latin typeface="+mn-lt"/>
                          <a:ea typeface="Verdana" panose="020B0604030504040204" pitchFamily="34" charset="0"/>
                        </a:rPr>
                        <a:t>Consolidated basis</a:t>
                      </a:r>
                      <a:r>
                        <a:rPr lang="en-US" altLang="ja-JP" sz="1250" kern="100" spc="0" baseline="0">
                          <a:solidFill>
                            <a:schemeClr val="tx1"/>
                          </a:solidFill>
                          <a:latin typeface="+mn-lt"/>
                          <a:ea typeface="Verdana" panose="020B0604030504040204" pitchFamily="34" charset="0"/>
                        </a:rPr>
                        <a:t> : $</a:t>
                      </a:r>
                      <a:r>
                        <a:rPr lang="en-US" altLang="ja-JP" sz="1250" b="0" kern="100" spc="0" baseline="0">
                          <a:solidFill>
                            <a:schemeClr val="tx1"/>
                          </a:solidFill>
                          <a:latin typeface="+mn-lt"/>
                          <a:ea typeface="Verdana" panose="020B0604030504040204" pitchFamily="34" charset="0"/>
                        </a:rPr>
                        <a:t>2.2 billion</a:t>
                      </a:r>
                      <a:r>
                        <a:rPr kumimoji="1" lang="en-US" altLang="ja-JP" sz="1300" b="0" kern="1200" spc="70" baseline="30000">
                          <a:solidFill>
                            <a:schemeClr val="tx1"/>
                          </a:solidFill>
                          <a:latin typeface="Verdana" panose="020B0604030504040204" pitchFamily="34" charset="0"/>
                          <a:ea typeface="Verdana" panose="020B0604030504040204" pitchFamily="34" charset="0"/>
                          <a:cs typeface="+mn-cs"/>
                        </a:rPr>
                        <a:t>*1</a:t>
                      </a:r>
                      <a:endParaRPr lang="ja-JP" altLang="en-US" sz="1300" b="0" kern="100" spc="0" baseline="0">
                        <a:solidFill>
                          <a:schemeClr val="tx1"/>
                        </a:solidFill>
                        <a:latin typeface="Verdana" panose="020B0604030504040204" pitchFamily="34" charset="0"/>
                        <a:ea typeface="+mn-ea"/>
                      </a:endParaRPr>
                    </a:p>
                  </a:txBody>
                  <a:tcPr anchor="ctr">
                    <a:lnL w="12700" cmpd="sng">
                      <a:noFill/>
                    </a:lnL>
                    <a:lnR w="317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60000">
                <a:tc rowSpan="2">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indent="0" algn="l" defTabSz="914400" eaLnBrk="1" fontAlgn="auto" latinLnBrk="0" hangingPunct="1">
                        <a:lnSpc>
                          <a:spcPct val="100000"/>
                        </a:lnSpc>
                        <a:spcBef>
                          <a:spcPts val="0"/>
                        </a:spcBef>
                        <a:spcAft>
                          <a:spcPts val="0"/>
                        </a:spcAft>
                        <a:buClrTx/>
                        <a:buSzTx/>
                        <a:buFontTx/>
                        <a:buNone/>
                        <a:tabLst/>
                        <a:defRPr/>
                      </a:pPr>
                      <a:r>
                        <a:rPr lang="en-US" altLang="ja-JP" sz="1300" spc="70" baseline="0">
                          <a:solidFill>
                            <a:schemeClr val="tx1"/>
                          </a:solidFill>
                          <a:latin typeface="+mn-lt"/>
                          <a:ea typeface="Verdana" panose="020B0604030504040204" pitchFamily="34" charset="0"/>
                        </a:rPr>
                        <a:t>Employees</a:t>
                      </a:r>
                      <a:endParaRPr lang="ja-JP" altLang="en-US" sz="1300" spc="7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kern="100" spc="0" baseline="0">
                          <a:solidFill>
                            <a:schemeClr val="tx1"/>
                          </a:solidFill>
                          <a:latin typeface="+mn-lt"/>
                          <a:ea typeface="Verdana" panose="020B0604030504040204" pitchFamily="34" charset="0"/>
                        </a:rPr>
                        <a:t>Consolidated basis : 167,950</a:t>
                      </a:r>
                      <a:endParaRPr lang="ja-JP" altLang="en-US" sz="1250" kern="100" spc="0" baseline="0">
                        <a:solidFill>
                          <a:schemeClr val="tx1"/>
                        </a:solidFill>
                        <a:latin typeface="+mn-lt"/>
                        <a:ea typeface="+mn-ea"/>
                      </a:endParaRPr>
                    </a:p>
                  </a:txBody>
                  <a:tcPr anchor="ctr">
                    <a:lnL w="12700" cmpd="sng">
                      <a:noFill/>
                    </a:lnL>
                    <a:lnR w="317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70671643"/>
                  </a:ext>
                </a:extLst>
              </a:tr>
              <a:tr h="360000">
                <a:tc vMerge="1">
                  <a:txBody>
                    <a:bodyPr/>
                    <a:lstStyle/>
                    <a:p>
                      <a:endParaRPr lang="en-US"/>
                    </a:p>
                  </a:txBody>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kern="100" spc="0" baseline="0">
                          <a:solidFill>
                            <a:schemeClr val="tx1"/>
                          </a:solidFill>
                          <a:latin typeface="+mn-lt"/>
                          <a:ea typeface="Verdana" panose="020B0604030504040204" pitchFamily="34" charset="0"/>
                        </a:rPr>
                        <a:t>Non-consolidated basis : 45,152</a:t>
                      </a:r>
                      <a:endParaRPr lang="ja-JP" altLang="en-US" sz="1250" kern="100" spc="0" baseline="0">
                        <a:solidFill>
                          <a:schemeClr val="tx1"/>
                        </a:solidFill>
                        <a:latin typeface="+mn-lt"/>
                        <a:ea typeface="+mn-ea"/>
                      </a:endParaRPr>
                    </a:p>
                  </a:txBody>
                  <a:tcPr anchor="ctr">
                    <a:lnL w="12700" cmpd="sng">
                      <a:noFill/>
                    </a:lnL>
                    <a:lnR w="3175" cap="flat" cmpd="sng" algn="ctr">
                      <a:no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88935662"/>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spc="70" baseline="0">
                          <a:solidFill>
                            <a:schemeClr val="tx1"/>
                          </a:solidFill>
                          <a:latin typeface="+mn-lt"/>
                          <a:ea typeface="Verdana" panose="020B0604030504040204" pitchFamily="34" charset="0"/>
                        </a:rPr>
                        <a:t>Consolidated Subsidiaries</a:t>
                      </a:r>
                      <a:endParaRPr lang="ja-JP" altLang="en-US" sz="1300" spc="7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kern="100" spc="0" baseline="0">
                          <a:solidFill>
                            <a:schemeClr val="tx1"/>
                          </a:solidFill>
                          <a:latin typeface="+mn-lt"/>
                          <a:ea typeface="Verdana" panose="020B0604030504040204" pitchFamily="34" charset="0"/>
                        </a:rPr>
                        <a:t>198 (Japan 63, North America 21, Europe 27, Asia 80, Others 7) </a:t>
                      </a:r>
                      <a:endParaRPr lang="ja-JP" altLang="en-US" sz="1250" kern="100" spc="0" baseline="0">
                        <a:solidFill>
                          <a:schemeClr val="tx1"/>
                        </a:solidFill>
                        <a:latin typeface="+mn-lt"/>
                        <a:ea typeface="+mn-ea"/>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7924252"/>
                  </a:ext>
                </a:extLst>
              </a:tr>
              <a:tr h="360000">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300" spc="70" baseline="0">
                          <a:solidFill>
                            <a:schemeClr val="tx1"/>
                          </a:solidFill>
                          <a:latin typeface="+mn-lt"/>
                          <a:ea typeface="Verdana" panose="020B0604030504040204" pitchFamily="34" charset="0"/>
                        </a:rPr>
                        <a:t>Affiliates under the Equity Method </a:t>
                      </a:r>
                      <a:endParaRPr lang="en-US" altLang="ja-JP" sz="1300" b="0" spc="70" baseline="0">
                        <a:solidFill>
                          <a:schemeClr val="tx1"/>
                        </a:solidFill>
                        <a:latin typeface="+mn-lt"/>
                        <a:ea typeface="Verdana" panose="020B0604030504040204" pitchFamily="34" charset="0"/>
                      </a:endParaRP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dk1"/>
                          </a:solidFill>
                          <a:latin typeface="Yu Gothic UI"/>
                          <a:ea typeface="Yu Gothic UI"/>
                        </a:defRPr>
                      </a:lvl1pPr>
                      <a:lvl2pPr marL="457200" algn="l" defTabSz="914400" rtl="0" eaLnBrk="1" latinLnBrk="0" hangingPunct="1">
                        <a:defRPr kumimoji="1" sz="1800" kern="1200">
                          <a:solidFill>
                            <a:schemeClr val="dk1"/>
                          </a:solidFill>
                          <a:latin typeface="Yu Gothic UI"/>
                          <a:ea typeface="Yu Gothic UI"/>
                        </a:defRPr>
                      </a:lvl2pPr>
                      <a:lvl3pPr marL="914400" algn="l" defTabSz="914400" rtl="0" eaLnBrk="1" latinLnBrk="0" hangingPunct="1">
                        <a:defRPr kumimoji="1" sz="1800" kern="1200">
                          <a:solidFill>
                            <a:schemeClr val="dk1"/>
                          </a:solidFill>
                          <a:latin typeface="Yu Gothic UI"/>
                          <a:ea typeface="Yu Gothic UI"/>
                        </a:defRPr>
                      </a:lvl3pPr>
                      <a:lvl4pPr marL="1371600" algn="l" defTabSz="914400" rtl="0" eaLnBrk="1" latinLnBrk="0" hangingPunct="1">
                        <a:defRPr kumimoji="1" sz="1800" kern="1200">
                          <a:solidFill>
                            <a:schemeClr val="dk1"/>
                          </a:solidFill>
                          <a:latin typeface="Yu Gothic UI"/>
                          <a:ea typeface="Yu Gothic UI"/>
                        </a:defRPr>
                      </a:lvl4pPr>
                      <a:lvl5pPr marL="1828800" algn="l" defTabSz="914400" rtl="0" eaLnBrk="1" latinLnBrk="0" hangingPunct="1">
                        <a:defRPr kumimoji="1" sz="1800" kern="1200">
                          <a:solidFill>
                            <a:schemeClr val="dk1"/>
                          </a:solidFill>
                          <a:latin typeface="Yu Gothic UI"/>
                          <a:ea typeface="Yu Gothic UI"/>
                        </a:defRPr>
                      </a:lvl5pPr>
                      <a:lvl6pPr marL="2286000" algn="l" defTabSz="914400" rtl="0" eaLnBrk="1" latinLnBrk="0" hangingPunct="1">
                        <a:defRPr kumimoji="1" sz="1800" kern="1200">
                          <a:solidFill>
                            <a:schemeClr val="dk1"/>
                          </a:solidFill>
                          <a:latin typeface="Yu Gothic UI"/>
                          <a:ea typeface="Yu Gothic UI"/>
                        </a:defRPr>
                      </a:lvl6pPr>
                      <a:lvl7pPr marL="2743200" algn="l" defTabSz="914400" rtl="0" eaLnBrk="1" latinLnBrk="0" hangingPunct="1">
                        <a:defRPr kumimoji="1" sz="1800" kern="1200">
                          <a:solidFill>
                            <a:schemeClr val="dk1"/>
                          </a:solidFill>
                          <a:latin typeface="Yu Gothic UI"/>
                          <a:ea typeface="Yu Gothic UI"/>
                        </a:defRPr>
                      </a:lvl7pPr>
                      <a:lvl8pPr marL="3200400" algn="l" defTabSz="914400" rtl="0" eaLnBrk="1" latinLnBrk="0" hangingPunct="1">
                        <a:defRPr kumimoji="1" sz="1800" kern="1200">
                          <a:solidFill>
                            <a:schemeClr val="dk1"/>
                          </a:solidFill>
                          <a:latin typeface="Yu Gothic UI"/>
                          <a:ea typeface="Yu Gothic UI"/>
                        </a:defRPr>
                      </a:lvl8pPr>
                      <a:lvl9pPr marL="3657600" algn="l" defTabSz="914400" rtl="0" eaLnBrk="1" latinLnBrk="0" hangingPunct="1">
                        <a:defRPr kumimoji="1" sz="1800" kern="1200">
                          <a:solidFill>
                            <a:schemeClr val="dk1"/>
                          </a:solidFill>
                          <a:latin typeface="Yu Gothic UI"/>
                          <a:ea typeface="Yu Gothic U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50" kern="100" spc="0" baseline="0">
                          <a:solidFill>
                            <a:schemeClr val="tx1"/>
                          </a:solidFill>
                          <a:latin typeface="+mn-lt"/>
                          <a:ea typeface="Verdana" panose="020B0604030504040204" pitchFamily="34" charset="0"/>
                        </a:rPr>
                        <a:t>84 (Japan 23, North America 11, Europe 17, Asia 29, Others 4</a:t>
                      </a:r>
                      <a:r>
                        <a:rPr lang="ja-JP" altLang="en-US" sz="1250" kern="100" spc="0" baseline="0">
                          <a:solidFill>
                            <a:schemeClr val="tx1"/>
                          </a:solidFill>
                          <a:latin typeface="+mn-lt"/>
                          <a:ea typeface="+mn-ea"/>
                        </a:rPr>
                        <a:t>）</a:t>
                      </a:r>
                    </a:p>
                  </a:txBody>
                  <a:tcPr anchor="ctr">
                    <a:lnL w="12700" cmpd="sng">
                      <a:noFill/>
                    </a:lnL>
                    <a:lnR w="12700" cmpd="sng">
                      <a:noFill/>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52071091"/>
                  </a:ext>
                </a:extLst>
              </a:tr>
            </a:tbl>
          </a:graphicData>
        </a:graphic>
      </p:graphicFrame>
    </p:spTree>
    <p:extLst>
      <p:ext uri="{BB962C8B-B14F-4D97-AF65-F5344CB8AC3E}">
        <p14:creationId xmlns:p14="http://schemas.microsoft.com/office/powerpoint/2010/main" val="26083117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8306769" y="2133580"/>
            <a:ext cx="3132636" cy="3416836"/>
          </a:xfrm>
          <a:prstGeom prst="rect">
            <a:avLst/>
          </a:prstGeom>
        </p:spPr>
      </p:pic>
      <p:pic>
        <p:nvPicPr>
          <p:cNvPr id="18" name="図 17"/>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4530823" y="2133580"/>
            <a:ext cx="3132699" cy="3416836"/>
          </a:xfrm>
          <a:prstGeom prst="rect">
            <a:avLst/>
          </a:prstGeom>
        </p:spPr>
      </p:pic>
      <p:grpSp>
        <p:nvGrpSpPr>
          <p:cNvPr id="2" name="グループ化 1"/>
          <p:cNvGrpSpPr/>
          <p:nvPr/>
        </p:nvGrpSpPr>
        <p:grpSpPr>
          <a:xfrm>
            <a:off x="687121" y="1007067"/>
            <a:ext cx="10758368" cy="1032660"/>
            <a:chOff x="687669" y="942702"/>
            <a:chExt cx="10768329" cy="1033616"/>
          </a:xfrm>
        </p:grpSpPr>
        <p:sp>
          <p:nvSpPr>
            <p:cNvPr id="28" name="テキスト ボックス 27">
              <a:extLst>
                <a:ext uri="{FF2B5EF4-FFF2-40B4-BE49-F238E27FC236}">
                  <a16:creationId xmlns:a16="http://schemas.microsoft.com/office/drawing/2014/main" id="{3DB03468-49BE-4C63-BEAC-424EE886C4D4}"/>
                </a:ext>
              </a:extLst>
            </p:cNvPr>
            <p:cNvSpPr txBox="1"/>
            <p:nvPr/>
          </p:nvSpPr>
          <p:spPr>
            <a:xfrm>
              <a:off x="4533394" y="942702"/>
              <a:ext cx="3147718" cy="1033616"/>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Technical Centers in Seven Regions throughout the World and Laboratories in Epicenters of Innovation</a:t>
              </a:r>
              <a:endParaRPr lang="ja-JP" altLang="en-US" sz="1399">
                <a:solidFill>
                  <a:srgbClr val="000000"/>
                </a:solidFill>
                <a:latin typeface="Verdana" panose="020B0604030504040204" pitchFamily="34" charset="0"/>
                <a:ea typeface="Yu Gothic UI"/>
              </a:endParaRPr>
            </a:p>
          </p:txBody>
        </p:sp>
        <p:sp>
          <p:nvSpPr>
            <p:cNvPr id="16" name="テキスト ボックス 15">
              <a:extLst>
                <a:ext uri="{FF2B5EF4-FFF2-40B4-BE49-F238E27FC236}">
                  <a16:creationId xmlns:a16="http://schemas.microsoft.com/office/drawing/2014/main" id="{3DB03468-49BE-4C63-BEAC-424EE886C4D4}"/>
                </a:ext>
              </a:extLst>
            </p:cNvPr>
            <p:cNvSpPr txBox="1"/>
            <p:nvPr/>
          </p:nvSpPr>
          <p:spPr>
            <a:xfrm>
              <a:off x="687669" y="1196457"/>
              <a:ext cx="3147718" cy="489882"/>
            </a:xfrm>
            <a:prstGeom prst="rect">
              <a:avLst/>
            </a:prstGeom>
            <a:noFill/>
          </p:spPr>
          <p:txBody>
            <a:bodyPr wrap="square" lIns="0" tIns="0" rIns="0" bIns="0" rtlCol="0" anchor="t">
              <a:spAutoFit/>
            </a:bodyPr>
            <a:lstStyle/>
            <a:p>
              <a:pPr algn="ctr" defTabSz="456789">
                <a:lnSpc>
                  <a:spcPct val="120000"/>
                </a:lnSpc>
              </a:pPr>
              <a:r>
                <a:rPr lang="en-US" altLang="ja-JP" sz="1350">
                  <a:solidFill>
                    <a:srgbClr val="000000"/>
                  </a:solidFill>
                  <a:latin typeface="Verdana"/>
                  <a:ea typeface="Verdana"/>
                </a:rPr>
                <a:t>Creating over 130 </a:t>
              </a:r>
              <a:endParaRPr lang="en-US" altLang="ja-JP" sz="1399">
                <a:solidFill>
                  <a:srgbClr val="000000"/>
                </a:solidFill>
                <a:latin typeface="Verdana" panose="020B0604030504040204" pitchFamily="34" charset="0"/>
                <a:ea typeface="Verdana" panose="020B0604030504040204" pitchFamily="34" charset="0"/>
              </a:endParaRPr>
            </a:p>
            <a:p>
              <a:pPr algn="ctr" defTabSz="456789">
                <a:lnSpc>
                  <a:spcPct val="120000"/>
                </a:lnSpc>
              </a:pPr>
              <a:r>
                <a:rPr lang="en-US" altLang="ja-JP" sz="1350">
                  <a:solidFill>
                    <a:srgbClr val="000000"/>
                  </a:solidFill>
                  <a:latin typeface="Verdana"/>
                  <a:ea typeface="Verdana"/>
                </a:rPr>
                <a:t>World-First Products</a:t>
              </a:r>
              <a:endParaRPr lang="ja-JP" altLang="en-US" sz="1350">
                <a:solidFill>
                  <a:srgbClr val="000000"/>
                </a:solidFill>
                <a:latin typeface="Verdana"/>
                <a:ea typeface="Yu Gothic UI"/>
              </a:endParaRPr>
            </a:p>
          </p:txBody>
        </p:sp>
        <p:sp>
          <p:nvSpPr>
            <p:cNvPr id="31" name="テキスト ボックス 30">
              <a:extLst>
                <a:ext uri="{FF2B5EF4-FFF2-40B4-BE49-F238E27FC236}">
                  <a16:creationId xmlns:a16="http://schemas.microsoft.com/office/drawing/2014/main" id="{3DB03468-49BE-4C63-BEAC-424EE886C4D4}"/>
                </a:ext>
              </a:extLst>
            </p:cNvPr>
            <p:cNvSpPr txBox="1"/>
            <p:nvPr/>
          </p:nvSpPr>
          <p:spPr>
            <a:xfrm>
              <a:off x="8308280" y="1067191"/>
              <a:ext cx="3147718" cy="775212"/>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Advanced Research That Estimates and Anticipates the Future Mobility Society</a:t>
              </a:r>
              <a:endParaRPr lang="ja-JP" altLang="en-US" sz="1399">
                <a:solidFill>
                  <a:srgbClr val="000000"/>
                </a:solidFill>
                <a:latin typeface="Verdana" panose="020B0604030504040204" pitchFamily="34" charset="0"/>
                <a:ea typeface="Yu Gothic UI"/>
              </a:endParaRPr>
            </a:p>
          </p:txBody>
        </p:sp>
      </p:grpSp>
      <p:pic>
        <p:nvPicPr>
          <p:cNvPr id="12" name="図 11"/>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699228" y="2133580"/>
            <a:ext cx="3132699" cy="3416836"/>
          </a:xfrm>
          <a:prstGeom prst="rect">
            <a:avLst/>
          </a:prstGeom>
        </p:spPr>
      </p:pic>
      <p:sp>
        <p:nvSpPr>
          <p:cNvPr id="13"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Research and Development</a:t>
            </a:r>
            <a:endParaRPr lang="ja-JP" altLang="en-US" sz="2600" b="1">
              <a:solidFill>
                <a:srgbClr val="000000"/>
              </a:solidFill>
              <a:latin typeface="Verdana" panose="020B0604030504040204" pitchFamily="34" charset="0"/>
              <a:ea typeface="Yu Gothic UI"/>
            </a:endParaRPr>
          </a:p>
        </p:txBody>
      </p:sp>
      <p:sp>
        <p:nvSpPr>
          <p:cNvPr id="3" name="フッター プレースホルダー 2"/>
          <p:cNvSpPr>
            <a:spLocks noGrp="1"/>
          </p:cNvSpPr>
          <p:nvPr>
            <p:ph type="ftr" sz="quarter" idx="3"/>
          </p:nvPr>
        </p:nvSpPr>
        <p:spPr/>
        <p:txBody>
          <a:bodyPr/>
          <a:lstStyle/>
          <a:p>
            <a:pPr defTabSz="913577"/>
            <a:r>
              <a:rPr lang="en-US" altLang="ja-JP">
                <a:solidFill>
                  <a:srgbClr val="FFFFFF">
                    <a:lumMod val="65000"/>
                  </a:srgbClr>
                </a:solidFill>
                <a:latin typeface="Verdana" panose="020B0604030504040204" pitchFamily="34" charset="0"/>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latin typeface="Verdana" panose="020B0604030504040204" pitchFamily="34" charset="0"/>
              <a:ea typeface="Yu Gothic UI"/>
              <a:cs typeface="Segoe UI" panose="020B0502040204020203" pitchFamily="34" charset="0"/>
            </a:endParaRPr>
          </a:p>
        </p:txBody>
      </p:sp>
    </p:spTree>
    <p:extLst>
      <p:ext uri="{BB962C8B-B14F-4D97-AF65-F5344CB8AC3E}">
        <p14:creationId xmlns:p14="http://schemas.microsoft.com/office/powerpoint/2010/main" val="2920027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5" name="Title 4"/>
          <p:cNvSpPr>
            <a:spLocks noGrp="1"/>
          </p:cNvSpPr>
          <p:nvPr>
            <p:ph type="title"/>
          </p:nvPr>
        </p:nvSpPr>
        <p:spPr/>
        <p:txBody>
          <a:bodyPr/>
          <a:lstStyle/>
          <a:p>
            <a:r>
              <a:rPr lang="en-US" sz="2600"/>
              <a:t>Research and Development in North America</a:t>
            </a:r>
          </a:p>
        </p:txBody>
      </p:sp>
      <p:sp>
        <p:nvSpPr>
          <p:cNvPr id="7" name="TextBox 6"/>
          <p:cNvSpPr txBox="1"/>
          <p:nvPr/>
        </p:nvSpPr>
        <p:spPr>
          <a:xfrm>
            <a:off x="1397543" y="4399120"/>
            <a:ext cx="4937760" cy="1323439"/>
          </a:xfrm>
          <a:prstGeom prst="rect">
            <a:avLst/>
          </a:prstGeom>
          <a:noFill/>
        </p:spPr>
        <p:txBody>
          <a:bodyPr wrap="square" lIns="45720" rIns="45720" rtlCol="0">
            <a:spAutoFit/>
          </a:bodyPr>
          <a:lstStyle/>
          <a:p>
            <a:pPr algn="ctr"/>
            <a:r>
              <a:rPr lang="en-US" sz="2000" i="1">
                <a:solidFill>
                  <a:srgbClr val="DC0032"/>
                </a:solidFill>
              </a:rPr>
              <a:t>Accelerating DENSO technology innovation through participation in the NA R&amp;D ecosystem with</a:t>
            </a:r>
            <a:br>
              <a:rPr lang="en-US" sz="2000" i="1">
                <a:solidFill>
                  <a:srgbClr val="DC0032"/>
                </a:solidFill>
              </a:rPr>
            </a:br>
            <a:r>
              <a:rPr lang="en-US" sz="2000" i="1">
                <a:solidFill>
                  <a:srgbClr val="DC0032"/>
                </a:solidFill>
              </a:rPr>
              <a:t>diverse partnerships.</a:t>
            </a:r>
          </a:p>
        </p:txBody>
      </p:sp>
      <p:pic>
        <p:nvPicPr>
          <p:cNvPr id="8" name="Picture 7"/>
          <p:cNvPicPr>
            <a:picLocks noChangeAspect="1"/>
          </p:cNvPicPr>
          <p:nvPr/>
        </p:nvPicPr>
        <p:blipFill rotWithShape="1">
          <a:blip r:embed="rId2">
            <a:extLst>
              <a:ext uri="{BEBA8EAE-BF5A-486C-A8C5-ECC9F3942E4B}">
                <a14:imgProps xmlns:a14="http://schemas.microsoft.com/office/drawing/2010/main">
                  <a14:imgLayer r:embed="rId3">
                    <a14:imgEffect>
                      <a14:artisticLineDrawing trans="50000"/>
                    </a14:imgEffect>
                  </a14:imgLayer>
                </a14:imgProps>
              </a:ext>
              <a:ext uri="{28A0092B-C50C-407E-A947-70E740481C1C}">
                <a14:useLocalDpi xmlns:a14="http://schemas.microsoft.com/office/drawing/2010/main" val="0"/>
              </a:ext>
            </a:extLst>
          </a:blip>
          <a:srcRect l="1046" t="12082" r="15169" b="16915"/>
          <a:stretch/>
        </p:blipFill>
        <p:spPr>
          <a:xfrm>
            <a:off x="643842" y="800100"/>
            <a:ext cx="5745892" cy="3218374"/>
          </a:xfrm>
          <a:prstGeom prst="rect">
            <a:avLst/>
          </a:prstGeom>
        </p:spPr>
      </p:pic>
      <p:sp>
        <p:nvSpPr>
          <p:cNvPr id="17" name="TextBox 16"/>
          <p:cNvSpPr txBox="1"/>
          <p:nvPr/>
        </p:nvSpPr>
        <p:spPr>
          <a:xfrm>
            <a:off x="1250268" y="1040338"/>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Seattle</a:t>
            </a:r>
          </a:p>
          <a:p>
            <a:r>
              <a:rPr lang="en-US" sz="1000">
                <a:solidFill>
                  <a:srgbClr val="DC0032"/>
                </a:solidFill>
              </a:rPr>
              <a:t>Connected Architecture</a:t>
            </a:r>
          </a:p>
        </p:txBody>
      </p:sp>
      <p:sp>
        <p:nvSpPr>
          <p:cNvPr id="18" name="TextBox 17"/>
          <p:cNvSpPr txBox="1"/>
          <p:nvPr/>
        </p:nvSpPr>
        <p:spPr>
          <a:xfrm>
            <a:off x="5942195" y="1284793"/>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Montreal</a:t>
            </a:r>
          </a:p>
          <a:p>
            <a:r>
              <a:rPr lang="en-US" sz="1000">
                <a:solidFill>
                  <a:srgbClr val="DC0032"/>
                </a:solidFill>
              </a:rPr>
              <a:t>Artificial Intelligence</a:t>
            </a:r>
          </a:p>
        </p:txBody>
      </p:sp>
      <p:sp>
        <p:nvSpPr>
          <p:cNvPr id="20" name="TextBox 19"/>
          <p:cNvSpPr txBox="1"/>
          <p:nvPr/>
        </p:nvSpPr>
        <p:spPr>
          <a:xfrm>
            <a:off x="5486129" y="2266515"/>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Pittsburgh</a:t>
            </a:r>
          </a:p>
          <a:p>
            <a:r>
              <a:rPr lang="en-US" sz="1000">
                <a:solidFill>
                  <a:srgbClr val="DC0032"/>
                </a:solidFill>
              </a:rPr>
              <a:t>Automated Driving</a:t>
            </a:r>
          </a:p>
        </p:txBody>
      </p:sp>
      <p:sp>
        <p:nvSpPr>
          <p:cNvPr id="22" name="TextBox 21"/>
          <p:cNvSpPr txBox="1"/>
          <p:nvPr/>
        </p:nvSpPr>
        <p:spPr>
          <a:xfrm>
            <a:off x="1501229" y="2335796"/>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San Diego</a:t>
            </a:r>
          </a:p>
          <a:p>
            <a:r>
              <a:rPr lang="en-US" sz="1000">
                <a:solidFill>
                  <a:srgbClr val="DC0032"/>
                </a:solidFill>
              </a:rPr>
              <a:t>Connected Technology</a:t>
            </a:r>
          </a:p>
        </p:txBody>
      </p:sp>
      <p:sp>
        <p:nvSpPr>
          <p:cNvPr id="23" name="TextBox 22"/>
          <p:cNvSpPr txBox="1"/>
          <p:nvPr/>
        </p:nvSpPr>
        <p:spPr>
          <a:xfrm>
            <a:off x="1264176" y="1688067"/>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Silicon Valley</a:t>
            </a:r>
          </a:p>
          <a:p>
            <a:r>
              <a:rPr lang="en-US" sz="1000">
                <a:solidFill>
                  <a:srgbClr val="DC0032"/>
                </a:solidFill>
              </a:rPr>
              <a:t>Innovation Research</a:t>
            </a:r>
          </a:p>
        </p:txBody>
      </p:sp>
      <p:sp>
        <p:nvSpPr>
          <p:cNvPr id="9" name="Oval 8"/>
          <p:cNvSpPr/>
          <p:nvPr/>
        </p:nvSpPr>
        <p:spPr bwMode="auto">
          <a:xfrm>
            <a:off x="987137" y="799196"/>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0" name="Oval 9"/>
          <p:cNvSpPr/>
          <p:nvPr/>
        </p:nvSpPr>
        <p:spPr bwMode="auto">
          <a:xfrm>
            <a:off x="849025" y="2123171"/>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1" name="Oval 10"/>
          <p:cNvSpPr/>
          <p:nvPr/>
        </p:nvSpPr>
        <p:spPr bwMode="auto">
          <a:xfrm>
            <a:off x="1244312" y="2845484"/>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2" name="Oval 11"/>
          <p:cNvSpPr/>
          <p:nvPr/>
        </p:nvSpPr>
        <p:spPr bwMode="auto">
          <a:xfrm>
            <a:off x="3649374" y="3031221"/>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4" name="Oval 13"/>
          <p:cNvSpPr/>
          <p:nvPr/>
        </p:nvSpPr>
        <p:spPr bwMode="auto">
          <a:xfrm>
            <a:off x="5240050" y="1902508"/>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5" name="Oval 14"/>
          <p:cNvSpPr/>
          <p:nvPr/>
        </p:nvSpPr>
        <p:spPr bwMode="auto">
          <a:xfrm>
            <a:off x="4851116" y="1678671"/>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3" name="Oval 12"/>
          <p:cNvSpPr/>
          <p:nvPr/>
        </p:nvSpPr>
        <p:spPr bwMode="auto">
          <a:xfrm>
            <a:off x="5692487" y="1069071"/>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27" name="テキスト ボックス 1">
            <a:extLst>
              <a:ext uri="{FF2B5EF4-FFF2-40B4-BE49-F238E27FC236}">
                <a16:creationId xmlns:a16="http://schemas.microsoft.com/office/drawing/2014/main" id="{BB8D1016-1081-4A97-B493-1476E3569F4C}"/>
              </a:ext>
            </a:extLst>
          </p:cNvPr>
          <p:cNvSpPr txBox="1"/>
          <p:nvPr/>
        </p:nvSpPr>
        <p:spPr>
          <a:xfrm>
            <a:off x="7304100" y="3150700"/>
            <a:ext cx="2023640" cy="3078920"/>
          </a:xfrm>
          <a:prstGeom prst="rect">
            <a:avLst/>
          </a:prstGeom>
          <a:noFill/>
        </p:spPr>
        <p:txBody>
          <a:bodyPr wrap="square" lIns="0" tIns="0" rIns="0" bIns="0" rtlCol="0">
            <a:spAutoFit/>
          </a:bodyPr>
          <a:lstStyle/>
          <a:p>
            <a:pPr marL="0" marR="0" lvl="0" indent="0" algn="ctr" defTabSz="913577" rtl="0" eaLnBrk="1" fontAlgn="base" latinLnBrk="0" hangingPunct="1">
              <a:lnSpc>
                <a:spcPct val="120000"/>
              </a:lnSpc>
              <a:spcBef>
                <a:spcPct val="50000"/>
              </a:spcBef>
              <a:spcAft>
                <a:spcPct val="0"/>
              </a:spcAft>
              <a:buClrTx/>
              <a:buSzTx/>
              <a:buFontTx/>
              <a:buNone/>
              <a:tabLst/>
              <a:defRPr/>
            </a:pPr>
            <a:r>
              <a:rPr lang="en-US" altLang="ja-JP" sz="1200">
                <a:solidFill>
                  <a:srgbClr val="000000"/>
                </a:solidFill>
                <a:latin typeface="Verdana"/>
                <a:ea typeface="Verdana"/>
              </a:rPr>
              <a:t>The </a:t>
            </a:r>
            <a:r>
              <a:rPr kumimoji="1" lang="en-US" altLang="ja-JP" sz="1200" b="0" i="0" u="none" strike="noStrike" kern="1200" cap="none" spc="0" normalizeH="0" baseline="0" noProof="0">
                <a:ln>
                  <a:noFill/>
                </a:ln>
                <a:solidFill>
                  <a:srgbClr val="000000"/>
                </a:solidFill>
                <a:effectLst/>
                <a:uLnTx/>
                <a:uFillTx/>
                <a:latin typeface="Verdana"/>
                <a:ea typeface="Verdana"/>
                <a:cs typeface="+mn-cs"/>
              </a:rPr>
              <a:t>Seattle Innovation Lab develops connected technologies to advance DENSO’s Mobility-as-a-Service (</a:t>
            </a:r>
            <a:r>
              <a:rPr kumimoji="1" lang="en-US" altLang="ja-JP" sz="1200" b="0" i="0" u="none" strike="noStrike" kern="1200" cap="none" spc="0" normalizeH="0" baseline="0" noProof="0" err="1">
                <a:ln>
                  <a:noFill/>
                </a:ln>
                <a:solidFill>
                  <a:srgbClr val="000000"/>
                </a:solidFill>
                <a:effectLst/>
                <a:uLnTx/>
                <a:uFillTx/>
                <a:latin typeface="Verdana"/>
                <a:ea typeface="Verdana"/>
                <a:cs typeface="+mn-cs"/>
              </a:rPr>
              <a:t>MaaS</a:t>
            </a:r>
            <a:r>
              <a:rPr kumimoji="1" lang="en-US" altLang="ja-JP" sz="1200" b="0" i="0" u="none" strike="noStrike" kern="1200" cap="none" spc="0" normalizeH="0" baseline="0" noProof="0">
                <a:ln>
                  <a:noFill/>
                </a:ln>
                <a:solidFill>
                  <a:srgbClr val="000000"/>
                </a:solidFill>
                <a:effectLst/>
                <a:uLnTx/>
                <a:uFillTx/>
                <a:latin typeface="Verdana"/>
                <a:ea typeface="Verdana"/>
                <a:cs typeface="+mn-cs"/>
              </a:rPr>
              <a:t>) platform.  The lab supports recent expansions into software-based solutions to complement its hardware expertise</a:t>
            </a:r>
            <a:r>
              <a:rPr kumimoji="1" lang="en-US" altLang="ja-JP" sz="1200" b="0" i="0" u="none" strike="noStrike" kern="1200" cap="none" spc="0" normalizeH="0" noProof="0">
                <a:ln>
                  <a:noFill/>
                </a:ln>
                <a:solidFill>
                  <a:srgbClr val="000000"/>
                </a:solidFill>
                <a:effectLst/>
                <a:uLnTx/>
                <a:uFillTx/>
                <a:latin typeface="Verdana"/>
                <a:ea typeface="Verdana"/>
                <a:cs typeface="+mn-cs"/>
              </a:rPr>
              <a:t> </a:t>
            </a:r>
            <a:r>
              <a:rPr kumimoji="1" lang="en-US" altLang="ja-JP" sz="1200" b="0" i="0" u="none" strike="noStrike" kern="1200" cap="none" spc="0" normalizeH="0" baseline="0" noProof="0">
                <a:ln>
                  <a:noFill/>
                </a:ln>
                <a:solidFill>
                  <a:srgbClr val="000000"/>
                </a:solidFill>
                <a:effectLst/>
                <a:uLnTx/>
                <a:uFillTx/>
                <a:latin typeface="Verdana"/>
                <a:ea typeface="Verdana"/>
                <a:cs typeface="+mn-cs"/>
              </a:rPr>
              <a:t>and helps actualize</a:t>
            </a:r>
            <a:r>
              <a:rPr kumimoji="1" lang="en-US" altLang="ja-JP" sz="1200" b="0" i="0" u="none" strike="noStrike" kern="1200" cap="none" spc="0" normalizeH="0" noProof="0">
                <a:ln>
                  <a:noFill/>
                </a:ln>
                <a:solidFill>
                  <a:srgbClr val="000000"/>
                </a:solidFill>
                <a:effectLst/>
                <a:uLnTx/>
                <a:uFillTx/>
                <a:latin typeface="Verdana"/>
                <a:ea typeface="Verdana"/>
                <a:cs typeface="+mn-cs"/>
              </a:rPr>
              <a:t> DENSO’s</a:t>
            </a:r>
            <a:r>
              <a:rPr kumimoji="1" lang="en-US" altLang="ja-JP" sz="1200" b="0" i="0" u="none" strike="noStrike" kern="1200" cap="none" spc="0" normalizeH="0" baseline="0" noProof="0">
                <a:ln>
                  <a:noFill/>
                </a:ln>
                <a:solidFill>
                  <a:srgbClr val="000000"/>
                </a:solidFill>
                <a:effectLst/>
                <a:uLnTx/>
                <a:uFillTx/>
                <a:latin typeface="Verdana"/>
                <a:ea typeface="Verdana"/>
                <a:cs typeface="+mn-cs"/>
              </a:rPr>
              <a:t> long-term strategy to create new value for future mobility.</a:t>
            </a:r>
          </a:p>
        </p:txBody>
      </p:sp>
      <p:sp>
        <p:nvSpPr>
          <p:cNvPr id="30" name="テキスト ボックス 1">
            <a:extLst>
              <a:ext uri="{FF2B5EF4-FFF2-40B4-BE49-F238E27FC236}">
                <a16:creationId xmlns:a16="http://schemas.microsoft.com/office/drawing/2014/main" id="{BB8D1016-1081-4A97-B493-1476E3569F4C}"/>
              </a:ext>
            </a:extLst>
          </p:cNvPr>
          <p:cNvSpPr txBox="1"/>
          <p:nvPr/>
        </p:nvSpPr>
        <p:spPr>
          <a:xfrm>
            <a:off x="9486583" y="3150700"/>
            <a:ext cx="1920240" cy="3102388"/>
          </a:xfrm>
          <a:prstGeom prst="rect">
            <a:avLst/>
          </a:prstGeom>
          <a:noFill/>
        </p:spPr>
        <p:txBody>
          <a:bodyPr wrap="square" lIns="0" tIns="0" rIns="0" bIns="0" rtlCol="0">
            <a:spAutoFit/>
          </a:bodyPr>
          <a:lstStyle/>
          <a:p>
            <a:pPr marL="0" marR="0" lvl="0" indent="0" algn="ctr" defTabSz="913577" rtl="0" eaLnBrk="1" fontAlgn="base" latinLnBrk="0" hangingPunct="1">
              <a:lnSpc>
                <a:spcPct val="120000"/>
              </a:lnSpc>
              <a:spcBef>
                <a:spcPct val="50000"/>
              </a:spcBef>
              <a:spcAft>
                <a:spcPct val="0"/>
              </a:spcAft>
              <a:buClrTx/>
              <a:buSzTx/>
              <a:buFontTx/>
              <a:buNone/>
              <a:tabLst/>
              <a:defRPr/>
            </a:pPr>
            <a:r>
              <a:rPr kumimoji="1" lang="en-US" altLang="ja-JP" sz="1200" b="0" i="0" u="none" strike="noStrike" kern="1200" cap="none" spc="0" normalizeH="0" baseline="0" noProof="0">
                <a:ln>
                  <a:noFill/>
                </a:ln>
                <a:solidFill>
                  <a:srgbClr val="000000"/>
                </a:solidFill>
                <a:effectLst/>
                <a:uLnTx/>
                <a:uFillTx/>
                <a:latin typeface="Verdana"/>
                <a:ea typeface="Verdana"/>
                <a:cs typeface="+mn-cs"/>
              </a:rPr>
              <a:t>At the Pittsburgh Innovation Lab, DENSO conducts research to achieve Level-4 automated driving and develops the elemental technologies, including AI, to make it possible. The lab will work in collaboration with local universities and companies in Pittsburgh, which is a growing tech hub. </a:t>
            </a:r>
            <a:endParaRPr kumimoji="1" lang="ja-JP" altLang="en-US" sz="1200" b="0" i="0" u="none" strike="noStrike" kern="1200" cap="none" spc="0" normalizeH="0" baseline="0" noProof="0">
              <a:ln>
                <a:noFill/>
              </a:ln>
              <a:solidFill>
                <a:srgbClr val="000000"/>
              </a:solidFill>
              <a:effectLst/>
              <a:uLnTx/>
              <a:uFillTx/>
              <a:latin typeface="Verdana"/>
              <a:cs typeface="+mn-cs"/>
            </a:endParaRPr>
          </a:p>
        </p:txBody>
      </p:sp>
      <p:pic>
        <p:nvPicPr>
          <p:cNvPr id="31" name="Picture 30"/>
          <p:cNvPicPr>
            <a:picLocks noChangeAspect="1"/>
          </p:cNvPicPr>
          <p:nvPr/>
        </p:nvPicPr>
        <p:blipFill rotWithShape="1">
          <a:blip r:embed="rId4" cstate="hqprint">
            <a:extLst>
              <a:ext uri="{28A0092B-C50C-407E-A947-70E740481C1C}">
                <a14:useLocalDpi xmlns:a14="http://schemas.microsoft.com/office/drawing/2010/main" val="0"/>
              </a:ext>
            </a:extLst>
          </a:blip>
          <a:srcRect t="22782"/>
          <a:stretch/>
        </p:blipFill>
        <p:spPr>
          <a:xfrm>
            <a:off x="9486583" y="800100"/>
            <a:ext cx="2011680" cy="2293413"/>
          </a:xfrm>
          <a:prstGeom prst="rect">
            <a:avLst/>
          </a:prstGeom>
        </p:spPr>
      </p:pic>
      <p:pic>
        <p:nvPicPr>
          <p:cNvPr id="32" name="Picture 31"/>
          <p:cNvPicPr>
            <a:picLocks noChangeAspect="1"/>
          </p:cNvPicPr>
          <p:nvPr/>
        </p:nvPicPr>
        <p:blipFill rotWithShape="1">
          <a:blip r:embed="rId5" cstate="print">
            <a:extLst>
              <a:ext uri="{28A0092B-C50C-407E-A947-70E740481C1C}">
                <a14:useLocalDpi xmlns:a14="http://schemas.microsoft.com/office/drawing/2010/main" val="0"/>
              </a:ext>
            </a:extLst>
          </a:blip>
          <a:srcRect l="36724" t="100" r="17523" b="275"/>
          <a:stretch/>
        </p:blipFill>
        <p:spPr>
          <a:xfrm>
            <a:off x="7304100" y="800100"/>
            <a:ext cx="2011680" cy="2277397"/>
          </a:xfrm>
          <a:prstGeom prst="rect">
            <a:avLst/>
          </a:prstGeom>
        </p:spPr>
      </p:pic>
      <p:sp>
        <p:nvSpPr>
          <p:cNvPr id="28" name="TextBox 27"/>
          <p:cNvSpPr txBox="1"/>
          <p:nvPr/>
        </p:nvSpPr>
        <p:spPr>
          <a:xfrm>
            <a:off x="3215069" y="1682444"/>
            <a:ext cx="1188720" cy="323165"/>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West Michigan</a:t>
            </a:r>
          </a:p>
          <a:p>
            <a:r>
              <a:rPr lang="en-US" sz="1000">
                <a:solidFill>
                  <a:srgbClr val="DC0032"/>
                </a:solidFill>
              </a:rPr>
              <a:t>Digital Key</a:t>
            </a:r>
          </a:p>
        </p:txBody>
      </p:sp>
      <p:sp>
        <p:nvSpPr>
          <p:cNvPr id="29" name="Oval 28"/>
          <p:cNvSpPr/>
          <p:nvPr/>
        </p:nvSpPr>
        <p:spPr bwMode="auto">
          <a:xfrm>
            <a:off x="4568538" y="1583421"/>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35" name="TextBox 34"/>
          <p:cNvSpPr txBox="1"/>
          <p:nvPr/>
        </p:nvSpPr>
        <p:spPr>
          <a:xfrm>
            <a:off x="5839595" y="1855728"/>
            <a:ext cx="1188720" cy="323165"/>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Mayfield</a:t>
            </a:r>
          </a:p>
          <a:p>
            <a:r>
              <a:rPr lang="en-US" sz="1000">
                <a:solidFill>
                  <a:srgbClr val="DC0032"/>
                </a:solidFill>
              </a:rPr>
              <a:t>Vehicle MRI</a:t>
            </a:r>
          </a:p>
        </p:txBody>
      </p:sp>
      <p:sp>
        <p:nvSpPr>
          <p:cNvPr id="33" name="Oval 32"/>
          <p:cNvSpPr/>
          <p:nvPr/>
        </p:nvSpPr>
        <p:spPr bwMode="auto">
          <a:xfrm>
            <a:off x="5548025" y="1642158"/>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37" name="TextBox 36"/>
          <p:cNvSpPr txBox="1"/>
          <p:nvPr/>
        </p:nvSpPr>
        <p:spPr>
          <a:xfrm>
            <a:off x="2419037" y="3244232"/>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Plano</a:t>
            </a:r>
          </a:p>
          <a:p>
            <a:r>
              <a:rPr lang="en-US" sz="1000">
                <a:solidFill>
                  <a:srgbClr val="DC0032"/>
                </a:solidFill>
              </a:rPr>
              <a:t>Connected Business</a:t>
            </a:r>
          </a:p>
        </p:txBody>
      </p:sp>
      <p:sp>
        <p:nvSpPr>
          <p:cNvPr id="39" name="TextBox 38"/>
          <p:cNvSpPr txBox="1"/>
          <p:nvPr/>
        </p:nvSpPr>
        <p:spPr>
          <a:xfrm>
            <a:off x="3925871" y="2168313"/>
            <a:ext cx="1188720" cy="484748"/>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Southfield</a:t>
            </a:r>
          </a:p>
          <a:p>
            <a:r>
              <a:rPr lang="en-US" sz="1000">
                <a:solidFill>
                  <a:srgbClr val="DC0032"/>
                </a:solidFill>
              </a:rPr>
              <a:t>Standardization, Collaboration</a:t>
            </a:r>
          </a:p>
        </p:txBody>
      </p:sp>
      <p:cxnSp>
        <p:nvCxnSpPr>
          <p:cNvPr id="34" name="Straight Connector 33"/>
          <p:cNvCxnSpPr>
            <a:stCxn id="9" idx="5"/>
          </p:cNvCxnSpPr>
          <p:nvPr/>
        </p:nvCxnSpPr>
        <p:spPr>
          <a:xfrm>
            <a:off x="1143235" y="955294"/>
            <a:ext cx="114065" cy="105156"/>
          </a:xfrm>
          <a:prstGeom prst="line">
            <a:avLst/>
          </a:prstGeom>
          <a:noFill/>
          <a:ln w="19050" cap="flat" cmpd="sng" algn="ctr">
            <a:solidFill>
              <a:srgbClr val="5BC2E7"/>
            </a:solidFill>
            <a:prstDash val="solid"/>
          </a:ln>
          <a:effectLst/>
        </p:spPr>
      </p:cxnSp>
      <p:cxnSp>
        <p:nvCxnSpPr>
          <p:cNvPr id="36" name="Straight Connector 35"/>
          <p:cNvCxnSpPr>
            <a:endCxn id="23" idx="1"/>
          </p:cNvCxnSpPr>
          <p:nvPr/>
        </p:nvCxnSpPr>
        <p:spPr>
          <a:xfrm flipV="1">
            <a:off x="1005123" y="1930441"/>
            <a:ext cx="259053" cy="238563"/>
          </a:xfrm>
          <a:prstGeom prst="line">
            <a:avLst/>
          </a:prstGeom>
          <a:noFill/>
          <a:ln w="19050" cap="flat" cmpd="sng" algn="ctr">
            <a:solidFill>
              <a:srgbClr val="5BC2E7"/>
            </a:solidFill>
            <a:prstDash val="solid"/>
          </a:ln>
          <a:effectLst/>
        </p:spPr>
      </p:cxnSp>
      <p:cxnSp>
        <p:nvCxnSpPr>
          <p:cNvPr id="40" name="Straight Connector 39"/>
          <p:cNvCxnSpPr>
            <a:stCxn id="11" idx="3"/>
          </p:cNvCxnSpPr>
          <p:nvPr/>
        </p:nvCxnSpPr>
        <p:spPr>
          <a:xfrm flipV="1">
            <a:off x="1271094" y="2819402"/>
            <a:ext cx="224331" cy="182180"/>
          </a:xfrm>
          <a:prstGeom prst="line">
            <a:avLst/>
          </a:prstGeom>
          <a:noFill/>
          <a:ln w="19050" cap="flat" cmpd="sng" algn="ctr">
            <a:solidFill>
              <a:srgbClr val="5BC2E7"/>
            </a:solidFill>
            <a:prstDash val="solid"/>
          </a:ln>
          <a:effectLst/>
        </p:spPr>
      </p:cxnSp>
      <p:cxnSp>
        <p:nvCxnSpPr>
          <p:cNvPr id="46" name="Straight Connector 45"/>
          <p:cNvCxnSpPr>
            <a:endCxn id="12" idx="3"/>
          </p:cNvCxnSpPr>
          <p:nvPr/>
        </p:nvCxnSpPr>
        <p:spPr>
          <a:xfrm flipV="1">
            <a:off x="3605213" y="3187319"/>
            <a:ext cx="70943" cy="55944"/>
          </a:xfrm>
          <a:prstGeom prst="line">
            <a:avLst/>
          </a:prstGeom>
          <a:noFill/>
          <a:ln w="19050" cap="flat" cmpd="sng" algn="ctr">
            <a:solidFill>
              <a:srgbClr val="5BC2E7"/>
            </a:solidFill>
            <a:prstDash val="solid"/>
          </a:ln>
          <a:effectLst/>
        </p:spPr>
      </p:cxnSp>
      <p:sp>
        <p:nvSpPr>
          <p:cNvPr id="50" name="TextBox 49"/>
          <p:cNvSpPr txBox="1"/>
          <p:nvPr/>
        </p:nvSpPr>
        <p:spPr>
          <a:xfrm>
            <a:off x="3535347" y="975857"/>
            <a:ext cx="1188720" cy="469359"/>
          </a:xfrm>
          <a:prstGeom prst="rect">
            <a:avLst/>
          </a:prstGeom>
          <a:solidFill>
            <a:srgbClr val="5BC2E7">
              <a:alpha val="25098"/>
            </a:srgbClr>
          </a:solidFill>
          <a:ln w="19050">
            <a:solidFill>
              <a:srgbClr val="5BC2E7"/>
            </a:solidFill>
          </a:ln>
        </p:spPr>
        <p:txBody>
          <a:bodyPr wrap="square" lIns="91440" tIns="0" rIns="0" bIns="0" rtlCol="0" anchor="ctr" anchorCtr="0">
            <a:spAutoFit/>
          </a:bodyPr>
          <a:lstStyle/>
          <a:p>
            <a:r>
              <a:rPr lang="en-US" sz="1050" b="1"/>
              <a:t>Ann Arbor</a:t>
            </a:r>
          </a:p>
          <a:p>
            <a:r>
              <a:rPr lang="en-US" sz="1000">
                <a:solidFill>
                  <a:srgbClr val="DC0032"/>
                </a:solidFill>
              </a:rPr>
              <a:t>Smart Mobility Eco-System</a:t>
            </a:r>
          </a:p>
        </p:txBody>
      </p:sp>
      <p:sp>
        <p:nvSpPr>
          <p:cNvPr id="51" name="Oval 50"/>
          <p:cNvSpPr/>
          <p:nvPr/>
        </p:nvSpPr>
        <p:spPr bwMode="auto">
          <a:xfrm>
            <a:off x="4746341" y="1516746"/>
            <a:ext cx="182880" cy="18288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cxnSp>
        <p:nvCxnSpPr>
          <p:cNvPr id="52" name="Straight Connector 51"/>
          <p:cNvCxnSpPr>
            <a:stCxn id="51" idx="5"/>
          </p:cNvCxnSpPr>
          <p:nvPr/>
        </p:nvCxnSpPr>
        <p:spPr>
          <a:xfrm flipH="1" flipV="1">
            <a:off x="4724400" y="1443038"/>
            <a:ext cx="178039" cy="229806"/>
          </a:xfrm>
          <a:prstGeom prst="line">
            <a:avLst/>
          </a:prstGeom>
          <a:noFill/>
          <a:ln w="19050" cap="flat" cmpd="sng" algn="ctr">
            <a:solidFill>
              <a:srgbClr val="5BC2E7"/>
            </a:solidFill>
            <a:prstDash val="solid"/>
          </a:ln>
          <a:effectLst/>
        </p:spPr>
      </p:cxnSp>
      <p:cxnSp>
        <p:nvCxnSpPr>
          <p:cNvPr id="56" name="Straight Connector 55"/>
          <p:cNvCxnSpPr>
            <a:stCxn id="28" idx="3"/>
            <a:endCxn id="29" idx="7"/>
          </p:cNvCxnSpPr>
          <p:nvPr/>
        </p:nvCxnSpPr>
        <p:spPr>
          <a:xfrm flipV="1">
            <a:off x="4403789" y="1610203"/>
            <a:ext cx="320847" cy="233824"/>
          </a:xfrm>
          <a:prstGeom prst="line">
            <a:avLst/>
          </a:prstGeom>
          <a:noFill/>
          <a:ln w="19050" cap="flat" cmpd="sng" algn="ctr">
            <a:solidFill>
              <a:srgbClr val="5BC2E7"/>
            </a:solidFill>
            <a:prstDash val="solid"/>
          </a:ln>
          <a:effectLst/>
        </p:spPr>
      </p:cxnSp>
      <p:cxnSp>
        <p:nvCxnSpPr>
          <p:cNvPr id="59" name="Straight Connector 58"/>
          <p:cNvCxnSpPr>
            <a:stCxn id="39" idx="0"/>
            <a:endCxn id="15" idx="7"/>
          </p:cNvCxnSpPr>
          <p:nvPr/>
        </p:nvCxnSpPr>
        <p:spPr>
          <a:xfrm flipV="1">
            <a:off x="4520231" y="1705453"/>
            <a:ext cx="486983" cy="462860"/>
          </a:xfrm>
          <a:prstGeom prst="line">
            <a:avLst/>
          </a:prstGeom>
          <a:noFill/>
          <a:ln w="19050" cap="flat" cmpd="sng" algn="ctr">
            <a:solidFill>
              <a:srgbClr val="5BC2E7"/>
            </a:solidFill>
            <a:prstDash val="solid"/>
          </a:ln>
          <a:effectLst/>
        </p:spPr>
      </p:cxnSp>
      <p:cxnSp>
        <p:nvCxnSpPr>
          <p:cNvPr id="65" name="Straight Connector 64"/>
          <p:cNvCxnSpPr>
            <a:endCxn id="13" idx="1"/>
          </p:cNvCxnSpPr>
          <p:nvPr/>
        </p:nvCxnSpPr>
        <p:spPr>
          <a:xfrm flipH="1" flipV="1">
            <a:off x="5719269" y="1095853"/>
            <a:ext cx="224332" cy="190023"/>
          </a:xfrm>
          <a:prstGeom prst="line">
            <a:avLst/>
          </a:prstGeom>
          <a:noFill/>
          <a:ln w="19050" cap="flat" cmpd="sng" algn="ctr">
            <a:solidFill>
              <a:srgbClr val="5BC2E7"/>
            </a:solidFill>
            <a:prstDash val="solid"/>
          </a:ln>
          <a:effectLst/>
        </p:spPr>
      </p:cxnSp>
      <p:cxnSp>
        <p:nvCxnSpPr>
          <p:cNvPr id="68" name="Straight Connector 67"/>
          <p:cNvCxnSpPr>
            <a:endCxn id="33" idx="1"/>
          </p:cNvCxnSpPr>
          <p:nvPr/>
        </p:nvCxnSpPr>
        <p:spPr>
          <a:xfrm flipH="1" flipV="1">
            <a:off x="5574807" y="1668940"/>
            <a:ext cx="264018" cy="193199"/>
          </a:xfrm>
          <a:prstGeom prst="line">
            <a:avLst/>
          </a:prstGeom>
          <a:noFill/>
          <a:ln w="19050" cap="flat" cmpd="sng" algn="ctr">
            <a:solidFill>
              <a:srgbClr val="5BC2E7"/>
            </a:solidFill>
            <a:prstDash val="solid"/>
          </a:ln>
          <a:effectLst/>
        </p:spPr>
      </p:cxnSp>
      <p:cxnSp>
        <p:nvCxnSpPr>
          <p:cNvPr id="71" name="Straight Connector 70"/>
          <p:cNvCxnSpPr/>
          <p:nvPr/>
        </p:nvCxnSpPr>
        <p:spPr>
          <a:xfrm flipH="1" flipV="1">
            <a:off x="5336682" y="2030891"/>
            <a:ext cx="149718" cy="236059"/>
          </a:xfrm>
          <a:prstGeom prst="line">
            <a:avLst/>
          </a:prstGeom>
          <a:noFill/>
          <a:ln w="19050" cap="flat" cmpd="sng" algn="ctr">
            <a:solidFill>
              <a:srgbClr val="5BC2E7"/>
            </a:solidFill>
            <a:prstDash val="solid"/>
          </a:ln>
          <a:effectLst/>
        </p:spPr>
      </p:cxnSp>
    </p:spTree>
    <p:extLst>
      <p:ext uri="{BB962C8B-B14F-4D97-AF65-F5344CB8AC3E}">
        <p14:creationId xmlns:p14="http://schemas.microsoft.com/office/powerpoint/2010/main" val="30861946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600"/>
              <a:t>History of DENSO</a:t>
            </a:r>
          </a:p>
        </p:txBody>
      </p:sp>
      <p:cxnSp>
        <p:nvCxnSpPr>
          <p:cNvPr id="7" name="直線コネクタ 107"/>
          <p:cNvCxnSpPr/>
          <p:nvPr/>
        </p:nvCxnSpPr>
        <p:spPr>
          <a:xfrm>
            <a:off x="7331585" y="976621"/>
            <a:ext cx="0" cy="493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2"/>
          <p:cNvSpPr>
            <a:spLocks noChangeArrowheads="1"/>
          </p:cNvSpPr>
          <p:nvPr/>
        </p:nvSpPr>
        <p:spPr bwMode="auto">
          <a:xfrm>
            <a:off x="1173428" y="862106"/>
            <a:ext cx="854075" cy="301625"/>
          </a:xfrm>
          <a:prstGeom prst="rect">
            <a:avLst/>
          </a:prstGeom>
          <a:noFill/>
          <a:ln>
            <a:noFill/>
          </a:ln>
          <a:effectLst/>
        </p:spPr>
        <p:txBody>
          <a:bodyPr wrap="none" anchor="ct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auto" hangingPunct="1">
              <a:spcBef>
                <a:spcPts val="0"/>
              </a:spcBef>
              <a:spcAft>
                <a:spcPts val="0"/>
              </a:spcAft>
              <a:defRPr/>
            </a:pPr>
            <a:endParaRPr lang="ja-JP" altLang="en-US" sz="800">
              <a:latin typeface="+mn-ea"/>
              <a:ea typeface="+mn-ea"/>
            </a:endParaRPr>
          </a:p>
        </p:txBody>
      </p:sp>
      <p:sp>
        <p:nvSpPr>
          <p:cNvPr id="9" name="Rectangle 18"/>
          <p:cNvSpPr>
            <a:spLocks noChangeArrowheads="1"/>
          </p:cNvSpPr>
          <p:nvPr/>
        </p:nvSpPr>
        <p:spPr bwMode="auto">
          <a:xfrm>
            <a:off x="6570931" y="3265488"/>
            <a:ext cx="854075" cy="301625"/>
          </a:xfrm>
          <a:prstGeom prst="rect">
            <a:avLst/>
          </a:prstGeom>
          <a:noFill/>
          <a:ln>
            <a:noFill/>
          </a:ln>
          <a:effectLst/>
        </p:spPr>
        <p:txBody>
          <a:bodyPr wrap="none" anchor="ct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auto" hangingPunct="1">
              <a:spcBef>
                <a:spcPts val="0"/>
              </a:spcBef>
              <a:spcAft>
                <a:spcPts val="0"/>
              </a:spcAft>
              <a:defRPr/>
            </a:pPr>
            <a:endParaRPr lang="ja-JP" altLang="en-US" sz="800">
              <a:latin typeface="+mn-ea"/>
              <a:ea typeface="+mn-ea"/>
            </a:endParaRPr>
          </a:p>
        </p:txBody>
      </p:sp>
      <p:cxnSp>
        <p:nvCxnSpPr>
          <p:cNvPr id="10" name="直線コネクタ 112"/>
          <p:cNvCxnSpPr/>
          <p:nvPr/>
        </p:nvCxnSpPr>
        <p:spPr>
          <a:xfrm>
            <a:off x="1851891" y="976621"/>
            <a:ext cx="0" cy="493537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Box 32"/>
          <p:cNvSpPr txBox="1">
            <a:spLocks noChangeArrowheads="1"/>
          </p:cNvSpPr>
          <p:nvPr/>
        </p:nvSpPr>
        <p:spPr bwMode="auto">
          <a:xfrm>
            <a:off x="2027311" y="903170"/>
            <a:ext cx="407503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NIPPONDENSO CO., LTD., originally named </a:t>
            </a:r>
            <a:r>
              <a:rPr lang="ja-JP" altLang="en-US" sz="1200">
                <a:latin typeface="+mn-ea"/>
                <a:ea typeface="+mn-ea"/>
              </a:rPr>
              <a:t>“</a:t>
            </a:r>
            <a:r>
              <a:rPr lang="en-US" altLang="ja-JP" sz="1200">
                <a:latin typeface="+mn-ea"/>
                <a:ea typeface="+mn-ea"/>
              </a:rPr>
              <a:t>NIPPON</a:t>
            </a:r>
            <a:r>
              <a:rPr lang="ja-JP" altLang="en-US" sz="1200">
                <a:latin typeface="+mn-ea"/>
                <a:ea typeface="+mn-ea"/>
              </a:rPr>
              <a:t> </a:t>
            </a:r>
            <a:r>
              <a:rPr lang="en-US" altLang="ja-JP" sz="1200">
                <a:latin typeface="+mn-ea"/>
                <a:ea typeface="+mn-ea"/>
              </a:rPr>
              <a:t>ELECTRICAL</a:t>
            </a:r>
            <a:r>
              <a:rPr lang="ja-JP" altLang="en-US" sz="1200">
                <a:latin typeface="+mn-ea"/>
                <a:ea typeface="+mn-ea"/>
              </a:rPr>
              <a:t> </a:t>
            </a:r>
            <a:r>
              <a:rPr lang="en-US" altLang="ja-JP" sz="1200">
                <a:latin typeface="+mn-ea"/>
                <a:ea typeface="+mn-ea"/>
              </a:rPr>
              <a:t>EQUIPMENTS</a:t>
            </a:r>
            <a:r>
              <a:rPr lang="ja-JP" altLang="en-US" sz="1200">
                <a:latin typeface="+mn-ea"/>
                <a:ea typeface="+mn-ea"/>
              </a:rPr>
              <a:t> </a:t>
            </a:r>
            <a:r>
              <a:rPr lang="en-US" altLang="ja-JP" sz="1200">
                <a:latin typeface="+mn-ea"/>
                <a:ea typeface="+mn-ea"/>
              </a:rPr>
              <a:t>CO.,</a:t>
            </a:r>
            <a:r>
              <a:rPr lang="ja-JP" altLang="en-US" sz="1200">
                <a:latin typeface="+mn-ea"/>
                <a:ea typeface="+mn-ea"/>
              </a:rPr>
              <a:t> </a:t>
            </a:r>
            <a:r>
              <a:rPr lang="en-US" altLang="ja-JP" sz="1200">
                <a:latin typeface="+mn-ea"/>
                <a:ea typeface="+mn-ea"/>
              </a:rPr>
              <a:t>LTD.</a:t>
            </a:r>
            <a:r>
              <a:rPr lang="ja-JP" altLang="en-US" sz="1200">
                <a:latin typeface="+mn-ea"/>
                <a:ea typeface="+mn-ea"/>
              </a:rPr>
              <a:t>” </a:t>
            </a:r>
            <a:r>
              <a:rPr lang="en-US" altLang="ja-JP" sz="1200">
                <a:latin typeface="+mn-ea"/>
                <a:ea typeface="+mn-ea"/>
              </a:rPr>
              <a:t>(currently DENSO CORPORATION)</a:t>
            </a:r>
            <a:endParaRPr lang="ja-JP" altLang="en-US" sz="800">
              <a:latin typeface="+mn-ea"/>
              <a:ea typeface="+mn-ea"/>
            </a:endParaRPr>
          </a:p>
        </p:txBody>
      </p:sp>
      <p:sp>
        <p:nvSpPr>
          <p:cNvPr id="12" name="Text Box 23"/>
          <p:cNvSpPr txBox="1">
            <a:spLocks noChangeArrowheads="1"/>
          </p:cNvSpPr>
          <p:nvPr/>
        </p:nvSpPr>
        <p:spPr bwMode="auto">
          <a:xfrm>
            <a:off x="1231260" y="810902"/>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1949</a:t>
            </a:r>
          </a:p>
        </p:txBody>
      </p:sp>
      <p:sp>
        <p:nvSpPr>
          <p:cNvPr id="13" name="円/楕円 115"/>
          <p:cNvSpPr/>
          <p:nvPr/>
        </p:nvSpPr>
        <p:spPr>
          <a:xfrm>
            <a:off x="1796473" y="958159"/>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14" name="グループ化 118"/>
          <p:cNvGrpSpPr/>
          <p:nvPr/>
        </p:nvGrpSpPr>
        <p:grpSpPr>
          <a:xfrm>
            <a:off x="1231260" y="1412522"/>
            <a:ext cx="4823726" cy="378476"/>
            <a:chOff x="707120" y="1270164"/>
            <a:chExt cx="4823726" cy="378476"/>
          </a:xfrm>
        </p:grpSpPr>
        <p:grpSp>
          <p:nvGrpSpPr>
            <p:cNvPr id="15" name="図形グループ 60"/>
            <p:cNvGrpSpPr/>
            <p:nvPr/>
          </p:nvGrpSpPr>
          <p:grpSpPr>
            <a:xfrm>
              <a:off x="707120" y="1270164"/>
              <a:ext cx="4823726" cy="378476"/>
              <a:chOff x="707120" y="843185"/>
              <a:chExt cx="4823726" cy="378476"/>
            </a:xfrm>
          </p:grpSpPr>
          <p:sp>
            <p:nvSpPr>
              <p:cNvPr id="17" name="Text Box 32"/>
              <p:cNvSpPr txBox="1">
                <a:spLocks noChangeArrowheads="1"/>
              </p:cNvSpPr>
              <p:nvPr/>
            </p:nvSpPr>
            <p:spPr bwMode="auto">
              <a:xfrm>
                <a:off x="1503171" y="852329"/>
                <a:ext cx="402767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Technical cooperation with Robert Bosch GmbH of Germany is started</a:t>
                </a:r>
                <a:endParaRPr lang="ja-JP" altLang="en-US" sz="1200">
                  <a:latin typeface="+mn-ea"/>
                  <a:ea typeface="+mn-ea"/>
                </a:endParaRPr>
              </a:p>
            </p:txBody>
          </p:sp>
          <p:sp>
            <p:nvSpPr>
              <p:cNvPr id="18"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1953</a:t>
                </a:r>
              </a:p>
            </p:txBody>
          </p:sp>
        </p:grpSp>
        <p:sp>
          <p:nvSpPr>
            <p:cNvPr id="16" name="円/楕円 120"/>
            <p:cNvSpPr/>
            <p:nvPr/>
          </p:nvSpPr>
          <p:spPr>
            <a:xfrm>
              <a:off x="1272333" y="1416078"/>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19" name="グループ化 123"/>
          <p:cNvGrpSpPr/>
          <p:nvPr/>
        </p:nvGrpSpPr>
        <p:grpSpPr>
          <a:xfrm>
            <a:off x="1231260" y="1986434"/>
            <a:ext cx="4594045" cy="378476"/>
            <a:chOff x="707120" y="1742863"/>
            <a:chExt cx="4594045" cy="378476"/>
          </a:xfrm>
        </p:grpSpPr>
        <p:grpSp>
          <p:nvGrpSpPr>
            <p:cNvPr id="20" name="図形グループ 63"/>
            <p:cNvGrpSpPr/>
            <p:nvPr/>
          </p:nvGrpSpPr>
          <p:grpSpPr>
            <a:xfrm>
              <a:off x="707120" y="1742863"/>
              <a:ext cx="4594045" cy="378476"/>
              <a:chOff x="707120" y="843185"/>
              <a:chExt cx="4594045" cy="378476"/>
            </a:xfrm>
          </p:grpSpPr>
          <p:sp>
            <p:nvSpPr>
              <p:cNvPr id="22" name="Text Box 32"/>
              <p:cNvSpPr txBox="1">
                <a:spLocks noChangeArrowheads="1"/>
              </p:cNvSpPr>
              <p:nvPr/>
            </p:nvSpPr>
            <p:spPr bwMode="auto">
              <a:xfrm>
                <a:off x="1503172" y="852329"/>
                <a:ext cx="379799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technician training center</a:t>
                </a:r>
                <a:endParaRPr lang="ja-JP" altLang="en-US" sz="1200">
                  <a:latin typeface="+mn-ea"/>
                  <a:ea typeface="+mn-ea"/>
                </a:endParaRPr>
              </a:p>
            </p:txBody>
          </p:sp>
          <p:sp>
            <p:nvSpPr>
              <p:cNvPr id="23"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1954</a:t>
                </a:r>
              </a:p>
            </p:txBody>
          </p:sp>
        </p:grpSp>
        <p:sp>
          <p:nvSpPr>
            <p:cNvPr id="21" name="円/楕円 125"/>
            <p:cNvSpPr/>
            <p:nvPr/>
          </p:nvSpPr>
          <p:spPr>
            <a:xfrm>
              <a:off x="1272333" y="1887434"/>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24" name="グループ化 128"/>
          <p:cNvGrpSpPr/>
          <p:nvPr/>
        </p:nvGrpSpPr>
        <p:grpSpPr>
          <a:xfrm>
            <a:off x="1231260" y="2574200"/>
            <a:ext cx="4975576" cy="378476"/>
            <a:chOff x="707120" y="2215562"/>
            <a:chExt cx="4975576" cy="378476"/>
          </a:xfrm>
        </p:grpSpPr>
        <p:grpSp>
          <p:nvGrpSpPr>
            <p:cNvPr id="25" name="図形グループ 66"/>
            <p:cNvGrpSpPr/>
            <p:nvPr/>
          </p:nvGrpSpPr>
          <p:grpSpPr>
            <a:xfrm>
              <a:off x="707120" y="2215562"/>
              <a:ext cx="4975576" cy="378476"/>
              <a:chOff x="707120" y="843185"/>
              <a:chExt cx="4975576" cy="378476"/>
            </a:xfrm>
          </p:grpSpPr>
          <p:sp>
            <p:nvSpPr>
              <p:cNvPr id="27" name="Text Box 32"/>
              <p:cNvSpPr txBox="1">
                <a:spLocks noChangeArrowheads="1"/>
              </p:cNvSpPr>
              <p:nvPr/>
            </p:nvSpPr>
            <p:spPr bwMode="auto">
              <a:xfrm>
                <a:off x="1503172" y="852329"/>
                <a:ext cx="417952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 mission statement on which DENSO is founded</a:t>
                </a:r>
                <a:endParaRPr lang="ja-JP" altLang="en-US" sz="1200">
                  <a:latin typeface="+mn-ea"/>
                  <a:ea typeface="+mn-ea"/>
                </a:endParaRPr>
              </a:p>
            </p:txBody>
          </p:sp>
          <p:sp>
            <p:nvSpPr>
              <p:cNvPr id="28"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1956</a:t>
                </a:r>
              </a:p>
            </p:txBody>
          </p:sp>
        </p:grpSp>
        <p:sp>
          <p:nvSpPr>
            <p:cNvPr id="26" name="円/楕円 130"/>
            <p:cNvSpPr/>
            <p:nvPr/>
          </p:nvSpPr>
          <p:spPr>
            <a:xfrm>
              <a:off x="1272333" y="2358790"/>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29" name="グループ化 133"/>
          <p:cNvGrpSpPr/>
          <p:nvPr/>
        </p:nvGrpSpPr>
        <p:grpSpPr>
          <a:xfrm>
            <a:off x="1231260" y="3161966"/>
            <a:ext cx="3685557" cy="378476"/>
            <a:chOff x="707120" y="2688261"/>
            <a:chExt cx="3685557" cy="378476"/>
          </a:xfrm>
        </p:grpSpPr>
        <p:grpSp>
          <p:nvGrpSpPr>
            <p:cNvPr id="30" name="図形グループ 69"/>
            <p:cNvGrpSpPr/>
            <p:nvPr/>
          </p:nvGrpSpPr>
          <p:grpSpPr>
            <a:xfrm>
              <a:off x="707120" y="2688261"/>
              <a:ext cx="3685557" cy="378476"/>
              <a:chOff x="707120" y="843185"/>
              <a:chExt cx="3685557" cy="378476"/>
            </a:xfrm>
          </p:grpSpPr>
          <p:sp>
            <p:nvSpPr>
              <p:cNvPr id="32" name="Text Box 32"/>
              <p:cNvSpPr txBox="1">
                <a:spLocks noChangeArrowheads="1"/>
              </p:cNvSpPr>
              <p:nvPr/>
            </p:nvSpPr>
            <p:spPr bwMode="auto">
              <a:xfrm>
                <a:off x="1503172" y="852329"/>
                <a:ext cx="2889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Receives the Deming Prize</a:t>
                </a:r>
                <a:endParaRPr lang="ja-JP" altLang="en-US" sz="1200">
                  <a:latin typeface="+mn-ea"/>
                  <a:ea typeface="+mn-ea"/>
                </a:endParaRPr>
              </a:p>
            </p:txBody>
          </p:sp>
          <p:sp>
            <p:nvSpPr>
              <p:cNvPr id="33"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1961</a:t>
                </a:r>
              </a:p>
            </p:txBody>
          </p:sp>
        </p:grpSp>
        <p:sp>
          <p:nvSpPr>
            <p:cNvPr id="31" name="円/楕円 135"/>
            <p:cNvSpPr/>
            <p:nvPr/>
          </p:nvSpPr>
          <p:spPr>
            <a:xfrm>
              <a:off x="1272333" y="2830146"/>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34" name="グループ化 138"/>
          <p:cNvGrpSpPr/>
          <p:nvPr/>
        </p:nvGrpSpPr>
        <p:grpSpPr>
          <a:xfrm>
            <a:off x="1231260" y="3749732"/>
            <a:ext cx="4823730" cy="378476"/>
            <a:chOff x="707120" y="3160960"/>
            <a:chExt cx="4823730" cy="378476"/>
          </a:xfrm>
        </p:grpSpPr>
        <p:grpSp>
          <p:nvGrpSpPr>
            <p:cNvPr id="35" name="図形グループ 72"/>
            <p:cNvGrpSpPr/>
            <p:nvPr/>
          </p:nvGrpSpPr>
          <p:grpSpPr>
            <a:xfrm>
              <a:off x="707120" y="3160960"/>
              <a:ext cx="4823730" cy="378476"/>
              <a:chOff x="707120" y="843185"/>
              <a:chExt cx="4823730" cy="378476"/>
            </a:xfrm>
          </p:grpSpPr>
          <p:sp>
            <p:nvSpPr>
              <p:cNvPr id="37" name="Text Box 32"/>
              <p:cNvSpPr txBox="1">
                <a:spLocks noChangeArrowheads="1"/>
              </p:cNvSpPr>
              <p:nvPr/>
            </p:nvSpPr>
            <p:spPr bwMode="auto">
              <a:xfrm>
                <a:off x="1503172" y="852329"/>
                <a:ext cx="402767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first overseas sales/ service office in Chicago</a:t>
                </a:r>
                <a:endParaRPr lang="ja-JP" altLang="en-US" sz="1200">
                  <a:latin typeface="+mn-ea"/>
                  <a:ea typeface="+mn-ea"/>
                </a:endParaRPr>
              </a:p>
            </p:txBody>
          </p:sp>
          <p:sp>
            <p:nvSpPr>
              <p:cNvPr id="38"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1966</a:t>
                </a:r>
              </a:p>
            </p:txBody>
          </p:sp>
        </p:grpSp>
        <p:sp>
          <p:nvSpPr>
            <p:cNvPr id="36" name="円/楕円 140"/>
            <p:cNvSpPr/>
            <p:nvPr/>
          </p:nvSpPr>
          <p:spPr>
            <a:xfrm>
              <a:off x="1272333" y="3301502"/>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39" name="グループ化 143"/>
          <p:cNvGrpSpPr/>
          <p:nvPr/>
        </p:nvGrpSpPr>
        <p:grpSpPr>
          <a:xfrm>
            <a:off x="1231260" y="4337498"/>
            <a:ext cx="3685557" cy="378476"/>
            <a:chOff x="707120" y="3633659"/>
            <a:chExt cx="3685557" cy="378476"/>
          </a:xfrm>
        </p:grpSpPr>
        <p:grpSp>
          <p:nvGrpSpPr>
            <p:cNvPr id="40" name="図形グループ 75"/>
            <p:cNvGrpSpPr/>
            <p:nvPr/>
          </p:nvGrpSpPr>
          <p:grpSpPr>
            <a:xfrm>
              <a:off x="707120" y="3633659"/>
              <a:ext cx="3685557" cy="378476"/>
              <a:chOff x="707120" y="843185"/>
              <a:chExt cx="3685557" cy="378476"/>
            </a:xfrm>
          </p:grpSpPr>
          <p:sp>
            <p:nvSpPr>
              <p:cNvPr id="42" name="Text Box 32"/>
              <p:cNvSpPr txBox="1">
                <a:spLocks noChangeArrowheads="1"/>
              </p:cNvSpPr>
              <p:nvPr/>
            </p:nvSpPr>
            <p:spPr bwMode="auto">
              <a:xfrm>
                <a:off x="1503172" y="852329"/>
                <a:ext cx="2889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IC Research Center</a:t>
                </a:r>
                <a:endParaRPr lang="ja-JP" altLang="en-US" sz="1200">
                  <a:latin typeface="+mn-ea"/>
                  <a:ea typeface="+mn-ea"/>
                </a:endParaRPr>
              </a:p>
            </p:txBody>
          </p:sp>
          <p:sp>
            <p:nvSpPr>
              <p:cNvPr id="43"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1968</a:t>
                </a:r>
              </a:p>
            </p:txBody>
          </p:sp>
        </p:grpSp>
        <p:sp>
          <p:nvSpPr>
            <p:cNvPr id="41" name="円/楕円 145"/>
            <p:cNvSpPr/>
            <p:nvPr/>
          </p:nvSpPr>
          <p:spPr>
            <a:xfrm>
              <a:off x="1272333" y="3772858"/>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44" name="グループ化 148"/>
          <p:cNvGrpSpPr/>
          <p:nvPr/>
        </p:nvGrpSpPr>
        <p:grpSpPr>
          <a:xfrm>
            <a:off x="1231253" y="4925264"/>
            <a:ext cx="5462470" cy="378476"/>
            <a:chOff x="707120" y="4106358"/>
            <a:chExt cx="5462470" cy="378476"/>
          </a:xfrm>
        </p:grpSpPr>
        <p:grpSp>
          <p:nvGrpSpPr>
            <p:cNvPr id="45" name="図形グループ 78"/>
            <p:cNvGrpSpPr/>
            <p:nvPr/>
          </p:nvGrpSpPr>
          <p:grpSpPr>
            <a:xfrm>
              <a:off x="707120" y="4106358"/>
              <a:ext cx="5462470" cy="378476"/>
              <a:chOff x="707120" y="843185"/>
              <a:chExt cx="5462470" cy="378476"/>
            </a:xfrm>
          </p:grpSpPr>
          <p:sp>
            <p:nvSpPr>
              <p:cNvPr id="47" name="Text Box 32"/>
              <p:cNvSpPr txBox="1">
                <a:spLocks noChangeArrowheads="1"/>
              </p:cNvSpPr>
              <p:nvPr/>
            </p:nvSpPr>
            <p:spPr bwMode="auto">
              <a:xfrm>
                <a:off x="1503171" y="852329"/>
                <a:ext cx="46664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first overseas subsidiary </a:t>
                </a:r>
                <a:br>
                  <a:rPr lang="en-US" altLang="ja-JP" sz="1200">
                    <a:latin typeface="+mn-ea"/>
                    <a:ea typeface="+mn-ea"/>
                  </a:rPr>
                </a:br>
                <a:r>
                  <a:rPr lang="en-US" altLang="ja-JP" sz="1200">
                    <a:latin typeface="+mn-ea"/>
                    <a:ea typeface="+mn-ea"/>
                  </a:rPr>
                  <a:t>company near Los Angeles </a:t>
                </a:r>
                <a:br>
                  <a:rPr lang="en-US" altLang="ja-JP" sz="1200">
                    <a:latin typeface="+mn-ea"/>
                    <a:ea typeface="+mn-ea"/>
                  </a:rPr>
                </a:br>
                <a:r>
                  <a:rPr lang="en-US" altLang="ja-JP" sz="1200">
                    <a:latin typeface="+mn-ea"/>
                    <a:ea typeface="+mn-ea"/>
                  </a:rPr>
                  <a:t>Begins shipment of products to </a:t>
                </a:r>
                <a:br>
                  <a:rPr lang="en-US" altLang="ja-JP" sz="1200">
                    <a:latin typeface="+mn-ea"/>
                    <a:ea typeface="+mn-ea"/>
                  </a:rPr>
                </a:br>
                <a:r>
                  <a:rPr lang="en-US" altLang="ja-JP" sz="1200">
                    <a:latin typeface="+mn-ea"/>
                    <a:ea typeface="+mn-ea"/>
                  </a:rPr>
                  <a:t>European automotive manufacturers</a:t>
                </a:r>
                <a:endParaRPr lang="ja-JP" altLang="en-US" sz="1200">
                  <a:latin typeface="+mn-ea"/>
                  <a:ea typeface="+mn-ea"/>
                </a:endParaRPr>
              </a:p>
            </p:txBody>
          </p:sp>
          <p:sp>
            <p:nvSpPr>
              <p:cNvPr id="48"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1971</a:t>
                </a:r>
              </a:p>
            </p:txBody>
          </p:sp>
        </p:grpSp>
        <p:sp>
          <p:nvSpPr>
            <p:cNvPr id="46" name="円/楕円 150"/>
            <p:cNvSpPr/>
            <p:nvPr/>
          </p:nvSpPr>
          <p:spPr>
            <a:xfrm>
              <a:off x="1272333" y="4244214"/>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49" name="グループ化 153"/>
          <p:cNvGrpSpPr/>
          <p:nvPr/>
        </p:nvGrpSpPr>
        <p:grpSpPr>
          <a:xfrm>
            <a:off x="1231260" y="5513028"/>
            <a:ext cx="5180198" cy="378476"/>
            <a:chOff x="707120" y="4579057"/>
            <a:chExt cx="5180198" cy="378476"/>
          </a:xfrm>
        </p:grpSpPr>
        <p:grpSp>
          <p:nvGrpSpPr>
            <p:cNvPr id="50" name="図形グループ 81"/>
            <p:cNvGrpSpPr/>
            <p:nvPr/>
          </p:nvGrpSpPr>
          <p:grpSpPr>
            <a:xfrm>
              <a:off x="707120" y="4579057"/>
              <a:ext cx="5180198" cy="378476"/>
              <a:chOff x="707120" y="843185"/>
              <a:chExt cx="5180198" cy="378476"/>
            </a:xfrm>
          </p:grpSpPr>
          <p:sp>
            <p:nvSpPr>
              <p:cNvPr id="52" name="Text Box 32"/>
              <p:cNvSpPr txBox="1">
                <a:spLocks noChangeArrowheads="1"/>
              </p:cNvSpPr>
              <p:nvPr/>
            </p:nvSpPr>
            <p:spPr bwMode="auto">
              <a:xfrm>
                <a:off x="1503171" y="852329"/>
                <a:ext cx="438414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first overseas manufacturing companies in Australia and Thailand</a:t>
                </a:r>
                <a:endParaRPr lang="ja-JP" altLang="en-US" sz="1200">
                  <a:latin typeface="+mn-ea"/>
                  <a:ea typeface="+mn-ea"/>
                </a:endParaRPr>
              </a:p>
            </p:txBody>
          </p:sp>
          <p:sp>
            <p:nvSpPr>
              <p:cNvPr id="53"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1972</a:t>
                </a:r>
              </a:p>
            </p:txBody>
          </p:sp>
        </p:grpSp>
        <p:sp>
          <p:nvSpPr>
            <p:cNvPr id="51" name="円/楕円 155"/>
            <p:cNvSpPr/>
            <p:nvPr/>
          </p:nvSpPr>
          <p:spPr>
            <a:xfrm>
              <a:off x="1272333" y="4715570"/>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54" name="グループ化 158"/>
          <p:cNvGrpSpPr/>
          <p:nvPr/>
        </p:nvGrpSpPr>
        <p:grpSpPr>
          <a:xfrm>
            <a:off x="6710954" y="790121"/>
            <a:ext cx="4463465" cy="378476"/>
            <a:chOff x="4681861" y="1336443"/>
            <a:chExt cx="4463464" cy="378476"/>
          </a:xfrm>
        </p:grpSpPr>
        <p:grpSp>
          <p:nvGrpSpPr>
            <p:cNvPr id="55" name="図形グループ 87"/>
            <p:cNvGrpSpPr/>
            <p:nvPr/>
          </p:nvGrpSpPr>
          <p:grpSpPr>
            <a:xfrm>
              <a:off x="4681861" y="1336443"/>
              <a:ext cx="4463464" cy="378476"/>
              <a:chOff x="707120" y="843185"/>
              <a:chExt cx="4463464" cy="378476"/>
            </a:xfrm>
          </p:grpSpPr>
          <p:sp>
            <p:nvSpPr>
              <p:cNvPr id="57"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1977</a:t>
                </a:r>
              </a:p>
            </p:txBody>
          </p:sp>
          <p:sp>
            <p:nvSpPr>
              <p:cNvPr id="58" name="Text Box 32"/>
              <p:cNvSpPr txBox="1">
                <a:spLocks noChangeArrowheads="1"/>
              </p:cNvSpPr>
              <p:nvPr/>
            </p:nvSpPr>
            <p:spPr bwMode="auto">
              <a:xfrm>
                <a:off x="1503172" y="852329"/>
                <a:ext cx="366741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DENSO employee wins the Gold Medal in the</a:t>
                </a:r>
              </a:p>
              <a:p>
                <a:pPr eaLnBrk="1" fontAlgn="ctr" hangingPunct="1">
                  <a:spcBef>
                    <a:spcPts val="0"/>
                  </a:spcBef>
                  <a:spcAft>
                    <a:spcPts val="0"/>
                  </a:spcAft>
                  <a:defRPr/>
                </a:pPr>
                <a:r>
                  <a:rPr lang="en-US" altLang="ja-JP" sz="1200">
                    <a:latin typeface="+mn-ea"/>
                    <a:ea typeface="+mn-ea"/>
                  </a:rPr>
                  <a:t>WorldSkills Competition for the first time</a:t>
                </a:r>
                <a:endParaRPr lang="ja-JP" altLang="en-US" sz="1200">
                  <a:latin typeface="+mn-ea"/>
                  <a:ea typeface="+mn-ea"/>
                </a:endParaRPr>
              </a:p>
            </p:txBody>
          </p:sp>
        </p:grpSp>
        <p:sp>
          <p:nvSpPr>
            <p:cNvPr id="56" name="円/楕円 160"/>
            <p:cNvSpPr/>
            <p:nvPr/>
          </p:nvSpPr>
          <p:spPr>
            <a:xfrm>
              <a:off x="5247074" y="1470263"/>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59" name="グループ化 163"/>
          <p:cNvGrpSpPr/>
          <p:nvPr/>
        </p:nvGrpSpPr>
        <p:grpSpPr>
          <a:xfrm>
            <a:off x="6720925" y="1414808"/>
            <a:ext cx="3675586" cy="369332"/>
            <a:chOff x="4691832" y="1813604"/>
            <a:chExt cx="3675586" cy="369332"/>
          </a:xfrm>
        </p:grpSpPr>
        <p:sp>
          <p:nvSpPr>
            <p:cNvPr id="60" name="Text Box 32"/>
            <p:cNvSpPr txBox="1">
              <a:spLocks noChangeArrowheads="1"/>
            </p:cNvSpPr>
            <p:nvPr/>
          </p:nvSpPr>
          <p:spPr bwMode="auto">
            <a:xfrm>
              <a:off x="5477913" y="1813604"/>
              <a:ext cx="2889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Opens Nukata Proving Ground</a:t>
              </a:r>
              <a:endParaRPr lang="ja-JP" altLang="en-US" sz="1200">
                <a:latin typeface="+mn-ea"/>
                <a:ea typeface="+mn-ea"/>
              </a:endParaRPr>
            </a:p>
          </p:txBody>
        </p:sp>
        <p:sp>
          <p:nvSpPr>
            <p:cNvPr id="61" name="Text Box 23"/>
            <p:cNvSpPr txBox="1">
              <a:spLocks noChangeArrowheads="1"/>
            </p:cNvSpPr>
            <p:nvPr/>
          </p:nvSpPr>
          <p:spPr bwMode="auto">
            <a:xfrm>
              <a:off x="4691832" y="1813604"/>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1984</a:t>
              </a:r>
            </a:p>
          </p:txBody>
        </p:sp>
        <p:sp>
          <p:nvSpPr>
            <p:cNvPr id="62" name="円/楕円 166"/>
            <p:cNvSpPr/>
            <p:nvPr/>
          </p:nvSpPr>
          <p:spPr>
            <a:xfrm>
              <a:off x="5247074" y="1942852"/>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63" name="グループ化 167"/>
          <p:cNvGrpSpPr/>
          <p:nvPr/>
        </p:nvGrpSpPr>
        <p:grpSpPr>
          <a:xfrm>
            <a:off x="6710954" y="1981862"/>
            <a:ext cx="5371952" cy="378476"/>
            <a:chOff x="4681861" y="2223214"/>
            <a:chExt cx="5371952" cy="378476"/>
          </a:xfrm>
        </p:grpSpPr>
        <p:grpSp>
          <p:nvGrpSpPr>
            <p:cNvPr id="64" name="図形グループ 192"/>
            <p:cNvGrpSpPr/>
            <p:nvPr/>
          </p:nvGrpSpPr>
          <p:grpSpPr>
            <a:xfrm>
              <a:off x="4681861" y="2223214"/>
              <a:ext cx="5371952" cy="378476"/>
              <a:chOff x="707120" y="843185"/>
              <a:chExt cx="5371952" cy="378476"/>
            </a:xfrm>
          </p:grpSpPr>
          <p:sp>
            <p:nvSpPr>
              <p:cNvPr id="66" name="Text Box 32"/>
              <p:cNvSpPr txBox="1">
                <a:spLocks noChangeArrowheads="1"/>
              </p:cNvSpPr>
              <p:nvPr/>
            </p:nvSpPr>
            <p:spPr bwMode="auto">
              <a:xfrm>
                <a:off x="1503171" y="852329"/>
                <a:ext cx="457590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NIPPONDENSO AMERICA, INC.</a:t>
                </a:r>
              </a:p>
              <a:p>
                <a:pPr eaLnBrk="1" fontAlgn="ctr" hangingPunct="1">
                  <a:spcBef>
                    <a:spcPts val="0"/>
                  </a:spcBef>
                  <a:spcAft>
                    <a:spcPts val="0"/>
                  </a:spcAft>
                  <a:defRPr/>
                </a:pPr>
                <a:r>
                  <a:rPr lang="en-US" altLang="ja-JP" sz="1200">
                    <a:latin typeface="+mn-ea"/>
                    <a:ea typeface="+mn-ea"/>
                  </a:rPr>
                  <a:t> (currently DENSO INTERNATIONAL AMERICA, INC.)</a:t>
                </a:r>
              </a:p>
              <a:p>
                <a:pPr eaLnBrk="1" fontAlgn="ctr" hangingPunct="1">
                  <a:spcBef>
                    <a:spcPts val="0"/>
                  </a:spcBef>
                  <a:spcAft>
                    <a:spcPts val="0"/>
                  </a:spcAft>
                  <a:defRPr/>
                </a:pPr>
                <a:r>
                  <a:rPr lang="en-US" altLang="ja-JP" sz="1200">
                    <a:latin typeface="+mn-ea"/>
                    <a:ea typeface="+mn-ea"/>
                  </a:rPr>
                  <a:t>and the first overseas technical center near Detroit</a:t>
                </a:r>
                <a:endParaRPr lang="ja-JP" altLang="en-US" sz="1200">
                  <a:latin typeface="+mn-ea"/>
                  <a:ea typeface="+mn-ea"/>
                </a:endParaRPr>
              </a:p>
            </p:txBody>
          </p:sp>
          <p:sp>
            <p:nvSpPr>
              <p:cNvPr id="67"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1985</a:t>
                </a:r>
              </a:p>
            </p:txBody>
          </p:sp>
        </p:grpSp>
        <p:sp>
          <p:nvSpPr>
            <p:cNvPr id="65" name="円/楕円 169"/>
            <p:cNvSpPr/>
            <p:nvPr/>
          </p:nvSpPr>
          <p:spPr>
            <a:xfrm>
              <a:off x="5247074" y="2369128"/>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71" name="Text Box 32"/>
          <p:cNvSpPr txBox="1">
            <a:spLocks noChangeArrowheads="1"/>
          </p:cNvSpPr>
          <p:nvPr/>
        </p:nvSpPr>
        <p:spPr bwMode="auto">
          <a:xfrm>
            <a:off x="7507006" y="3761162"/>
            <a:ext cx="392951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Renames company DENSO CORPORATION</a:t>
            </a:r>
            <a:endParaRPr lang="ja-JP" altLang="en-US" sz="1200">
              <a:latin typeface="+mn-ea"/>
              <a:ea typeface="+mn-ea"/>
            </a:endParaRPr>
          </a:p>
        </p:txBody>
      </p:sp>
      <p:sp>
        <p:nvSpPr>
          <p:cNvPr id="72" name="Text Box 23"/>
          <p:cNvSpPr txBox="1">
            <a:spLocks noChangeArrowheads="1"/>
          </p:cNvSpPr>
          <p:nvPr/>
        </p:nvSpPr>
        <p:spPr bwMode="auto">
          <a:xfrm>
            <a:off x="6710954" y="3752018"/>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1996</a:t>
            </a:r>
          </a:p>
        </p:txBody>
      </p:sp>
      <p:sp>
        <p:nvSpPr>
          <p:cNvPr id="70" name="円/楕円 184"/>
          <p:cNvSpPr/>
          <p:nvPr/>
        </p:nvSpPr>
        <p:spPr>
          <a:xfrm>
            <a:off x="7276167" y="3891217"/>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nvGrpSpPr>
          <p:cNvPr id="73" name="グループ化 187"/>
          <p:cNvGrpSpPr/>
          <p:nvPr/>
        </p:nvGrpSpPr>
        <p:grpSpPr>
          <a:xfrm>
            <a:off x="6710954" y="4342070"/>
            <a:ext cx="4751322" cy="378476"/>
            <a:chOff x="4681861" y="4106358"/>
            <a:chExt cx="4751322" cy="378476"/>
          </a:xfrm>
        </p:grpSpPr>
        <p:grpSp>
          <p:nvGrpSpPr>
            <p:cNvPr id="74" name="図形グループ 210"/>
            <p:cNvGrpSpPr/>
            <p:nvPr/>
          </p:nvGrpSpPr>
          <p:grpSpPr>
            <a:xfrm>
              <a:off x="4681861" y="4106358"/>
              <a:ext cx="4751322" cy="378476"/>
              <a:chOff x="707120" y="843185"/>
              <a:chExt cx="4751322" cy="378476"/>
            </a:xfrm>
          </p:grpSpPr>
          <p:sp>
            <p:nvSpPr>
              <p:cNvPr id="76" name="Text Box 32"/>
              <p:cNvSpPr txBox="1">
                <a:spLocks noChangeArrowheads="1"/>
              </p:cNvSpPr>
              <p:nvPr/>
            </p:nvSpPr>
            <p:spPr bwMode="auto">
              <a:xfrm>
                <a:off x="1503172" y="852329"/>
                <a:ext cx="39552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first overseas regional training center in Thailand</a:t>
                </a:r>
                <a:endParaRPr lang="ja-JP" altLang="en-US" sz="1200">
                  <a:latin typeface="+mn-ea"/>
                  <a:ea typeface="+mn-ea"/>
                </a:endParaRPr>
              </a:p>
            </p:txBody>
          </p:sp>
          <p:sp>
            <p:nvSpPr>
              <p:cNvPr id="77"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2005</a:t>
                </a:r>
              </a:p>
            </p:txBody>
          </p:sp>
        </p:grpSp>
        <p:sp>
          <p:nvSpPr>
            <p:cNvPr id="75" name="円/楕円 189"/>
            <p:cNvSpPr/>
            <p:nvPr/>
          </p:nvSpPr>
          <p:spPr>
            <a:xfrm>
              <a:off x="5247074" y="4244214"/>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78" name="グループ化 192"/>
          <p:cNvGrpSpPr/>
          <p:nvPr/>
        </p:nvGrpSpPr>
        <p:grpSpPr>
          <a:xfrm>
            <a:off x="6710954" y="4932122"/>
            <a:ext cx="3685557" cy="378476"/>
            <a:chOff x="4681861" y="5051756"/>
            <a:chExt cx="3685557" cy="378476"/>
          </a:xfrm>
        </p:grpSpPr>
        <p:grpSp>
          <p:nvGrpSpPr>
            <p:cNvPr id="79" name="図形グループ 216"/>
            <p:cNvGrpSpPr/>
            <p:nvPr/>
          </p:nvGrpSpPr>
          <p:grpSpPr>
            <a:xfrm>
              <a:off x="4681861" y="5051756"/>
              <a:ext cx="3685557" cy="378476"/>
              <a:chOff x="707120" y="843185"/>
              <a:chExt cx="3685557" cy="378476"/>
            </a:xfrm>
          </p:grpSpPr>
          <p:sp>
            <p:nvSpPr>
              <p:cNvPr id="81" name="Text Box 32"/>
              <p:cNvSpPr txBox="1">
                <a:spLocks noChangeArrowheads="1"/>
              </p:cNvSpPr>
              <p:nvPr/>
            </p:nvSpPr>
            <p:spPr bwMode="auto">
              <a:xfrm>
                <a:off x="1503172" y="852329"/>
                <a:ext cx="2889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DENSO ECO VISION 2025</a:t>
                </a:r>
                <a:endParaRPr lang="ja-JP" altLang="en-US" sz="1200">
                  <a:latin typeface="+mn-ea"/>
                  <a:ea typeface="+mn-ea"/>
                </a:endParaRPr>
              </a:p>
            </p:txBody>
          </p:sp>
          <p:sp>
            <p:nvSpPr>
              <p:cNvPr id="82"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2016</a:t>
                </a:r>
              </a:p>
            </p:txBody>
          </p:sp>
        </p:grpSp>
        <p:sp>
          <p:nvSpPr>
            <p:cNvPr id="80" name="円/楕円 194"/>
            <p:cNvSpPr/>
            <p:nvPr/>
          </p:nvSpPr>
          <p:spPr>
            <a:xfrm>
              <a:off x="5247074" y="5186926"/>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83" name="グループ化 197"/>
          <p:cNvGrpSpPr/>
          <p:nvPr/>
        </p:nvGrpSpPr>
        <p:grpSpPr>
          <a:xfrm>
            <a:off x="6710954" y="5522172"/>
            <a:ext cx="4725569" cy="378476"/>
            <a:chOff x="4681861" y="5524458"/>
            <a:chExt cx="4725569" cy="378476"/>
          </a:xfrm>
        </p:grpSpPr>
        <p:grpSp>
          <p:nvGrpSpPr>
            <p:cNvPr id="84" name="図形グループ 219"/>
            <p:cNvGrpSpPr/>
            <p:nvPr/>
          </p:nvGrpSpPr>
          <p:grpSpPr>
            <a:xfrm>
              <a:off x="4681861" y="5524458"/>
              <a:ext cx="4725569" cy="378476"/>
              <a:chOff x="707120" y="843185"/>
              <a:chExt cx="4725569" cy="378476"/>
            </a:xfrm>
          </p:grpSpPr>
          <p:sp>
            <p:nvSpPr>
              <p:cNvPr id="86" name="Text Box 32"/>
              <p:cNvSpPr txBox="1">
                <a:spLocks noChangeArrowheads="1"/>
              </p:cNvSpPr>
              <p:nvPr/>
            </p:nvSpPr>
            <p:spPr bwMode="auto">
              <a:xfrm>
                <a:off x="1503172" y="852329"/>
                <a:ext cx="392951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Development of DENSOʼs Long-term Policy 2030</a:t>
                </a:r>
                <a:endParaRPr lang="ja-JP" altLang="en-US" sz="1200">
                  <a:latin typeface="+mn-ea"/>
                  <a:ea typeface="+mn-ea"/>
                </a:endParaRPr>
              </a:p>
            </p:txBody>
          </p:sp>
          <p:sp>
            <p:nvSpPr>
              <p:cNvPr id="87" name="Text Box 23"/>
              <p:cNvSpPr txBox="1">
                <a:spLocks noChangeArrowheads="1"/>
              </p:cNvSpPr>
              <p:nvPr/>
            </p:nvSpPr>
            <p:spPr bwMode="auto">
              <a:xfrm>
                <a:off x="707120" y="843185"/>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2017</a:t>
                </a:r>
              </a:p>
            </p:txBody>
          </p:sp>
        </p:grpSp>
        <p:sp>
          <p:nvSpPr>
            <p:cNvPr id="85" name="円/楕円 199"/>
            <p:cNvSpPr/>
            <p:nvPr/>
          </p:nvSpPr>
          <p:spPr>
            <a:xfrm>
              <a:off x="5247074" y="5658278"/>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88" name="グループ化 1"/>
          <p:cNvGrpSpPr/>
          <p:nvPr/>
        </p:nvGrpSpPr>
        <p:grpSpPr>
          <a:xfrm>
            <a:off x="6710954" y="3083965"/>
            <a:ext cx="4165059" cy="635442"/>
            <a:chOff x="6710954" y="3083965"/>
            <a:chExt cx="4165059" cy="635442"/>
          </a:xfrm>
        </p:grpSpPr>
        <p:sp>
          <p:nvSpPr>
            <p:cNvPr id="89" name="Text Box 32"/>
            <p:cNvSpPr txBox="1">
              <a:spLocks noChangeArrowheads="1"/>
            </p:cNvSpPr>
            <p:nvPr/>
          </p:nvSpPr>
          <p:spPr bwMode="auto">
            <a:xfrm>
              <a:off x="7507006" y="3083965"/>
              <a:ext cx="336900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Establishment of the DENSO Philosophy</a:t>
              </a:r>
              <a:endParaRPr lang="ja-JP" altLang="en-US" sz="1200">
                <a:latin typeface="+mn-ea"/>
                <a:ea typeface="+mn-ea"/>
              </a:endParaRPr>
            </a:p>
          </p:txBody>
        </p:sp>
        <p:sp>
          <p:nvSpPr>
            <p:cNvPr id="90" name="Text Box 32"/>
            <p:cNvSpPr txBox="1">
              <a:spLocks noChangeArrowheads="1"/>
            </p:cNvSpPr>
            <p:nvPr/>
          </p:nvSpPr>
          <p:spPr bwMode="auto">
            <a:xfrm>
              <a:off x="7507006" y="3350075"/>
              <a:ext cx="288950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Develop QR code technology</a:t>
              </a:r>
              <a:endParaRPr lang="ja-JP" altLang="en-US" sz="1200">
                <a:latin typeface="+mn-ea"/>
                <a:ea typeface="+mn-ea"/>
              </a:endParaRPr>
            </a:p>
          </p:txBody>
        </p:sp>
        <p:sp>
          <p:nvSpPr>
            <p:cNvPr id="91" name="Text Box 23"/>
            <p:cNvSpPr txBox="1">
              <a:spLocks noChangeArrowheads="1"/>
            </p:cNvSpPr>
            <p:nvPr/>
          </p:nvSpPr>
          <p:spPr bwMode="auto">
            <a:xfrm>
              <a:off x="6710954" y="3161966"/>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1994</a:t>
              </a:r>
            </a:p>
          </p:txBody>
        </p:sp>
        <p:sp>
          <p:nvSpPr>
            <p:cNvPr id="92" name="円/楕円 229"/>
            <p:cNvSpPr/>
            <p:nvPr/>
          </p:nvSpPr>
          <p:spPr>
            <a:xfrm>
              <a:off x="7276167" y="3302508"/>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grpSp>
        <p:nvGrpSpPr>
          <p:cNvPr id="93" name="グループ化 2"/>
          <p:cNvGrpSpPr/>
          <p:nvPr/>
        </p:nvGrpSpPr>
        <p:grpSpPr>
          <a:xfrm>
            <a:off x="6710954" y="2574798"/>
            <a:ext cx="3960437" cy="369332"/>
            <a:chOff x="6710954" y="2574798"/>
            <a:chExt cx="3960437" cy="369332"/>
          </a:xfrm>
        </p:grpSpPr>
        <p:sp>
          <p:nvSpPr>
            <p:cNvPr id="94" name="Text Box 23"/>
            <p:cNvSpPr txBox="1">
              <a:spLocks noChangeArrowheads="1"/>
            </p:cNvSpPr>
            <p:nvPr/>
          </p:nvSpPr>
          <p:spPr bwMode="auto">
            <a:xfrm>
              <a:off x="6710954" y="2574798"/>
              <a:ext cx="49376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a:latin typeface="+mn-ea"/>
                  <a:ea typeface="+mn-ea"/>
                </a:rPr>
                <a:t>1991</a:t>
              </a:r>
            </a:p>
          </p:txBody>
        </p:sp>
        <p:sp>
          <p:nvSpPr>
            <p:cNvPr id="95" name="円/楕円 228"/>
            <p:cNvSpPr/>
            <p:nvPr/>
          </p:nvSpPr>
          <p:spPr>
            <a:xfrm>
              <a:off x="7276167" y="2704046"/>
              <a:ext cx="110836" cy="11083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6" name="Text Box 32"/>
            <p:cNvSpPr txBox="1">
              <a:spLocks noChangeArrowheads="1"/>
            </p:cNvSpPr>
            <p:nvPr/>
          </p:nvSpPr>
          <p:spPr bwMode="auto">
            <a:xfrm>
              <a:off x="7507006" y="2574798"/>
              <a:ext cx="316438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Opened DENSO Research Laboratories</a:t>
              </a:r>
              <a:endParaRPr lang="ja-JP" altLang="en-US" sz="1200">
                <a:latin typeface="+mn-ea"/>
                <a:ea typeface="+mn-ea"/>
              </a:endParaRPr>
            </a:p>
          </p:txBody>
        </p:sp>
      </p:grpSp>
      <p:sp>
        <p:nvSpPr>
          <p:cNvPr id="97" name="フッター プレースホルダー 3"/>
          <p:cNvSpPr>
            <a:spLocks noGrp="1"/>
          </p:cNvSpPr>
          <p:nvPr>
            <p:ph type="ftr" sz="quarter" idx="4294967295"/>
          </p:nvPr>
        </p:nvSpPr>
        <p:spPr>
          <a:xfrm>
            <a:off x="1305459" y="6263364"/>
            <a:ext cx="4619405" cy="364787"/>
          </a:xfrm>
          <a:prstGeom prst="rect">
            <a:avLst/>
          </a:prstGeom>
        </p:spPr>
        <p:txBody>
          <a:bodyPr anchor="ctr"/>
          <a:lstStyle>
            <a:lvl1pPr>
              <a:defRPr lang="ja-JP" altLang="en-US" sz="799">
                <a:solidFill>
                  <a:schemeClr val="bg1">
                    <a:lumMod val="65000"/>
                  </a:schemeClr>
                </a:solidFill>
                <a:latin typeface="Verdana" panose="020B0604030504040204" pitchFamily="34" charset="0"/>
                <a:ea typeface="+mn-ea"/>
              </a:defRPr>
            </a:lvl1pPr>
          </a:lstStyle>
          <a:p>
            <a:r>
              <a:rPr lang="en-US" altLang="ja-JP">
                <a:ea typeface="Verdana" panose="020B0604030504040204" pitchFamily="34" charset="0"/>
                <a:cs typeface="Segoe UI" panose="020B0502040204020203" pitchFamily="34" charset="0"/>
              </a:rPr>
              <a:t>DENSO in North America Company Profile</a:t>
            </a:r>
            <a:endParaRPr lang="en-US">
              <a:ea typeface="Verdana" panose="020B0604030504040204" pitchFamily="34" charset="0"/>
              <a:cs typeface="Segoe UI" panose="020B0502040204020203" pitchFamily="34" charset="0"/>
            </a:endParaRPr>
          </a:p>
        </p:txBody>
      </p:sp>
    </p:spTree>
    <p:extLst>
      <p:ext uri="{BB962C8B-B14F-4D97-AF65-F5344CB8AC3E}">
        <p14:creationId xmlns:p14="http://schemas.microsoft.com/office/powerpoint/2010/main" val="1372485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3" name="Straight Connector 92"/>
          <p:cNvCxnSpPr/>
          <p:nvPr/>
        </p:nvCxnSpPr>
        <p:spPr>
          <a:xfrm>
            <a:off x="1657961" y="3448685"/>
            <a:ext cx="0" cy="42989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a:off x="4774031" y="3432920"/>
            <a:ext cx="1" cy="22468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3877714" y="2881145"/>
            <a:ext cx="1587" cy="548218"/>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5" name="Title 4"/>
          <p:cNvSpPr>
            <a:spLocks noGrp="1"/>
          </p:cNvSpPr>
          <p:nvPr>
            <p:ph type="title"/>
          </p:nvPr>
        </p:nvSpPr>
        <p:spPr/>
        <p:txBody>
          <a:bodyPr/>
          <a:lstStyle/>
          <a:p>
            <a:r>
              <a:rPr lang="en-US" sz="2600"/>
              <a:t>History of DENSO in North America</a:t>
            </a:r>
          </a:p>
        </p:txBody>
      </p:sp>
      <p:grpSp>
        <p:nvGrpSpPr>
          <p:cNvPr id="22" name="Group 21"/>
          <p:cNvGrpSpPr/>
          <p:nvPr/>
        </p:nvGrpSpPr>
        <p:grpSpPr>
          <a:xfrm>
            <a:off x="10495598" y="1226328"/>
            <a:ext cx="1005840" cy="797836"/>
            <a:chOff x="10495598" y="1226328"/>
            <a:chExt cx="1005840" cy="797836"/>
          </a:xfrm>
        </p:grpSpPr>
        <p:sp>
          <p:nvSpPr>
            <p:cNvPr id="31" name="Text Box 23"/>
            <p:cNvSpPr txBox="1">
              <a:spLocks noChangeArrowheads="1"/>
            </p:cNvSpPr>
            <p:nvPr/>
          </p:nvSpPr>
          <p:spPr bwMode="auto">
            <a:xfrm>
              <a:off x="11007676" y="1841284"/>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Aft>
                  <a:spcPts val="0"/>
                </a:spcAft>
                <a:defRPr/>
              </a:pPr>
              <a:r>
                <a:rPr lang="en-US" altLang="ja-JP" sz="1400" b="1">
                  <a:latin typeface="+mn-ea"/>
                  <a:ea typeface="+mn-ea"/>
                </a:rPr>
                <a:t>2021</a:t>
              </a:r>
            </a:p>
          </p:txBody>
        </p:sp>
        <p:sp>
          <p:nvSpPr>
            <p:cNvPr id="32" name="Text Box 32"/>
            <p:cNvSpPr txBox="1">
              <a:spLocks noChangeArrowheads="1"/>
            </p:cNvSpPr>
            <p:nvPr/>
          </p:nvSpPr>
          <p:spPr bwMode="auto">
            <a:xfrm>
              <a:off x="10495598" y="1226328"/>
              <a:ext cx="100584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Bef>
                  <a:spcPts val="0"/>
                </a:spcBef>
                <a:spcAft>
                  <a:spcPts val="0"/>
                </a:spcAft>
                <a:defRPr/>
              </a:pPr>
              <a:r>
                <a:rPr lang="en-US" altLang="ja-JP" sz="1200">
                  <a:latin typeface="+mn-ea"/>
                  <a:ea typeface="+mn-ea"/>
                </a:rPr>
                <a:t>Maeda Named NA DENSO CEO</a:t>
              </a:r>
              <a:endParaRPr lang="ja-JP" altLang="en-US" sz="1200">
                <a:latin typeface="+mn-ea"/>
                <a:ea typeface="+mn-ea"/>
              </a:endParaRPr>
            </a:p>
          </p:txBody>
        </p:sp>
      </p:grpSp>
      <p:sp>
        <p:nvSpPr>
          <p:cNvPr id="33" name="Text Box 23"/>
          <p:cNvSpPr txBox="1">
            <a:spLocks noChangeArrowheads="1"/>
          </p:cNvSpPr>
          <p:nvPr/>
        </p:nvSpPr>
        <p:spPr bwMode="auto">
          <a:xfrm>
            <a:off x="3814763" y="5468911"/>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1984</a:t>
            </a:r>
          </a:p>
        </p:txBody>
      </p:sp>
      <p:sp>
        <p:nvSpPr>
          <p:cNvPr id="34" name="Text Box 32"/>
          <p:cNvSpPr txBox="1">
            <a:spLocks noChangeArrowheads="1"/>
          </p:cNvSpPr>
          <p:nvPr/>
        </p:nvSpPr>
        <p:spPr bwMode="auto">
          <a:xfrm>
            <a:off x="3821643" y="5631838"/>
            <a:ext cx="114882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Michigan Manufacturing Battle Creek</a:t>
            </a:r>
            <a:endParaRPr lang="ja-JP" altLang="en-US" sz="1200">
              <a:latin typeface="+mn-ea"/>
              <a:ea typeface="+mn-ea"/>
            </a:endParaRPr>
          </a:p>
        </p:txBody>
      </p:sp>
      <p:cxnSp>
        <p:nvCxnSpPr>
          <p:cNvPr id="39" name="Straight Connector 38"/>
          <p:cNvCxnSpPr/>
          <p:nvPr/>
        </p:nvCxnSpPr>
        <p:spPr>
          <a:xfrm flipH="1">
            <a:off x="3864817" y="3441878"/>
            <a:ext cx="11636" cy="201912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44" name="Text Box 23"/>
          <p:cNvSpPr txBox="1">
            <a:spLocks noChangeArrowheads="1"/>
          </p:cNvSpPr>
          <p:nvPr/>
        </p:nvSpPr>
        <p:spPr bwMode="auto">
          <a:xfrm>
            <a:off x="4698862" y="2438117"/>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1988</a:t>
            </a:r>
          </a:p>
        </p:txBody>
      </p:sp>
      <p:sp>
        <p:nvSpPr>
          <p:cNvPr id="45" name="Text Box 32"/>
          <p:cNvSpPr txBox="1">
            <a:spLocks noChangeArrowheads="1"/>
          </p:cNvSpPr>
          <p:nvPr/>
        </p:nvSpPr>
        <p:spPr bwMode="auto">
          <a:xfrm>
            <a:off x="4066283" y="1799821"/>
            <a:ext cx="1131887"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Bef>
                <a:spcPts val="0"/>
              </a:spcBef>
              <a:spcAft>
                <a:spcPts val="0"/>
              </a:spcAft>
              <a:defRPr/>
            </a:pPr>
            <a:r>
              <a:rPr lang="en-US" altLang="ja-JP" sz="1200">
                <a:latin typeface="+mn-ea"/>
                <a:ea typeface="+mn-ea"/>
              </a:rPr>
              <a:t>Tennessee Manufacturing Maryville</a:t>
            </a:r>
            <a:endParaRPr lang="ja-JP" altLang="en-US" sz="1200">
              <a:latin typeface="+mn-ea"/>
              <a:ea typeface="+mn-ea"/>
            </a:endParaRPr>
          </a:p>
        </p:txBody>
      </p:sp>
      <p:cxnSp>
        <p:nvCxnSpPr>
          <p:cNvPr id="46" name="Straight Connector 45"/>
          <p:cNvCxnSpPr/>
          <p:nvPr/>
        </p:nvCxnSpPr>
        <p:spPr>
          <a:xfrm>
            <a:off x="4768850" y="2639683"/>
            <a:ext cx="0" cy="776617"/>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7065077" y="3484495"/>
            <a:ext cx="0" cy="31378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1" name="Text Box 23"/>
          <p:cNvSpPr txBox="1">
            <a:spLocks noChangeArrowheads="1"/>
          </p:cNvSpPr>
          <p:nvPr/>
        </p:nvSpPr>
        <p:spPr bwMode="auto">
          <a:xfrm>
            <a:off x="7000519" y="3802143"/>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1999</a:t>
            </a:r>
          </a:p>
        </p:txBody>
      </p:sp>
      <p:sp>
        <p:nvSpPr>
          <p:cNvPr id="62" name="Text Box 32"/>
          <p:cNvSpPr txBox="1">
            <a:spLocks noChangeArrowheads="1"/>
          </p:cNvSpPr>
          <p:nvPr/>
        </p:nvSpPr>
        <p:spPr bwMode="auto">
          <a:xfrm>
            <a:off x="7000519" y="3971411"/>
            <a:ext cx="1318154"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Canada Manufacturing</a:t>
            </a:r>
          </a:p>
          <a:p>
            <a:pPr eaLnBrk="1" fontAlgn="ctr" hangingPunct="1">
              <a:spcBef>
                <a:spcPts val="0"/>
              </a:spcBef>
              <a:spcAft>
                <a:spcPts val="0"/>
              </a:spcAft>
              <a:defRPr/>
            </a:pPr>
            <a:r>
              <a:rPr lang="en-US" altLang="ja-JP" sz="1200">
                <a:latin typeface="+mn-ea"/>
                <a:ea typeface="+mn-ea"/>
              </a:rPr>
              <a:t>Guelph</a:t>
            </a:r>
            <a:endParaRPr lang="ja-JP" altLang="en-US" sz="1200">
              <a:latin typeface="+mn-ea"/>
              <a:ea typeface="+mn-ea"/>
            </a:endParaRPr>
          </a:p>
        </p:txBody>
      </p:sp>
      <p:graphicFrame>
        <p:nvGraphicFramePr>
          <p:cNvPr id="66" name="Table 65"/>
          <p:cNvGraphicFramePr>
            <a:graphicFrameLocks noGrp="1"/>
          </p:cNvGraphicFramePr>
          <p:nvPr>
            <p:extLst>
              <p:ext uri="{D42A27DB-BD31-4B8C-83A1-F6EECF244321}">
                <p14:modId xmlns:p14="http://schemas.microsoft.com/office/powerpoint/2010/main" val="2374991217"/>
              </p:ext>
            </p:extLst>
          </p:nvPr>
        </p:nvGraphicFramePr>
        <p:xfrm>
          <a:off x="696912" y="6960020"/>
          <a:ext cx="10801351" cy="365760"/>
        </p:xfrm>
        <a:graphic>
          <a:graphicData uri="http://schemas.openxmlformats.org/drawingml/2006/table">
            <a:tbl>
              <a:tblPr firstRow="1" bandRow="1">
                <a:tableStyleId>{5C22544A-7EE6-4342-B048-85BDC9FD1C3A}</a:tableStyleId>
              </a:tblPr>
              <a:tblGrid>
                <a:gridCol w="981941">
                  <a:extLst>
                    <a:ext uri="{9D8B030D-6E8A-4147-A177-3AD203B41FA5}">
                      <a16:colId xmlns:a16="http://schemas.microsoft.com/office/drawing/2014/main" val="2011515716"/>
                    </a:ext>
                  </a:extLst>
                </a:gridCol>
                <a:gridCol w="981941">
                  <a:extLst>
                    <a:ext uri="{9D8B030D-6E8A-4147-A177-3AD203B41FA5}">
                      <a16:colId xmlns:a16="http://schemas.microsoft.com/office/drawing/2014/main" val="2659855858"/>
                    </a:ext>
                  </a:extLst>
                </a:gridCol>
                <a:gridCol w="981941">
                  <a:extLst>
                    <a:ext uri="{9D8B030D-6E8A-4147-A177-3AD203B41FA5}">
                      <a16:colId xmlns:a16="http://schemas.microsoft.com/office/drawing/2014/main" val="1966502046"/>
                    </a:ext>
                  </a:extLst>
                </a:gridCol>
                <a:gridCol w="981941">
                  <a:extLst>
                    <a:ext uri="{9D8B030D-6E8A-4147-A177-3AD203B41FA5}">
                      <a16:colId xmlns:a16="http://schemas.microsoft.com/office/drawing/2014/main" val="2741032897"/>
                    </a:ext>
                  </a:extLst>
                </a:gridCol>
                <a:gridCol w="981941">
                  <a:extLst>
                    <a:ext uri="{9D8B030D-6E8A-4147-A177-3AD203B41FA5}">
                      <a16:colId xmlns:a16="http://schemas.microsoft.com/office/drawing/2014/main" val="468270683"/>
                    </a:ext>
                  </a:extLst>
                </a:gridCol>
                <a:gridCol w="981941">
                  <a:extLst>
                    <a:ext uri="{9D8B030D-6E8A-4147-A177-3AD203B41FA5}">
                      <a16:colId xmlns:a16="http://schemas.microsoft.com/office/drawing/2014/main" val="2915914958"/>
                    </a:ext>
                  </a:extLst>
                </a:gridCol>
                <a:gridCol w="981941">
                  <a:extLst>
                    <a:ext uri="{9D8B030D-6E8A-4147-A177-3AD203B41FA5}">
                      <a16:colId xmlns:a16="http://schemas.microsoft.com/office/drawing/2014/main" val="3974703925"/>
                    </a:ext>
                  </a:extLst>
                </a:gridCol>
                <a:gridCol w="981941">
                  <a:extLst>
                    <a:ext uri="{9D8B030D-6E8A-4147-A177-3AD203B41FA5}">
                      <a16:colId xmlns:a16="http://schemas.microsoft.com/office/drawing/2014/main" val="976239267"/>
                    </a:ext>
                  </a:extLst>
                </a:gridCol>
                <a:gridCol w="981941">
                  <a:extLst>
                    <a:ext uri="{9D8B030D-6E8A-4147-A177-3AD203B41FA5}">
                      <a16:colId xmlns:a16="http://schemas.microsoft.com/office/drawing/2014/main" val="855082827"/>
                    </a:ext>
                  </a:extLst>
                </a:gridCol>
                <a:gridCol w="981941">
                  <a:extLst>
                    <a:ext uri="{9D8B030D-6E8A-4147-A177-3AD203B41FA5}">
                      <a16:colId xmlns:a16="http://schemas.microsoft.com/office/drawing/2014/main" val="1469903574"/>
                    </a:ext>
                  </a:extLst>
                </a:gridCol>
                <a:gridCol w="981941">
                  <a:extLst>
                    <a:ext uri="{9D8B030D-6E8A-4147-A177-3AD203B41FA5}">
                      <a16:colId xmlns:a16="http://schemas.microsoft.com/office/drawing/2014/main" val="1287364438"/>
                    </a:ext>
                  </a:extLst>
                </a:gridCol>
              </a:tblGrid>
              <a:tr h="0">
                <a:tc>
                  <a:txBody>
                    <a:bodyPr/>
                    <a:lstStyle/>
                    <a:p>
                      <a:r>
                        <a:rPr lang="en-US"/>
                        <a:t>1971</a:t>
                      </a:r>
                    </a:p>
                  </a:txBody>
                  <a:tcPr/>
                </a:tc>
                <a:tc>
                  <a:txBody>
                    <a:bodyPr/>
                    <a:lstStyle/>
                    <a:p>
                      <a:r>
                        <a:rPr lang="en-US"/>
                        <a:t>1976</a:t>
                      </a:r>
                    </a:p>
                  </a:txBody>
                  <a:tcPr/>
                </a:tc>
                <a:tc>
                  <a:txBody>
                    <a:bodyPr/>
                    <a:lstStyle/>
                    <a:p>
                      <a:r>
                        <a:rPr lang="en-US"/>
                        <a:t>1981</a:t>
                      </a:r>
                    </a:p>
                  </a:txBody>
                  <a:tcPr/>
                </a:tc>
                <a:tc>
                  <a:txBody>
                    <a:bodyPr/>
                    <a:lstStyle/>
                    <a:p>
                      <a:r>
                        <a:rPr lang="en-US"/>
                        <a:t>1986</a:t>
                      </a:r>
                    </a:p>
                  </a:txBody>
                  <a:tcPr/>
                </a:tc>
                <a:tc>
                  <a:txBody>
                    <a:bodyPr/>
                    <a:lstStyle/>
                    <a:p>
                      <a:r>
                        <a:rPr lang="en-US"/>
                        <a:t>1991</a:t>
                      </a:r>
                    </a:p>
                  </a:txBody>
                  <a:tcPr/>
                </a:tc>
                <a:tc>
                  <a:txBody>
                    <a:bodyPr/>
                    <a:lstStyle/>
                    <a:p>
                      <a:r>
                        <a:rPr lang="en-US"/>
                        <a:t>1996</a:t>
                      </a:r>
                    </a:p>
                  </a:txBody>
                  <a:tcPr/>
                </a:tc>
                <a:tc>
                  <a:txBody>
                    <a:bodyPr/>
                    <a:lstStyle/>
                    <a:p>
                      <a:r>
                        <a:rPr lang="en-US"/>
                        <a:t>2001</a:t>
                      </a:r>
                    </a:p>
                  </a:txBody>
                  <a:tcPr/>
                </a:tc>
                <a:tc>
                  <a:txBody>
                    <a:bodyPr/>
                    <a:lstStyle/>
                    <a:p>
                      <a:r>
                        <a:rPr lang="en-US"/>
                        <a:t>2006</a:t>
                      </a:r>
                    </a:p>
                  </a:txBody>
                  <a:tcPr/>
                </a:tc>
                <a:tc>
                  <a:txBody>
                    <a:bodyPr/>
                    <a:lstStyle/>
                    <a:p>
                      <a:r>
                        <a:rPr lang="en-US"/>
                        <a:t>2011</a:t>
                      </a:r>
                    </a:p>
                  </a:txBody>
                  <a:tcPr/>
                </a:tc>
                <a:tc>
                  <a:txBody>
                    <a:bodyPr/>
                    <a:lstStyle/>
                    <a:p>
                      <a:r>
                        <a:rPr lang="en-US"/>
                        <a:t>2016</a:t>
                      </a:r>
                    </a:p>
                  </a:txBody>
                  <a:tcPr/>
                </a:tc>
                <a:tc>
                  <a:txBody>
                    <a:bodyPr/>
                    <a:lstStyle/>
                    <a:p>
                      <a:r>
                        <a:rPr lang="en-US"/>
                        <a:t>2022</a:t>
                      </a:r>
                    </a:p>
                  </a:txBody>
                  <a:tcPr/>
                </a:tc>
                <a:extLst>
                  <a:ext uri="{0D108BD9-81ED-4DB2-BD59-A6C34878D82A}">
                    <a16:rowId xmlns:a16="http://schemas.microsoft.com/office/drawing/2014/main" val="3262212016"/>
                  </a:ext>
                </a:extLst>
              </a:tr>
            </a:tbl>
          </a:graphicData>
        </a:graphic>
      </p:graphicFrame>
      <p:sp>
        <p:nvSpPr>
          <p:cNvPr id="68" name="Text Box 23"/>
          <p:cNvSpPr txBox="1">
            <a:spLocks noChangeArrowheads="1"/>
          </p:cNvSpPr>
          <p:nvPr/>
        </p:nvSpPr>
        <p:spPr bwMode="auto">
          <a:xfrm>
            <a:off x="2718291" y="1297167"/>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1977</a:t>
            </a:r>
          </a:p>
        </p:txBody>
      </p:sp>
      <p:sp>
        <p:nvSpPr>
          <p:cNvPr id="69" name="Text Box 32"/>
          <p:cNvSpPr txBox="1">
            <a:spLocks noChangeArrowheads="1"/>
          </p:cNvSpPr>
          <p:nvPr/>
        </p:nvSpPr>
        <p:spPr bwMode="auto">
          <a:xfrm>
            <a:off x="2718291" y="869536"/>
            <a:ext cx="11488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Detroit sales branch</a:t>
            </a:r>
            <a:endParaRPr lang="ja-JP" altLang="en-US" sz="1200">
              <a:latin typeface="+mn-ea"/>
              <a:ea typeface="+mn-ea"/>
            </a:endParaRPr>
          </a:p>
        </p:txBody>
      </p:sp>
      <p:cxnSp>
        <p:nvCxnSpPr>
          <p:cNvPr id="70" name="Straight Connector 69"/>
          <p:cNvCxnSpPr/>
          <p:nvPr/>
        </p:nvCxnSpPr>
        <p:spPr>
          <a:xfrm flipH="1">
            <a:off x="2774091" y="1492250"/>
            <a:ext cx="11234" cy="1887816"/>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 name="直線コネクタ 112"/>
          <p:cNvCxnSpPr/>
          <p:nvPr/>
        </p:nvCxnSpPr>
        <p:spPr>
          <a:xfrm flipH="1">
            <a:off x="809863" y="3431447"/>
            <a:ext cx="10577564" cy="357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Box 23"/>
          <p:cNvSpPr txBox="1">
            <a:spLocks noChangeArrowheads="1"/>
          </p:cNvSpPr>
          <p:nvPr/>
        </p:nvSpPr>
        <p:spPr bwMode="auto">
          <a:xfrm>
            <a:off x="925383" y="4427460"/>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1966</a:t>
            </a:r>
          </a:p>
        </p:txBody>
      </p:sp>
      <p:sp>
        <p:nvSpPr>
          <p:cNvPr id="14" name="Text Box 32"/>
          <p:cNvSpPr txBox="1">
            <a:spLocks noChangeArrowheads="1"/>
          </p:cNvSpPr>
          <p:nvPr/>
        </p:nvSpPr>
        <p:spPr bwMode="auto">
          <a:xfrm>
            <a:off x="925383" y="4591966"/>
            <a:ext cx="877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Chicago sales office</a:t>
            </a:r>
            <a:endParaRPr lang="ja-JP" altLang="en-US" sz="1200">
              <a:latin typeface="+mn-ea"/>
              <a:ea typeface="+mn-ea"/>
            </a:endParaRPr>
          </a:p>
        </p:txBody>
      </p:sp>
      <p:cxnSp>
        <p:nvCxnSpPr>
          <p:cNvPr id="11" name="Straight Connector 10"/>
          <p:cNvCxnSpPr/>
          <p:nvPr/>
        </p:nvCxnSpPr>
        <p:spPr>
          <a:xfrm>
            <a:off x="983591" y="3482975"/>
            <a:ext cx="0" cy="93662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2" name="円/楕円 115"/>
          <p:cNvSpPr/>
          <p:nvPr/>
        </p:nvSpPr>
        <p:spPr>
          <a:xfrm>
            <a:off x="927497"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19" name="円/楕円 115"/>
          <p:cNvSpPr/>
          <p:nvPr/>
        </p:nvSpPr>
        <p:spPr>
          <a:xfrm>
            <a:off x="10660942"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cxnSp>
        <p:nvCxnSpPr>
          <p:cNvPr id="49" name="Straight Connector 48"/>
          <p:cNvCxnSpPr/>
          <p:nvPr/>
        </p:nvCxnSpPr>
        <p:spPr>
          <a:xfrm flipH="1">
            <a:off x="4399380" y="3432920"/>
            <a:ext cx="1" cy="124068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1" name="Text Box 23"/>
          <p:cNvSpPr txBox="1">
            <a:spLocks noChangeArrowheads="1"/>
          </p:cNvSpPr>
          <p:nvPr/>
        </p:nvSpPr>
        <p:spPr bwMode="auto">
          <a:xfrm>
            <a:off x="4337420" y="4679458"/>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1985</a:t>
            </a:r>
          </a:p>
        </p:txBody>
      </p:sp>
      <p:sp>
        <p:nvSpPr>
          <p:cNvPr id="52" name="Text Box 32"/>
          <p:cNvSpPr txBox="1">
            <a:spLocks noChangeArrowheads="1"/>
          </p:cNvSpPr>
          <p:nvPr/>
        </p:nvSpPr>
        <p:spPr bwMode="auto">
          <a:xfrm>
            <a:off x="4340832" y="4823145"/>
            <a:ext cx="10972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Regional headquarters established</a:t>
            </a:r>
            <a:endParaRPr lang="ja-JP" altLang="en-US" sz="1200">
              <a:latin typeface="+mn-ea"/>
              <a:ea typeface="+mn-ea"/>
            </a:endParaRPr>
          </a:p>
        </p:txBody>
      </p:sp>
      <p:sp>
        <p:nvSpPr>
          <p:cNvPr id="17" name="円/楕円 115"/>
          <p:cNvSpPr/>
          <p:nvPr/>
        </p:nvSpPr>
        <p:spPr>
          <a:xfrm>
            <a:off x="4348160"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21" name="円/楕円 115"/>
          <p:cNvSpPr/>
          <p:nvPr/>
        </p:nvSpPr>
        <p:spPr>
          <a:xfrm>
            <a:off x="10414871"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23" name="円/楕円 115"/>
          <p:cNvSpPr/>
          <p:nvPr/>
        </p:nvSpPr>
        <p:spPr>
          <a:xfrm>
            <a:off x="3823227"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24" name="円/楕円 115"/>
          <p:cNvSpPr/>
          <p:nvPr/>
        </p:nvSpPr>
        <p:spPr>
          <a:xfrm>
            <a:off x="4720693"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cxnSp>
        <p:nvCxnSpPr>
          <p:cNvPr id="53" name="Straight Connector 52"/>
          <p:cNvCxnSpPr/>
          <p:nvPr/>
        </p:nvCxnSpPr>
        <p:spPr>
          <a:xfrm>
            <a:off x="6523262" y="1613140"/>
            <a:ext cx="0" cy="177353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54" name="Text Box 23"/>
          <p:cNvSpPr txBox="1">
            <a:spLocks noChangeArrowheads="1"/>
          </p:cNvSpPr>
          <p:nvPr/>
        </p:nvSpPr>
        <p:spPr bwMode="auto">
          <a:xfrm>
            <a:off x="6456226" y="1420769"/>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1996</a:t>
            </a:r>
          </a:p>
        </p:txBody>
      </p:sp>
      <p:sp>
        <p:nvSpPr>
          <p:cNvPr id="55" name="Text Box 32"/>
          <p:cNvSpPr txBox="1">
            <a:spLocks noChangeArrowheads="1"/>
          </p:cNvSpPr>
          <p:nvPr/>
        </p:nvSpPr>
        <p:spPr bwMode="auto">
          <a:xfrm>
            <a:off x="6456226" y="807930"/>
            <a:ext cx="1176136"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Mexico Manufacturing Apodaca</a:t>
            </a:r>
            <a:endParaRPr lang="ja-JP" altLang="en-US" sz="1200">
              <a:latin typeface="+mn-ea"/>
              <a:ea typeface="+mn-ea"/>
            </a:endParaRPr>
          </a:p>
        </p:txBody>
      </p:sp>
      <p:sp>
        <p:nvSpPr>
          <p:cNvPr id="26" name="円/楕円 115"/>
          <p:cNvSpPr/>
          <p:nvPr/>
        </p:nvSpPr>
        <p:spPr>
          <a:xfrm>
            <a:off x="7007925"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cxnSp>
        <p:nvCxnSpPr>
          <p:cNvPr id="63" name="Straight Connector 62"/>
          <p:cNvCxnSpPr/>
          <p:nvPr/>
        </p:nvCxnSpPr>
        <p:spPr>
          <a:xfrm>
            <a:off x="6525524" y="3429417"/>
            <a:ext cx="0" cy="149427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4" name="Text Box 23"/>
          <p:cNvSpPr txBox="1">
            <a:spLocks noChangeArrowheads="1"/>
          </p:cNvSpPr>
          <p:nvPr/>
        </p:nvSpPr>
        <p:spPr bwMode="auto">
          <a:xfrm>
            <a:off x="6468994" y="4921707"/>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1996</a:t>
            </a:r>
          </a:p>
        </p:txBody>
      </p:sp>
      <p:sp>
        <p:nvSpPr>
          <p:cNvPr id="65" name="Text Box 32"/>
          <p:cNvSpPr txBox="1">
            <a:spLocks noChangeArrowheads="1"/>
          </p:cNvSpPr>
          <p:nvPr/>
        </p:nvSpPr>
        <p:spPr bwMode="auto">
          <a:xfrm>
            <a:off x="6468994" y="5062494"/>
            <a:ext cx="114882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Tennessee Manufacturing Athens</a:t>
            </a:r>
            <a:endParaRPr lang="ja-JP" altLang="en-US" sz="1200">
              <a:latin typeface="+mn-ea"/>
              <a:ea typeface="+mn-ea"/>
            </a:endParaRPr>
          </a:p>
        </p:txBody>
      </p:sp>
      <p:sp>
        <p:nvSpPr>
          <p:cNvPr id="27" name="円/楕円 115"/>
          <p:cNvSpPr/>
          <p:nvPr/>
        </p:nvSpPr>
        <p:spPr>
          <a:xfrm>
            <a:off x="6471546"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30" name="円/楕円 115"/>
          <p:cNvSpPr/>
          <p:nvPr/>
        </p:nvSpPr>
        <p:spPr>
          <a:xfrm>
            <a:off x="11387427"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67" name="円/楕円 115"/>
          <p:cNvSpPr/>
          <p:nvPr/>
        </p:nvSpPr>
        <p:spPr>
          <a:xfrm>
            <a:off x="2720405"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71" name="円/楕円 115"/>
          <p:cNvSpPr/>
          <p:nvPr/>
        </p:nvSpPr>
        <p:spPr>
          <a:xfrm>
            <a:off x="9444723" y="3377815"/>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cxnSp>
        <p:nvCxnSpPr>
          <p:cNvPr id="72" name="Straight Connector 71"/>
          <p:cNvCxnSpPr/>
          <p:nvPr/>
        </p:nvCxnSpPr>
        <p:spPr>
          <a:xfrm>
            <a:off x="9500170" y="3478654"/>
            <a:ext cx="0" cy="529466"/>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4" name="Text Box 23"/>
          <p:cNvSpPr txBox="1">
            <a:spLocks noChangeArrowheads="1"/>
          </p:cNvSpPr>
          <p:nvPr/>
        </p:nvSpPr>
        <p:spPr bwMode="auto">
          <a:xfrm>
            <a:off x="9434372" y="4009178"/>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2011</a:t>
            </a:r>
          </a:p>
        </p:txBody>
      </p:sp>
      <p:sp>
        <p:nvSpPr>
          <p:cNvPr id="75" name="Text Box 32"/>
          <p:cNvSpPr txBox="1">
            <a:spLocks noChangeArrowheads="1"/>
          </p:cNvSpPr>
          <p:nvPr/>
        </p:nvSpPr>
        <p:spPr bwMode="auto">
          <a:xfrm>
            <a:off x="9434372" y="4173184"/>
            <a:ext cx="114882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Silicon Valley Innovation Center</a:t>
            </a:r>
            <a:endParaRPr lang="ja-JP" altLang="en-US" sz="1200">
              <a:latin typeface="+mn-ea"/>
              <a:ea typeface="+mn-ea"/>
            </a:endParaRPr>
          </a:p>
        </p:txBody>
      </p:sp>
      <p:cxnSp>
        <p:nvCxnSpPr>
          <p:cNvPr id="76" name="Straight Connector 75"/>
          <p:cNvCxnSpPr/>
          <p:nvPr/>
        </p:nvCxnSpPr>
        <p:spPr>
          <a:xfrm>
            <a:off x="11451084" y="2047875"/>
            <a:ext cx="0" cy="1334706"/>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10717502" y="3480376"/>
            <a:ext cx="11934" cy="150596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78" name="Text Box 23"/>
          <p:cNvSpPr txBox="1">
            <a:spLocks noChangeArrowheads="1"/>
          </p:cNvSpPr>
          <p:nvPr/>
        </p:nvSpPr>
        <p:spPr bwMode="auto">
          <a:xfrm>
            <a:off x="10405851" y="2643979"/>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2017</a:t>
            </a:r>
          </a:p>
        </p:txBody>
      </p:sp>
      <p:sp>
        <p:nvSpPr>
          <p:cNvPr id="79" name="Text Box 32"/>
          <p:cNvSpPr txBox="1">
            <a:spLocks noChangeArrowheads="1"/>
          </p:cNvSpPr>
          <p:nvPr/>
        </p:nvSpPr>
        <p:spPr bwMode="auto">
          <a:xfrm>
            <a:off x="10405851" y="2248735"/>
            <a:ext cx="945091" cy="42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Washington D.C. office</a:t>
            </a:r>
            <a:endParaRPr lang="ja-JP" altLang="en-US" sz="1200">
              <a:latin typeface="+mn-ea"/>
              <a:ea typeface="+mn-ea"/>
            </a:endParaRPr>
          </a:p>
        </p:txBody>
      </p:sp>
      <p:cxnSp>
        <p:nvCxnSpPr>
          <p:cNvPr id="80" name="Straight Connector 79"/>
          <p:cNvCxnSpPr/>
          <p:nvPr/>
        </p:nvCxnSpPr>
        <p:spPr>
          <a:xfrm>
            <a:off x="10469204" y="2828924"/>
            <a:ext cx="0" cy="556030"/>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1" name="Text Box 23"/>
          <p:cNvSpPr txBox="1">
            <a:spLocks noChangeArrowheads="1"/>
          </p:cNvSpPr>
          <p:nvPr/>
        </p:nvSpPr>
        <p:spPr bwMode="auto">
          <a:xfrm>
            <a:off x="10666275" y="4989469"/>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2019</a:t>
            </a:r>
          </a:p>
        </p:txBody>
      </p:sp>
      <p:sp>
        <p:nvSpPr>
          <p:cNvPr id="82" name="Text Box 32"/>
          <p:cNvSpPr txBox="1">
            <a:spLocks noChangeArrowheads="1"/>
          </p:cNvSpPr>
          <p:nvPr/>
        </p:nvSpPr>
        <p:spPr bwMode="auto">
          <a:xfrm>
            <a:off x="10666275" y="5154502"/>
            <a:ext cx="1148820" cy="640080"/>
          </a:xfrm>
          <a:prstGeom prst="rect">
            <a:avLst/>
          </a:prstGeom>
          <a:noFill/>
          <a:ln>
            <a:noFill/>
          </a:ln>
          <a:effec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Plano</a:t>
            </a:r>
          </a:p>
          <a:p>
            <a:pPr eaLnBrk="1" fontAlgn="ctr" hangingPunct="1">
              <a:spcBef>
                <a:spcPts val="0"/>
              </a:spcBef>
              <a:spcAft>
                <a:spcPts val="0"/>
              </a:spcAft>
              <a:defRPr/>
            </a:pPr>
            <a:r>
              <a:rPr lang="en-US" altLang="ja-JP" sz="1200">
                <a:latin typeface="+mn-ea"/>
                <a:ea typeface="+mn-ea"/>
              </a:rPr>
              <a:t>Innovation Center</a:t>
            </a:r>
            <a:endParaRPr lang="ja-JP" altLang="en-US" sz="1200">
              <a:latin typeface="+mn-ea"/>
              <a:ea typeface="+mn-ea"/>
            </a:endParaRPr>
          </a:p>
        </p:txBody>
      </p:sp>
      <p:sp>
        <p:nvSpPr>
          <p:cNvPr id="73" name="Text Box 23"/>
          <p:cNvSpPr txBox="1">
            <a:spLocks noChangeArrowheads="1"/>
          </p:cNvSpPr>
          <p:nvPr/>
        </p:nvSpPr>
        <p:spPr bwMode="auto">
          <a:xfrm>
            <a:off x="718873" y="2150232"/>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1965</a:t>
            </a:r>
          </a:p>
        </p:txBody>
      </p:sp>
      <p:sp>
        <p:nvSpPr>
          <p:cNvPr id="85" name="Text Box 32"/>
          <p:cNvSpPr txBox="1">
            <a:spLocks noChangeArrowheads="1"/>
          </p:cNvSpPr>
          <p:nvPr/>
        </p:nvSpPr>
        <p:spPr bwMode="auto">
          <a:xfrm>
            <a:off x="718873" y="1717838"/>
            <a:ext cx="114882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First products sold in NA</a:t>
            </a:r>
            <a:endParaRPr lang="ja-JP" altLang="en-US" sz="1200">
              <a:latin typeface="+mn-ea"/>
              <a:ea typeface="+mn-ea"/>
            </a:endParaRPr>
          </a:p>
        </p:txBody>
      </p:sp>
      <p:cxnSp>
        <p:nvCxnSpPr>
          <p:cNvPr id="86" name="Straight Connector 85"/>
          <p:cNvCxnSpPr/>
          <p:nvPr/>
        </p:nvCxnSpPr>
        <p:spPr>
          <a:xfrm flipH="1">
            <a:off x="774673" y="2374804"/>
            <a:ext cx="5975" cy="100413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87" name="円/楕円 115"/>
          <p:cNvSpPr/>
          <p:nvPr/>
        </p:nvSpPr>
        <p:spPr>
          <a:xfrm>
            <a:off x="720991" y="3378376"/>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pic>
        <p:nvPicPr>
          <p:cNvPr id="1026" name="Picture 2" descr="at-a-glance-img-1965"/>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700584" y="811467"/>
            <a:ext cx="1280844" cy="945967"/>
          </a:xfrm>
          <a:prstGeom prst="rect">
            <a:avLst/>
          </a:prstGeom>
          <a:noFill/>
          <a:extLst>
            <a:ext uri="{909E8E84-426E-40DD-AFC4-6F175D3DCCD1}">
              <a14:hiddenFill xmlns:a14="http://schemas.microsoft.com/office/drawing/2010/main">
                <a:solidFill>
                  <a:srgbClr val="FFFFFF"/>
                </a:solidFill>
              </a14:hiddenFill>
            </a:ext>
          </a:extLst>
        </p:spPr>
      </p:pic>
      <p:sp>
        <p:nvSpPr>
          <p:cNvPr id="92" name="円/楕円 115"/>
          <p:cNvSpPr/>
          <p:nvPr/>
        </p:nvSpPr>
        <p:spPr>
          <a:xfrm>
            <a:off x="1600586" y="3382164"/>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sp>
        <p:nvSpPr>
          <p:cNvPr id="94" name="Text Box 23"/>
          <p:cNvSpPr txBox="1">
            <a:spLocks noChangeArrowheads="1"/>
          </p:cNvSpPr>
          <p:nvPr/>
        </p:nvSpPr>
        <p:spPr bwMode="auto">
          <a:xfrm>
            <a:off x="1595943" y="3876806"/>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1971</a:t>
            </a:r>
          </a:p>
        </p:txBody>
      </p:sp>
      <p:sp>
        <p:nvSpPr>
          <p:cNvPr id="95" name="Text Box 32"/>
          <p:cNvSpPr txBox="1">
            <a:spLocks noChangeArrowheads="1"/>
          </p:cNvSpPr>
          <p:nvPr/>
        </p:nvSpPr>
        <p:spPr bwMode="auto">
          <a:xfrm>
            <a:off x="1595943" y="4041312"/>
            <a:ext cx="8778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California sales office</a:t>
            </a:r>
            <a:endParaRPr lang="ja-JP" altLang="en-US" sz="1200">
              <a:latin typeface="+mn-ea"/>
              <a:ea typeface="+mn-ea"/>
            </a:endParaRPr>
          </a:p>
        </p:txBody>
      </p:sp>
      <p:pic>
        <p:nvPicPr>
          <p:cNvPr id="1028" name="Picture 4" descr="at-a-glance-img-1966"/>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516777" y="3696264"/>
            <a:ext cx="1195916" cy="8832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 Box 23"/>
          <p:cNvSpPr txBox="1">
            <a:spLocks noChangeArrowheads="1"/>
          </p:cNvSpPr>
          <p:nvPr/>
        </p:nvSpPr>
        <p:spPr bwMode="auto">
          <a:xfrm>
            <a:off x="3431766" y="2692720"/>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1984</a:t>
            </a:r>
          </a:p>
        </p:txBody>
      </p:sp>
      <p:sp>
        <p:nvSpPr>
          <p:cNvPr id="97" name="Text Box 32"/>
          <p:cNvSpPr txBox="1">
            <a:spLocks noChangeArrowheads="1"/>
          </p:cNvSpPr>
          <p:nvPr/>
        </p:nvSpPr>
        <p:spPr bwMode="auto">
          <a:xfrm>
            <a:off x="2793641" y="2054424"/>
            <a:ext cx="1131887"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Bef>
                <a:spcPts val="0"/>
              </a:spcBef>
              <a:spcAft>
                <a:spcPts val="0"/>
              </a:spcAft>
              <a:defRPr/>
            </a:pPr>
            <a:r>
              <a:rPr lang="en-US" altLang="ja-JP" sz="1200">
                <a:latin typeface="+mn-ea"/>
                <a:ea typeface="+mn-ea"/>
              </a:rPr>
              <a:t>California Manufacturing Long Beach</a:t>
            </a:r>
            <a:endParaRPr lang="ja-JP" altLang="en-US" sz="1200">
              <a:latin typeface="+mn-ea"/>
              <a:ea typeface="+mn-ea"/>
            </a:endParaRPr>
          </a:p>
        </p:txBody>
      </p:sp>
      <p:sp>
        <p:nvSpPr>
          <p:cNvPr id="83" name="Text Box 23"/>
          <p:cNvSpPr txBox="1">
            <a:spLocks noChangeArrowheads="1"/>
          </p:cNvSpPr>
          <p:nvPr/>
        </p:nvSpPr>
        <p:spPr bwMode="auto">
          <a:xfrm>
            <a:off x="7791003" y="2335792"/>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Aft>
                <a:spcPts val="0"/>
              </a:spcAft>
              <a:defRPr/>
            </a:pPr>
            <a:r>
              <a:rPr lang="en-US" altLang="ja-JP" sz="1400" b="1">
                <a:latin typeface="+mn-ea"/>
                <a:ea typeface="+mn-ea"/>
              </a:rPr>
              <a:t>2003</a:t>
            </a:r>
          </a:p>
        </p:txBody>
      </p:sp>
      <p:sp>
        <p:nvSpPr>
          <p:cNvPr id="88" name="Text Box 32"/>
          <p:cNvSpPr txBox="1">
            <a:spLocks noChangeArrowheads="1"/>
          </p:cNvSpPr>
          <p:nvPr/>
        </p:nvSpPr>
        <p:spPr bwMode="auto">
          <a:xfrm>
            <a:off x="7781912" y="1732865"/>
            <a:ext cx="10972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Arkansas Manufacturing</a:t>
            </a:r>
          </a:p>
          <a:p>
            <a:pPr eaLnBrk="1" fontAlgn="ctr" hangingPunct="1">
              <a:spcBef>
                <a:spcPts val="0"/>
              </a:spcBef>
              <a:spcAft>
                <a:spcPts val="0"/>
              </a:spcAft>
              <a:defRPr/>
            </a:pPr>
            <a:r>
              <a:rPr lang="en-US" altLang="ja-JP" sz="1200">
                <a:latin typeface="+mn-ea"/>
                <a:ea typeface="+mn-ea"/>
              </a:rPr>
              <a:t>Osceola</a:t>
            </a:r>
            <a:endParaRPr lang="ja-JP" altLang="en-US" sz="1200">
              <a:latin typeface="+mn-ea"/>
              <a:ea typeface="+mn-ea"/>
            </a:endParaRPr>
          </a:p>
        </p:txBody>
      </p:sp>
      <p:sp>
        <p:nvSpPr>
          <p:cNvPr id="89" name="円/楕円 115"/>
          <p:cNvSpPr/>
          <p:nvPr/>
        </p:nvSpPr>
        <p:spPr>
          <a:xfrm>
            <a:off x="7789752" y="3373804"/>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cxnSp>
        <p:nvCxnSpPr>
          <p:cNvPr id="90" name="Straight Connector 89"/>
          <p:cNvCxnSpPr/>
          <p:nvPr/>
        </p:nvCxnSpPr>
        <p:spPr>
          <a:xfrm>
            <a:off x="7845387" y="2536031"/>
            <a:ext cx="0" cy="84253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4" name="Picture 2" descr="259_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16685" y="910446"/>
            <a:ext cx="1280160" cy="64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944086" y="5497553"/>
            <a:ext cx="1264963" cy="674647"/>
          </a:xfrm>
          <a:prstGeom prst="rect">
            <a:avLst/>
          </a:prstGeom>
          <a:effectLst>
            <a:outerShdw blurRad="50800" dist="38100" dir="2700000" algn="tl" rotWithShape="0">
              <a:prstClr val="black">
                <a:alpha val="40000"/>
              </a:prstClr>
            </a:outerShdw>
          </a:effectLst>
        </p:spPr>
      </p:pic>
      <p:sp>
        <p:nvSpPr>
          <p:cNvPr id="99" name="Text Box 23"/>
          <p:cNvSpPr txBox="1">
            <a:spLocks noChangeArrowheads="1"/>
          </p:cNvSpPr>
          <p:nvPr/>
        </p:nvSpPr>
        <p:spPr bwMode="auto">
          <a:xfrm>
            <a:off x="4718420" y="3663458"/>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1988</a:t>
            </a:r>
          </a:p>
        </p:txBody>
      </p:sp>
      <p:sp>
        <p:nvSpPr>
          <p:cNvPr id="100" name="Text Box 32"/>
          <p:cNvSpPr txBox="1">
            <a:spLocks noChangeArrowheads="1"/>
          </p:cNvSpPr>
          <p:nvPr/>
        </p:nvSpPr>
        <p:spPr bwMode="auto">
          <a:xfrm>
            <a:off x="4721832" y="3807145"/>
            <a:ext cx="146304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rPr>
              <a:t>North Carolina Manufacturing Statesville</a:t>
            </a:r>
            <a:endParaRPr lang="ja-JP" altLang="en-US" sz="1200">
              <a:latin typeface="+mn-ea"/>
            </a:endParaRPr>
          </a:p>
        </p:txBody>
      </p:sp>
      <p:pic>
        <p:nvPicPr>
          <p:cNvPr id="28" name="Picture 27"/>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0440477" y="806450"/>
            <a:ext cx="501239" cy="643614"/>
          </a:xfrm>
          <a:prstGeom prst="ellipse">
            <a:avLst/>
          </a:prstGeom>
          <a:ln>
            <a:noFill/>
          </a:ln>
          <a:effectLst>
            <a:softEdge rad="25400"/>
          </a:effectLst>
        </p:spPr>
      </p:pic>
      <p:sp>
        <p:nvSpPr>
          <p:cNvPr id="101" name="Text Box 23"/>
          <p:cNvSpPr txBox="1">
            <a:spLocks noChangeArrowheads="1"/>
          </p:cNvSpPr>
          <p:nvPr/>
        </p:nvSpPr>
        <p:spPr bwMode="auto">
          <a:xfrm>
            <a:off x="7166230" y="2537614"/>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Aft>
                <a:spcPts val="0"/>
              </a:spcAft>
              <a:defRPr/>
            </a:pPr>
            <a:r>
              <a:rPr lang="en-US" altLang="ja-JP" sz="1400" b="1">
                <a:latin typeface="+mn-ea"/>
                <a:ea typeface="+mn-ea"/>
              </a:rPr>
              <a:t>2001</a:t>
            </a:r>
          </a:p>
        </p:txBody>
      </p:sp>
      <p:sp>
        <p:nvSpPr>
          <p:cNvPr id="102" name="Text Box 32"/>
          <p:cNvSpPr txBox="1">
            <a:spLocks noChangeArrowheads="1"/>
          </p:cNvSpPr>
          <p:nvPr/>
        </p:nvSpPr>
        <p:spPr bwMode="auto">
          <a:xfrm>
            <a:off x="6562712" y="1909287"/>
            <a:ext cx="109728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r" eaLnBrk="1" fontAlgn="ctr" hangingPunct="1">
              <a:spcBef>
                <a:spcPts val="0"/>
              </a:spcBef>
              <a:spcAft>
                <a:spcPts val="0"/>
              </a:spcAft>
              <a:defRPr/>
            </a:pPr>
            <a:r>
              <a:rPr lang="en-US" altLang="ja-JP" sz="1200">
                <a:latin typeface="+mn-ea"/>
                <a:ea typeface="+mn-ea"/>
              </a:rPr>
              <a:t>DENSO Foundation established</a:t>
            </a:r>
            <a:endParaRPr lang="ja-JP" altLang="en-US" sz="1200">
              <a:latin typeface="+mn-ea"/>
              <a:ea typeface="+mn-ea"/>
            </a:endParaRPr>
          </a:p>
        </p:txBody>
      </p:sp>
      <p:sp>
        <p:nvSpPr>
          <p:cNvPr id="103" name="円/楕円 115"/>
          <p:cNvSpPr/>
          <p:nvPr/>
        </p:nvSpPr>
        <p:spPr>
          <a:xfrm>
            <a:off x="7542102" y="3373804"/>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cxnSp>
        <p:nvCxnSpPr>
          <p:cNvPr id="104" name="Straight Connector 103"/>
          <p:cNvCxnSpPr/>
          <p:nvPr/>
        </p:nvCxnSpPr>
        <p:spPr>
          <a:xfrm flipH="1">
            <a:off x="7597737" y="2733675"/>
            <a:ext cx="832" cy="644895"/>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pic>
        <p:nvPicPr>
          <p:cNvPr id="8" name="Picture 2" descr="Picture"/>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a:fillRect/>
          </a:stretch>
        </p:blipFill>
        <p:spPr bwMode="auto">
          <a:xfrm>
            <a:off x="2438400" y="5319503"/>
            <a:ext cx="1323975" cy="881271"/>
          </a:xfrm>
          <a:prstGeom prst="rect">
            <a:avLst/>
          </a:prstGeom>
          <a:noFill/>
          <a:extLst>
            <a:ext uri="{909E8E84-426E-40DD-AFC4-6F175D3DCCD1}">
              <a14:hiddenFill xmlns:a14="http://schemas.microsoft.com/office/drawing/2010/main">
                <a:solidFill>
                  <a:srgbClr val="FFFFFF"/>
                </a:solidFill>
              </a14:hiddenFill>
            </a:ext>
          </a:extLst>
        </p:spPr>
      </p:pic>
      <p:sp>
        <p:nvSpPr>
          <p:cNvPr id="105" name="Text Box 23"/>
          <p:cNvSpPr txBox="1">
            <a:spLocks noChangeArrowheads="1"/>
          </p:cNvSpPr>
          <p:nvPr/>
        </p:nvSpPr>
        <p:spPr bwMode="auto">
          <a:xfrm>
            <a:off x="5685272" y="2308717"/>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1992</a:t>
            </a:r>
          </a:p>
        </p:txBody>
      </p:sp>
      <p:sp>
        <p:nvSpPr>
          <p:cNvPr id="106" name="Text Box 32"/>
          <p:cNvSpPr txBox="1">
            <a:spLocks noChangeArrowheads="1"/>
          </p:cNvSpPr>
          <p:nvPr/>
        </p:nvSpPr>
        <p:spPr bwMode="auto">
          <a:xfrm>
            <a:off x="5685272" y="1870446"/>
            <a:ext cx="64008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NAQCC</a:t>
            </a:r>
          </a:p>
          <a:p>
            <a:pPr eaLnBrk="1" fontAlgn="ctr" hangingPunct="1">
              <a:spcBef>
                <a:spcPts val="0"/>
              </a:spcBef>
              <a:spcAft>
                <a:spcPts val="0"/>
              </a:spcAft>
              <a:defRPr/>
            </a:pPr>
            <a:r>
              <a:rPr lang="en-US" altLang="ja-JP" sz="1200">
                <a:latin typeface="+mn-ea"/>
                <a:ea typeface="+mn-ea"/>
              </a:rPr>
              <a:t>Begins</a:t>
            </a:r>
            <a:endParaRPr lang="ja-JP" altLang="en-US" sz="1200">
              <a:latin typeface="+mn-ea"/>
              <a:ea typeface="+mn-ea"/>
            </a:endParaRPr>
          </a:p>
        </p:txBody>
      </p:sp>
      <p:cxnSp>
        <p:nvCxnSpPr>
          <p:cNvPr id="107" name="Straight Connector 106"/>
          <p:cNvCxnSpPr/>
          <p:nvPr/>
        </p:nvCxnSpPr>
        <p:spPr>
          <a:xfrm>
            <a:off x="5749747" y="2518913"/>
            <a:ext cx="0" cy="878872"/>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08" name="円/楕円 115"/>
          <p:cNvSpPr/>
          <p:nvPr/>
        </p:nvSpPr>
        <p:spPr>
          <a:xfrm>
            <a:off x="5701590" y="3359300"/>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pic>
        <p:nvPicPr>
          <p:cNvPr id="15" name="Picture 14"/>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96913" y="5103495"/>
            <a:ext cx="846450" cy="1097280"/>
          </a:xfrm>
          <a:prstGeom prst="rect">
            <a:avLst/>
          </a:prstGeom>
        </p:spPr>
      </p:pic>
      <p:grpSp>
        <p:nvGrpSpPr>
          <p:cNvPr id="18" name="Group 17"/>
          <p:cNvGrpSpPr/>
          <p:nvPr/>
        </p:nvGrpSpPr>
        <p:grpSpPr>
          <a:xfrm>
            <a:off x="1714244" y="2183990"/>
            <a:ext cx="1148820" cy="1309010"/>
            <a:chOff x="1732174" y="2183990"/>
            <a:chExt cx="1148820" cy="1309010"/>
          </a:xfrm>
        </p:grpSpPr>
        <p:sp>
          <p:nvSpPr>
            <p:cNvPr id="109" name="Text Box 23"/>
            <p:cNvSpPr txBox="1">
              <a:spLocks noChangeArrowheads="1"/>
            </p:cNvSpPr>
            <p:nvPr/>
          </p:nvSpPr>
          <p:spPr bwMode="auto">
            <a:xfrm>
              <a:off x="1732174" y="2692305"/>
              <a:ext cx="493762" cy="1828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Aft>
                  <a:spcPts val="0"/>
                </a:spcAft>
                <a:defRPr/>
              </a:pPr>
              <a:r>
                <a:rPr lang="en-US" altLang="ja-JP" sz="1400" b="1">
                  <a:latin typeface="+mn-ea"/>
                  <a:ea typeface="+mn-ea"/>
                </a:rPr>
                <a:t>1972</a:t>
              </a:r>
            </a:p>
          </p:txBody>
        </p:sp>
        <p:sp>
          <p:nvSpPr>
            <p:cNvPr id="110" name="Text Box 32"/>
            <p:cNvSpPr txBox="1">
              <a:spLocks noChangeArrowheads="1"/>
            </p:cNvSpPr>
            <p:nvPr/>
          </p:nvSpPr>
          <p:spPr bwMode="auto">
            <a:xfrm>
              <a:off x="1732174" y="2183990"/>
              <a:ext cx="1148820" cy="64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DDDDDD">
                        <a:alpha val="50000"/>
                      </a:srgbClr>
                    </a:outerShdw>
                  </a:effectLst>
                </a14:hiddenEffects>
              </a:ext>
            </a:extLst>
          </p:spPr>
          <p:txBody>
            <a:bodyPr wrap="square" lIns="0" tIns="0" rIns="0" bIns="0" anchor="ctr" anchorCtr="0">
              <a:no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eaLnBrk="1" fontAlgn="ctr" hangingPunct="1">
                <a:spcBef>
                  <a:spcPts val="0"/>
                </a:spcBef>
                <a:spcAft>
                  <a:spcPts val="0"/>
                </a:spcAft>
                <a:defRPr/>
              </a:pPr>
              <a:r>
                <a:rPr lang="en-US" altLang="ja-JP" sz="1200">
                  <a:latin typeface="+mn-ea"/>
                  <a:ea typeface="+mn-ea"/>
                </a:rPr>
                <a:t>Canada</a:t>
              </a:r>
            </a:p>
            <a:p>
              <a:pPr eaLnBrk="1" fontAlgn="ctr" hangingPunct="1">
                <a:spcBef>
                  <a:spcPts val="0"/>
                </a:spcBef>
                <a:spcAft>
                  <a:spcPts val="0"/>
                </a:spcAft>
                <a:defRPr/>
              </a:pPr>
              <a:r>
                <a:rPr lang="en-US" altLang="ja-JP" sz="1200">
                  <a:latin typeface="+mn-ea"/>
                  <a:ea typeface="+mn-ea"/>
                </a:rPr>
                <a:t>sales office</a:t>
              </a:r>
              <a:endParaRPr lang="ja-JP" altLang="en-US" sz="1200">
                <a:latin typeface="+mn-ea"/>
                <a:ea typeface="+mn-ea"/>
              </a:endParaRPr>
            </a:p>
          </p:txBody>
        </p:sp>
        <p:cxnSp>
          <p:nvCxnSpPr>
            <p:cNvPr id="111" name="Straight Connector 110"/>
            <p:cNvCxnSpPr/>
            <p:nvPr/>
          </p:nvCxnSpPr>
          <p:spPr>
            <a:xfrm>
              <a:off x="1801906" y="2877671"/>
              <a:ext cx="8455" cy="525779"/>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112" name="円/楕円 115"/>
            <p:cNvSpPr/>
            <p:nvPr/>
          </p:nvSpPr>
          <p:spPr>
            <a:xfrm>
              <a:off x="1752986" y="3382164"/>
              <a:ext cx="110836" cy="110836"/>
            </a:xfrm>
            <a:prstGeom prst="ellipse">
              <a:avLst/>
            </a:prstGeom>
            <a:solidFill>
              <a:srgbClr val="DC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rgbClr val="DC0032"/>
                </a:solidFill>
                <a:latin typeface="+mn-ea"/>
              </a:endParaRPr>
            </a:p>
          </p:txBody>
        </p:sp>
      </p:grpSp>
      <p:pic>
        <p:nvPicPr>
          <p:cNvPr id="10" name="Picture 9"/>
          <p:cNvPicPr>
            <a:picLocks noChangeAspect="1"/>
          </p:cNvPicPr>
          <p:nvPr/>
        </p:nvPicPr>
        <p:blipFill rotWithShape="1">
          <a:blip r:embed="rId10" cstate="hqprint">
            <a:extLst>
              <a:ext uri="{28A0092B-C50C-407E-A947-70E740481C1C}">
                <a14:useLocalDpi xmlns:a14="http://schemas.microsoft.com/office/drawing/2010/main" val="0"/>
              </a:ext>
            </a:extLst>
          </a:blip>
          <a:srcRect l="3139" t="4314" r="13300" b="20785"/>
          <a:stretch/>
        </p:blipFill>
        <p:spPr>
          <a:xfrm>
            <a:off x="9341224" y="4967971"/>
            <a:ext cx="1228164" cy="830860"/>
          </a:xfrm>
          <a:prstGeom prst="rect">
            <a:avLst/>
          </a:prstGeom>
        </p:spPr>
      </p:pic>
      <p:pic>
        <p:nvPicPr>
          <p:cNvPr id="3" name="Picture 2"/>
          <p:cNvPicPr>
            <a:picLocks noChangeAspect="1"/>
          </p:cNvPicPr>
          <p:nvPr/>
        </p:nvPicPr>
        <p:blipFill rotWithShape="1">
          <a:blip r:embed="rId11" cstate="hqprint">
            <a:extLst>
              <a:ext uri="{28A0092B-C50C-407E-A947-70E740481C1C}">
                <a14:useLocalDpi xmlns:a14="http://schemas.microsoft.com/office/drawing/2010/main" val="0"/>
              </a:ext>
            </a:extLst>
          </a:blip>
          <a:srcRect t="28472"/>
          <a:stretch/>
        </p:blipFill>
        <p:spPr>
          <a:xfrm>
            <a:off x="3935263" y="1077943"/>
            <a:ext cx="1280160" cy="732536"/>
          </a:xfrm>
          <a:prstGeom prst="rect">
            <a:avLst/>
          </a:prstGeom>
        </p:spPr>
      </p:pic>
      <p:pic>
        <p:nvPicPr>
          <p:cNvPr id="16" name="Picture 15"/>
          <p:cNvPicPr>
            <a:picLocks noChangeAspect="1"/>
          </p:cNvPicPr>
          <p:nvPr/>
        </p:nvPicPr>
        <p:blipFill rotWithShape="1">
          <a:blip r:embed="rId12" cstate="hqprint">
            <a:extLst>
              <a:ext uri="{28A0092B-C50C-407E-A947-70E740481C1C}">
                <a14:useLocalDpi xmlns:a14="http://schemas.microsoft.com/office/drawing/2010/main" val="0"/>
              </a:ext>
            </a:extLst>
          </a:blip>
          <a:srcRect t="12299"/>
          <a:stretch/>
        </p:blipFill>
        <p:spPr>
          <a:xfrm>
            <a:off x="5080958" y="5449206"/>
            <a:ext cx="1280160" cy="751569"/>
          </a:xfrm>
          <a:prstGeom prst="rect">
            <a:avLst/>
          </a:prstGeom>
        </p:spPr>
      </p:pic>
    </p:spTree>
    <p:extLst>
      <p:ext uri="{BB962C8B-B14F-4D97-AF65-F5344CB8AC3E}">
        <p14:creationId xmlns:p14="http://schemas.microsoft.com/office/powerpoint/2010/main" val="2276484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グループ化 18"/>
          <p:cNvGrpSpPr/>
          <p:nvPr/>
        </p:nvGrpSpPr>
        <p:grpSpPr>
          <a:xfrm>
            <a:off x="9385465" y="545170"/>
            <a:ext cx="2288989" cy="248871"/>
            <a:chOff x="9292466" y="545675"/>
            <a:chExt cx="2291108" cy="249101"/>
          </a:xfrm>
        </p:grpSpPr>
        <p:sp>
          <p:nvSpPr>
            <p:cNvPr id="79" name="フリーフォーム 78"/>
            <p:cNvSpPr/>
            <p:nvPr/>
          </p:nvSpPr>
          <p:spPr>
            <a:xfrm>
              <a:off x="10087693" y="673990"/>
              <a:ext cx="1495881" cy="120786"/>
            </a:xfrm>
            <a:custGeom>
              <a:avLst/>
              <a:gdLst/>
              <a:ahLst/>
              <a:cxnLst/>
              <a:rect l="l" t="t" r="r" b="b"/>
              <a:pathLst>
                <a:path w="1495881" h="120786">
                  <a:moveTo>
                    <a:pt x="1026107" y="34788"/>
                  </a:moveTo>
                  <a:cubicBezTo>
                    <a:pt x="1023680" y="34794"/>
                    <a:pt x="1021076" y="35066"/>
                    <a:pt x="1018294" y="35606"/>
                  </a:cubicBezTo>
                  <a:cubicBezTo>
                    <a:pt x="1015512" y="36146"/>
                    <a:pt x="1012716" y="36920"/>
                    <a:pt x="1009905" y="37927"/>
                  </a:cubicBezTo>
                  <a:lnTo>
                    <a:pt x="1003738" y="81906"/>
                  </a:lnTo>
                  <a:cubicBezTo>
                    <a:pt x="1006369" y="82880"/>
                    <a:pt x="1009008" y="83628"/>
                    <a:pt x="1011656" y="84151"/>
                  </a:cubicBezTo>
                  <a:cubicBezTo>
                    <a:pt x="1014303" y="84674"/>
                    <a:pt x="1016776" y="84939"/>
                    <a:pt x="1019073" y="84944"/>
                  </a:cubicBezTo>
                  <a:cubicBezTo>
                    <a:pt x="1026349" y="85007"/>
                    <a:pt x="1031925" y="83037"/>
                    <a:pt x="1035800" y="79034"/>
                  </a:cubicBezTo>
                  <a:cubicBezTo>
                    <a:pt x="1039676" y="75031"/>
                    <a:pt x="1042201" y="68619"/>
                    <a:pt x="1043376" y="59799"/>
                  </a:cubicBezTo>
                  <a:cubicBezTo>
                    <a:pt x="1044648" y="51087"/>
                    <a:pt x="1043903" y="44727"/>
                    <a:pt x="1041142" y="40720"/>
                  </a:cubicBezTo>
                  <a:cubicBezTo>
                    <a:pt x="1038381" y="36712"/>
                    <a:pt x="1033369" y="34734"/>
                    <a:pt x="1026107" y="34788"/>
                  </a:cubicBezTo>
                  <a:close/>
                  <a:moveTo>
                    <a:pt x="646364" y="33988"/>
                  </a:moveTo>
                  <a:cubicBezTo>
                    <a:pt x="639604" y="33969"/>
                    <a:pt x="634281" y="36099"/>
                    <a:pt x="630394" y="40378"/>
                  </a:cubicBezTo>
                  <a:cubicBezTo>
                    <a:pt x="626508" y="44657"/>
                    <a:pt x="623949" y="51198"/>
                    <a:pt x="622718" y="60000"/>
                  </a:cubicBezTo>
                  <a:cubicBezTo>
                    <a:pt x="622318" y="62934"/>
                    <a:pt x="622119" y="65602"/>
                    <a:pt x="622119" y="68003"/>
                  </a:cubicBezTo>
                  <a:cubicBezTo>
                    <a:pt x="622105" y="74166"/>
                    <a:pt x="623490" y="78714"/>
                    <a:pt x="626273" y="81647"/>
                  </a:cubicBezTo>
                  <a:cubicBezTo>
                    <a:pt x="629057" y="84579"/>
                    <a:pt x="633322" y="86034"/>
                    <a:pt x="639070" y="86011"/>
                  </a:cubicBezTo>
                  <a:cubicBezTo>
                    <a:pt x="645953" y="86080"/>
                    <a:pt x="651237" y="84050"/>
                    <a:pt x="654922" y="79921"/>
                  </a:cubicBezTo>
                  <a:cubicBezTo>
                    <a:pt x="658608" y="75792"/>
                    <a:pt x="661061" y="69152"/>
                    <a:pt x="662282" y="60000"/>
                  </a:cubicBezTo>
                  <a:cubicBezTo>
                    <a:pt x="662721" y="56920"/>
                    <a:pt x="662943" y="54141"/>
                    <a:pt x="662949" y="51662"/>
                  </a:cubicBezTo>
                  <a:cubicBezTo>
                    <a:pt x="662963" y="45586"/>
                    <a:pt x="661610" y="41115"/>
                    <a:pt x="658890" y="38248"/>
                  </a:cubicBezTo>
                  <a:cubicBezTo>
                    <a:pt x="656169" y="35382"/>
                    <a:pt x="651994" y="33962"/>
                    <a:pt x="646364" y="33988"/>
                  </a:cubicBezTo>
                  <a:close/>
                  <a:moveTo>
                    <a:pt x="322513" y="33988"/>
                  </a:moveTo>
                  <a:cubicBezTo>
                    <a:pt x="315754" y="33969"/>
                    <a:pt x="310431" y="36099"/>
                    <a:pt x="306544" y="40378"/>
                  </a:cubicBezTo>
                  <a:cubicBezTo>
                    <a:pt x="302658" y="44657"/>
                    <a:pt x="300099" y="51198"/>
                    <a:pt x="298868" y="60000"/>
                  </a:cubicBezTo>
                  <a:cubicBezTo>
                    <a:pt x="298468" y="62934"/>
                    <a:pt x="298269" y="65602"/>
                    <a:pt x="298269" y="68003"/>
                  </a:cubicBezTo>
                  <a:cubicBezTo>
                    <a:pt x="298255" y="74166"/>
                    <a:pt x="299640" y="78714"/>
                    <a:pt x="302423" y="81647"/>
                  </a:cubicBezTo>
                  <a:cubicBezTo>
                    <a:pt x="305207" y="84579"/>
                    <a:pt x="309472" y="86034"/>
                    <a:pt x="315220" y="86011"/>
                  </a:cubicBezTo>
                  <a:cubicBezTo>
                    <a:pt x="322103" y="86080"/>
                    <a:pt x="327387" y="84050"/>
                    <a:pt x="331072" y="79921"/>
                  </a:cubicBezTo>
                  <a:cubicBezTo>
                    <a:pt x="334758" y="75792"/>
                    <a:pt x="337211" y="69152"/>
                    <a:pt x="338432" y="60000"/>
                  </a:cubicBezTo>
                  <a:cubicBezTo>
                    <a:pt x="338871" y="56920"/>
                    <a:pt x="339093" y="54141"/>
                    <a:pt x="339099" y="51662"/>
                  </a:cubicBezTo>
                  <a:cubicBezTo>
                    <a:pt x="339113" y="45586"/>
                    <a:pt x="337760" y="41115"/>
                    <a:pt x="335040" y="38248"/>
                  </a:cubicBezTo>
                  <a:cubicBezTo>
                    <a:pt x="332319" y="35382"/>
                    <a:pt x="328144" y="33962"/>
                    <a:pt x="322513" y="33988"/>
                  </a:cubicBezTo>
                  <a:close/>
                  <a:moveTo>
                    <a:pt x="1321570" y="33854"/>
                  </a:moveTo>
                  <a:cubicBezTo>
                    <a:pt x="1315989" y="33740"/>
                    <a:pt x="1311366" y="35312"/>
                    <a:pt x="1307700" y="38570"/>
                  </a:cubicBezTo>
                  <a:cubicBezTo>
                    <a:pt x="1304034" y="41829"/>
                    <a:pt x="1301359" y="47463"/>
                    <a:pt x="1299673" y="55474"/>
                  </a:cubicBezTo>
                  <a:lnTo>
                    <a:pt x="1334265" y="55474"/>
                  </a:lnTo>
                  <a:cubicBezTo>
                    <a:pt x="1334639" y="52801"/>
                    <a:pt x="1334826" y="50399"/>
                    <a:pt x="1334827" y="48267"/>
                  </a:cubicBezTo>
                  <a:cubicBezTo>
                    <a:pt x="1334826" y="43113"/>
                    <a:pt x="1333718" y="39410"/>
                    <a:pt x="1331505" y="37158"/>
                  </a:cubicBezTo>
                  <a:cubicBezTo>
                    <a:pt x="1329291" y="34906"/>
                    <a:pt x="1325980" y="33805"/>
                    <a:pt x="1321570" y="33855"/>
                  </a:cubicBezTo>
                  <a:close/>
                  <a:moveTo>
                    <a:pt x="1169170" y="33854"/>
                  </a:moveTo>
                  <a:cubicBezTo>
                    <a:pt x="1163589" y="33740"/>
                    <a:pt x="1158966" y="35312"/>
                    <a:pt x="1155300" y="38570"/>
                  </a:cubicBezTo>
                  <a:cubicBezTo>
                    <a:pt x="1151634" y="41829"/>
                    <a:pt x="1148959" y="47463"/>
                    <a:pt x="1147273" y="55474"/>
                  </a:cubicBezTo>
                  <a:lnTo>
                    <a:pt x="1181865" y="55474"/>
                  </a:lnTo>
                  <a:cubicBezTo>
                    <a:pt x="1182239" y="52801"/>
                    <a:pt x="1182426" y="50399"/>
                    <a:pt x="1182427" y="48267"/>
                  </a:cubicBezTo>
                  <a:cubicBezTo>
                    <a:pt x="1182426" y="43113"/>
                    <a:pt x="1181318" y="39410"/>
                    <a:pt x="1179105" y="37158"/>
                  </a:cubicBezTo>
                  <a:cubicBezTo>
                    <a:pt x="1176891" y="34906"/>
                    <a:pt x="1173579" y="33805"/>
                    <a:pt x="1169170" y="33855"/>
                  </a:cubicBezTo>
                  <a:close/>
                  <a:moveTo>
                    <a:pt x="911995" y="33854"/>
                  </a:moveTo>
                  <a:cubicBezTo>
                    <a:pt x="906414" y="33740"/>
                    <a:pt x="901791" y="35312"/>
                    <a:pt x="898125" y="38570"/>
                  </a:cubicBezTo>
                  <a:cubicBezTo>
                    <a:pt x="894460" y="41829"/>
                    <a:pt x="891784" y="47463"/>
                    <a:pt x="890098" y="55474"/>
                  </a:cubicBezTo>
                  <a:lnTo>
                    <a:pt x="924690" y="55474"/>
                  </a:lnTo>
                  <a:cubicBezTo>
                    <a:pt x="925064" y="52801"/>
                    <a:pt x="925251" y="50399"/>
                    <a:pt x="925252" y="48267"/>
                  </a:cubicBezTo>
                  <a:cubicBezTo>
                    <a:pt x="925251" y="43113"/>
                    <a:pt x="924143" y="39410"/>
                    <a:pt x="921930" y="37158"/>
                  </a:cubicBezTo>
                  <a:cubicBezTo>
                    <a:pt x="919716" y="34906"/>
                    <a:pt x="916404" y="33805"/>
                    <a:pt x="911995" y="33855"/>
                  </a:cubicBezTo>
                  <a:close/>
                  <a:moveTo>
                    <a:pt x="429375" y="26670"/>
                  </a:moveTo>
                  <a:lnTo>
                    <a:pt x="443381" y="26670"/>
                  </a:lnTo>
                  <a:lnTo>
                    <a:pt x="457776" y="78811"/>
                  </a:lnTo>
                  <a:lnTo>
                    <a:pt x="485332" y="26670"/>
                  </a:lnTo>
                  <a:lnTo>
                    <a:pt x="498338" y="26670"/>
                  </a:lnTo>
                  <a:lnTo>
                    <a:pt x="459488" y="96074"/>
                  </a:lnTo>
                  <a:cubicBezTo>
                    <a:pt x="456420" y="101665"/>
                    <a:pt x="453440" y="106288"/>
                    <a:pt x="450548" y="109943"/>
                  </a:cubicBezTo>
                  <a:cubicBezTo>
                    <a:pt x="447656" y="113599"/>
                    <a:pt x="444449" y="116321"/>
                    <a:pt x="440926" y="118111"/>
                  </a:cubicBezTo>
                  <a:cubicBezTo>
                    <a:pt x="437404" y="119900"/>
                    <a:pt x="433165" y="120792"/>
                    <a:pt x="428207" y="120786"/>
                  </a:cubicBezTo>
                  <a:cubicBezTo>
                    <a:pt x="426778" y="120785"/>
                    <a:pt x="425226" y="120662"/>
                    <a:pt x="423551" y="120419"/>
                  </a:cubicBezTo>
                  <a:cubicBezTo>
                    <a:pt x="421876" y="120175"/>
                    <a:pt x="420149" y="119818"/>
                    <a:pt x="418370" y="119349"/>
                  </a:cubicBezTo>
                  <a:lnTo>
                    <a:pt x="420037" y="109495"/>
                  </a:lnTo>
                  <a:cubicBezTo>
                    <a:pt x="423500" y="110750"/>
                    <a:pt x="426546" y="111371"/>
                    <a:pt x="429175" y="111360"/>
                  </a:cubicBezTo>
                  <a:cubicBezTo>
                    <a:pt x="433495" y="111353"/>
                    <a:pt x="437126" y="109952"/>
                    <a:pt x="440067" y="107160"/>
                  </a:cubicBezTo>
                  <a:cubicBezTo>
                    <a:pt x="443008" y="104367"/>
                    <a:pt x="445946" y="100228"/>
                    <a:pt x="448883" y="94742"/>
                  </a:cubicBezTo>
                  <a:lnTo>
                    <a:pt x="449976" y="92770"/>
                  </a:lnTo>
                  <a:close/>
                  <a:moveTo>
                    <a:pt x="109022" y="26670"/>
                  </a:moveTo>
                  <a:lnTo>
                    <a:pt x="125675" y="26670"/>
                  </a:lnTo>
                  <a:lnTo>
                    <a:pt x="116292" y="93329"/>
                  </a:lnTo>
                  <a:lnTo>
                    <a:pt x="104154" y="93329"/>
                  </a:lnTo>
                  <a:lnTo>
                    <a:pt x="111789" y="38902"/>
                  </a:lnTo>
                  <a:cubicBezTo>
                    <a:pt x="111968" y="36996"/>
                    <a:pt x="111635" y="35109"/>
                    <a:pt x="110789" y="33240"/>
                  </a:cubicBezTo>
                  <a:cubicBezTo>
                    <a:pt x="109943" y="31372"/>
                    <a:pt x="109109" y="29759"/>
                    <a:pt x="108288" y="28403"/>
                  </a:cubicBezTo>
                  <a:close/>
                  <a:moveTo>
                    <a:pt x="1115831" y="26004"/>
                  </a:moveTo>
                  <a:cubicBezTo>
                    <a:pt x="1116939" y="26009"/>
                    <a:pt x="1118083" y="26065"/>
                    <a:pt x="1119262" y="26170"/>
                  </a:cubicBezTo>
                  <a:cubicBezTo>
                    <a:pt x="1120442" y="26276"/>
                    <a:pt x="1121410" y="26398"/>
                    <a:pt x="1122169" y="26537"/>
                  </a:cubicBezTo>
                  <a:lnTo>
                    <a:pt x="1119600" y="38122"/>
                  </a:lnTo>
                  <a:cubicBezTo>
                    <a:pt x="1118511" y="37983"/>
                    <a:pt x="1117203" y="37861"/>
                    <a:pt x="1115677" y="37755"/>
                  </a:cubicBezTo>
                  <a:cubicBezTo>
                    <a:pt x="1114150" y="37650"/>
                    <a:pt x="1112233" y="37594"/>
                    <a:pt x="1109927" y="37588"/>
                  </a:cubicBezTo>
                  <a:cubicBezTo>
                    <a:pt x="1107081" y="37595"/>
                    <a:pt x="1104417" y="37790"/>
                    <a:pt x="1101934" y="38172"/>
                  </a:cubicBezTo>
                  <a:cubicBezTo>
                    <a:pt x="1099451" y="38554"/>
                    <a:pt x="1097212" y="39082"/>
                    <a:pt x="1095217" y="39755"/>
                  </a:cubicBezTo>
                  <a:lnTo>
                    <a:pt x="1087679" y="93329"/>
                  </a:lnTo>
                  <a:lnTo>
                    <a:pt x="1075671" y="93329"/>
                  </a:lnTo>
                  <a:lnTo>
                    <a:pt x="1083309" y="38889"/>
                  </a:lnTo>
                  <a:cubicBezTo>
                    <a:pt x="1083489" y="36984"/>
                    <a:pt x="1083155" y="35099"/>
                    <a:pt x="1082309" y="33232"/>
                  </a:cubicBezTo>
                  <a:cubicBezTo>
                    <a:pt x="1081462" y="31366"/>
                    <a:pt x="1080628" y="29756"/>
                    <a:pt x="1079807" y="28401"/>
                  </a:cubicBezTo>
                  <a:lnTo>
                    <a:pt x="1080541" y="26670"/>
                  </a:lnTo>
                  <a:lnTo>
                    <a:pt x="1095451" y="26670"/>
                  </a:lnTo>
                  <a:lnTo>
                    <a:pt x="1094283" y="34859"/>
                  </a:lnTo>
                  <a:cubicBezTo>
                    <a:pt x="1096803" y="32465"/>
                    <a:pt x="1099911" y="30411"/>
                    <a:pt x="1103606" y="28696"/>
                  </a:cubicBezTo>
                  <a:cubicBezTo>
                    <a:pt x="1107302" y="26981"/>
                    <a:pt x="1111377" y="26083"/>
                    <a:pt x="1115831" y="26004"/>
                  </a:cubicBezTo>
                  <a:close/>
                  <a:moveTo>
                    <a:pt x="410981" y="26004"/>
                  </a:moveTo>
                  <a:cubicBezTo>
                    <a:pt x="412089" y="26009"/>
                    <a:pt x="413233" y="26065"/>
                    <a:pt x="414412" y="26170"/>
                  </a:cubicBezTo>
                  <a:cubicBezTo>
                    <a:pt x="415592" y="26276"/>
                    <a:pt x="416560" y="26398"/>
                    <a:pt x="417319" y="26537"/>
                  </a:cubicBezTo>
                  <a:lnTo>
                    <a:pt x="414750" y="38122"/>
                  </a:lnTo>
                  <a:cubicBezTo>
                    <a:pt x="413661" y="37983"/>
                    <a:pt x="412353" y="37861"/>
                    <a:pt x="410827" y="37755"/>
                  </a:cubicBezTo>
                  <a:cubicBezTo>
                    <a:pt x="409300" y="37650"/>
                    <a:pt x="407383" y="37594"/>
                    <a:pt x="405077" y="37588"/>
                  </a:cubicBezTo>
                  <a:cubicBezTo>
                    <a:pt x="402231" y="37595"/>
                    <a:pt x="399567" y="37790"/>
                    <a:pt x="397084" y="38172"/>
                  </a:cubicBezTo>
                  <a:cubicBezTo>
                    <a:pt x="394601" y="38554"/>
                    <a:pt x="392362" y="39082"/>
                    <a:pt x="390367" y="39755"/>
                  </a:cubicBezTo>
                  <a:lnTo>
                    <a:pt x="382829" y="93329"/>
                  </a:lnTo>
                  <a:lnTo>
                    <a:pt x="370821" y="93329"/>
                  </a:lnTo>
                  <a:lnTo>
                    <a:pt x="378460" y="38889"/>
                  </a:lnTo>
                  <a:cubicBezTo>
                    <a:pt x="378639" y="36984"/>
                    <a:pt x="378305" y="35099"/>
                    <a:pt x="377459" y="33232"/>
                  </a:cubicBezTo>
                  <a:cubicBezTo>
                    <a:pt x="376612" y="31366"/>
                    <a:pt x="375779" y="29756"/>
                    <a:pt x="374957" y="28401"/>
                  </a:cubicBezTo>
                  <a:lnTo>
                    <a:pt x="375691" y="26670"/>
                  </a:lnTo>
                  <a:lnTo>
                    <a:pt x="390601" y="26670"/>
                  </a:lnTo>
                  <a:lnTo>
                    <a:pt x="389433" y="34859"/>
                  </a:lnTo>
                  <a:cubicBezTo>
                    <a:pt x="391953" y="32465"/>
                    <a:pt x="395061" y="30411"/>
                    <a:pt x="398756" y="28696"/>
                  </a:cubicBezTo>
                  <a:cubicBezTo>
                    <a:pt x="402452" y="26981"/>
                    <a:pt x="406527" y="26083"/>
                    <a:pt x="410981" y="26004"/>
                  </a:cubicBezTo>
                  <a:close/>
                  <a:moveTo>
                    <a:pt x="1405365" y="25737"/>
                  </a:moveTo>
                  <a:cubicBezTo>
                    <a:pt x="1413059" y="25708"/>
                    <a:pt x="1418462" y="27571"/>
                    <a:pt x="1421574" y="31327"/>
                  </a:cubicBezTo>
                  <a:cubicBezTo>
                    <a:pt x="1424686" y="35082"/>
                    <a:pt x="1425677" y="40903"/>
                    <a:pt x="1424548" y="48790"/>
                  </a:cubicBezTo>
                  <a:lnTo>
                    <a:pt x="1418274" y="93329"/>
                  </a:lnTo>
                  <a:lnTo>
                    <a:pt x="1406132" y="93329"/>
                  </a:lnTo>
                  <a:lnTo>
                    <a:pt x="1412266" y="49723"/>
                  </a:lnTo>
                  <a:cubicBezTo>
                    <a:pt x="1413098" y="44299"/>
                    <a:pt x="1412636" y="40479"/>
                    <a:pt x="1410883" y="38263"/>
                  </a:cubicBezTo>
                  <a:cubicBezTo>
                    <a:pt x="1409130" y="36048"/>
                    <a:pt x="1405702" y="34978"/>
                    <a:pt x="1400598" y="35055"/>
                  </a:cubicBezTo>
                  <a:cubicBezTo>
                    <a:pt x="1397736" y="35078"/>
                    <a:pt x="1394542" y="35506"/>
                    <a:pt x="1391018" y="36338"/>
                  </a:cubicBezTo>
                  <a:cubicBezTo>
                    <a:pt x="1387493" y="37170"/>
                    <a:pt x="1384208" y="38265"/>
                    <a:pt x="1381162" y="39622"/>
                  </a:cubicBezTo>
                  <a:lnTo>
                    <a:pt x="1373595" y="93329"/>
                  </a:lnTo>
                  <a:lnTo>
                    <a:pt x="1361460" y="93329"/>
                  </a:lnTo>
                  <a:lnTo>
                    <a:pt x="1369094" y="38902"/>
                  </a:lnTo>
                  <a:cubicBezTo>
                    <a:pt x="1369273" y="36996"/>
                    <a:pt x="1368940" y="35109"/>
                    <a:pt x="1368094" y="33240"/>
                  </a:cubicBezTo>
                  <a:cubicBezTo>
                    <a:pt x="1367248" y="31372"/>
                    <a:pt x="1366415" y="29759"/>
                    <a:pt x="1365594" y="28403"/>
                  </a:cubicBezTo>
                  <a:lnTo>
                    <a:pt x="1366327" y="26670"/>
                  </a:lnTo>
                  <a:lnTo>
                    <a:pt x="1381629" y="26670"/>
                  </a:lnTo>
                  <a:lnTo>
                    <a:pt x="1380796" y="32625"/>
                  </a:lnTo>
                  <a:cubicBezTo>
                    <a:pt x="1384559" y="30650"/>
                    <a:pt x="1388633" y="29019"/>
                    <a:pt x="1393018" y="27734"/>
                  </a:cubicBezTo>
                  <a:cubicBezTo>
                    <a:pt x="1397402" y="26448"/>
                    <a:pt x="1401518" y="25783"/>
                    <a:pt x="1405365" y="25737"/>
                  </a:cubicBezTo>
                  <a:close/>
                  <a:moveTo>
                    <a:pt x="1251307" y="25604"/>
                  </a:moveTo>
                  <a:cubicBezTo>
                    <a:pt x="1256208" y="25659"/>
                    <a:pt x="1260623" y="25981"/>
                    <a:pt x="1264551" y="26569"/>
                  </a:cubicBezTo>
                  <a:cubicBezTo>
                    <a:pt x="1268479" y="27157"/>
                    <a:pt x="1271334" y="27680"/>
                    <a:pt x="1273116" y="28137"/>
                  </a:cubicBezTo>
                  <a:lnTo>
                    <a:pt x="1271349" y="38790"/>
                  </a:lnTo>
                  <a:cubicBezTo>
                    <a:pt x="1269240" y="37912"/>
                    <a:pt x="1266274" y="37001"/>
                    <a:pt x="1262451" y="36056"/>
                  </a:cubicBezTo>
                  <a:cubicBezTo>
                    <a:pt x="1258628" y="35111"/>
                    <a:pt x="1254502" y="34599"/>
                    <a:pt x="1250072" y="34521"/>
                  </a:cubicBezTo>
                  <a:cubicBezTo>
                    <a:pt x="1247914" y="34471"/>
                    <a:pt x="1245644" y="34572"/>
                    <a:pt x="1243261" y="34823"/>
                  </a:cubicBezTo>
                  <a:cubicBezTo>
                    <a:pt x="1240879" y="35074"/>
                    <a:pt x="1238782" y="35777"/>
                    <a:pt x="1236970" y="36932"/>
                  </a:cubicBezTo>
                  <a:cubicBezTo>
                    <a:pt x="1235158" y="38088"/>
                    <a:pt x="1234030" y="39996"/>
                    <a:pt x="1233586" y="42659"/>
                  </a:cubicBezTo>
                  <a:cubicBezTo>
                    <a:pt x="1233276" y="45527"/>
                    <a:pt x="1234408" y="47594"/>
                    <a:pt x="1236983" y="48861"/>
                  </a:cubicBezTo>
                  <a:cubicBezTo>
                    <a:pt x="1239557" y="50129"/>
                    <a:pt x="1242842" y="51396"/>
                    <a:pt x="1246835" y="52663"/>
                  </a:cubicBezTo>
                  <a:lnTo>
                    <a:pt x="1253209" y="54931"/>
                  </a:lnTo>
                  <a:cubicBezTo>
                    <a:pt x="1257825" y="56432"/>
                    <a:pt x="1261658" y="58307"/>
                    <a:pt x="1264706" y="60554"/>
                  </a:cubicBezTo>
                  <a:cubicBezTo>
                    <a:pt x="1267754" y="62802"/>
                    <a:pt x="1269335" y="66218"/>
                    <a:pt x="1269448" y="70805"/>
                  </a:cubicBezTo>
                  <a:cubicBezTo>
                    <a:pt x="1269454" y="71760"/>
                    <a:pt x="1269376" y="72783"/>
                    <a:pt x="1269215" y="73873"/>
                  </a:cubicBezTo>
                  <a:cubicBezTo>
                    <a:pt x="1268179" y="81202"/>
                    <a:pt x="1265092" y="86473"/>
                    <a:pt x="1259953" y="89684"/>
                  </a:cubicBezTo>
                  <a:cubicBezTo>
                    <a:pt x="1254814" y="92895"/>
                    <a:pt x="1247638" y="94465"/>
                    <a:pt x="1238425" y="94396"/>
                  </a:cubicBezTo>
                  <a:cubicBezTo>
                    <a:pt x="1233276" y="94326"/>
                    <a:pt x="1228439" y="93966"/>
                    <a:pt x="1223913" y="93313"/>
                  </a:cubicBezTo>
                  <a:cubicBezTo>
                    <a:pt x="1219388" y="92661"/>
                    <a:pt x="1216106" y="92133"/>
                    <a:pt x="1214066" y="91728"/>
                  </a:cubicBezTo>
                  <a:lnTo>
                    <a:pt x="1215967" y="80009"/>
                  </a:lnTo>
                  <a:cubicBezTo>
                    <a:pt x="1218364" y="81054"/>
                    <a:pt x="1221736" y="82198"/>
                    <a:pt x="1226082" y="83443"/>
                  </a:cubicBezTo>
                  <a:cubicBezTo>
                    <a:pt x="1230428" y="84688"/>
                    <a:pt x="1234965" y="85367"/>
                    <a:pt x="1239693" y="85478"/>
                  </a:cubicBezTo>
                  <a:cubicBezTo>
                    <a:pt x="1241812" y="85532"/>
                    <a:pt x="1244093" y="85379"/>
                    <a:pt x="1246538" y="85018"/>
                  </a:cubicBezTo>
                  <a:cubicBezTo>
                    <a:pt x="1248983" y="84658"/>
                    <a:pt x="1251161" y="83763"/>
                    <a:pt x="1253072" y="82336"/>
                  </a:cubicBezTo>
                  <a:cubicBezTo>
                    <a:pt x="1254983" y="80908"/>
                    <a:pt x="1256197" y="78620"/>
                    <a:pt x="1256713" y="75473"/>
                  </a:cubicBezTo>
                  <a:cubicBezTo>
                    <a:pt x="1256780" y="75012"/>
                    <a:pt x="1256813" y="74567"/>
                    <a:pt x="1256813" y="74139"/>
                  </a:cubicBezTo>
                  <a:cubicBezTo>
                    <a:pt x="1256714" y="71453"/>
                    <a:pt x="1255520" y="69480"/>
                    <a:pt x="1253230" y="68220"/>
                  </a:cubicBezTo>
                  <a:cubicBezTo>
                    <a:pt x="1250940" y="66960"/>
                    <a:pt x="1248152" y="65820"/>
                    <a:pt x="1244866" y="64802"/>
                  </a:cubicBezTo>
                  <a:lnTo>
                    <a:pt x="1238124" y="62401"/>
                  </a:lnTo>
                  <a:cubicBezTo>
                    <a:pt x="1233403" y="60835"/>
                    <a:pt x="1229394" y="58990"/>
                    <a:pt x="1226096" y="56865"/>
                  </a:cubicBezTo>
                  <a:cubicBezTo>
                    <a:pt x="1222799" y="54740"/>
                    <a:pt x="1221078" y="51428"/>
                    <a:pt x="1220934" y="46927"/>
                  </a:cubicBezTo>
                  <a:cubicBezTo>
                    <a:pt x="1220934" y="46088"/>
                    <a:pt x="1221000" y="45199"/>
                    <a:pt x="1221133" y="44259"/>
                  </a:cubicBezTo>
                  <a:cubicBezTo>
                    <a:pt x="1222057" y="37882"/>
                    <a:pt x="1225074" y="33173"/>
                    <a:pt x="1230185" y="30132"/>
                  </a:cubicBezTo>
                  <a:cubicBezTo>
                    <a:pt x="1235295" y="27090"/>
                    <a:pt x="1242336" y="25581"/>
                    <a:pt x="1251307" y="25604"/>
                  </a:cubicBezTo>
                  <a:close/>
                  <a:moveTo>
                    <a:pt x="1030175" y="25604"/>
                  </a:moveTo>
                  <a:cubicBezTo>
                    <a:pt x="1040778" y="25563"/>
                    <a:pt x="1048226" y="28333"/>
                    <a:pt x="1052517" y="33912"/>
                  </a:cubicBezTo>
                  <a:cubicBezTo>
                    <a:pt x="1056808" y="39492"/>
                    <a:pt x="1058115" y="48126"/>
                    <a:pt x="1056436" y="59812"/>
                  </a:cubicBezTo>
                  <a:cubicBezTo>
                    <a:pt x="1054825" y="71557"/>
                    <a:pt x="1051084" y="80244"/>
                    <a:pt x="1045215" y="85874"/>
                  </a:cubicBezTo>
                  <a:cubicBezTo>
                    <a:pt x="1039345" y="91503"/>
                    <a:pt x="1031120" y="94299"/>
                    <a:pt x="1020540" y="94262"/>
                  </a:cubicBezTo>
                  <a:cubicBezTo>
                    <a:pt x="1017357" y="94257"/>
                    <a:pt x="1014247" y="93893"/>
                    <a:pt x="1011210" y="93168"/>
                  </a:cubicBezTo>
                  <a:cubicBezTo>
                    <a:pt x="1008173" y="92444"/>
                    <a:pt x="1005304" y="91388"/>
                    <a:pt x="1002604" y="90003"/>
                  </a:cubicBezTo>
                  <a:lnTo>
                    <a:pt x="998371" y="119999"/>
                  </a:lnTo>
                  <a:lnTo>
                    <a:pt x="986236" y="119999"/>
                  </a:lnTo>
                  <a:lnTo>
                    <a:pt x="997670" y="38886"/>
                  </a:lnTo>
                  <a:cubicBezTo>
                    <a:pt x="997848" y="36964"/>
                    <a:pt x="997509" y="35076"/>
                    <a:pt x="996654" y="33220"/>
                  </a:cubicBezTo>
                  <a:cubicBezTo>
                    <a:pt x="995798" y="31365"/>
                    <a:pt x="994959" y="29760"/>
                    <a:pt x="994137" y="28406"/>
                  </a:cubicBezTo>
                  <a:lnTo>
                    <a:pt x="994870" y="26670"/>
                  </a:lnTo>
                  <a:lnTo>
                    <a:pt x="1010172" y="26670"/>
                  </a:lnTo>
                  <a:lnTo>
                    <a:pt x="1009605" y="30728"/>
                  </a:lnTo>
                  <a:cubicBezTo>
                    <a:pt x="1012127" y="29394"/>
                    <a:pt x="1015185" y="28219"/>
                    <a:pt x="1018777" y="27205"/>
                  </a:cubicBezTo>
                  <a:cubicBezTo>
                    <a:pt x="1022370" y="26191"/>
                    <a:pt x="1026169" y="25657"/>
                    <a:pt x="1030175" y="25604"/>
                  </a:cubicBezTo>
                  <a:close/>
                  <a:moveTo>
                    <a:pt x="174982" y="25604"/>
                  </a:moveTo>
                  <a:cubicBezTo>
                    <a:pt x="179883" y="25659"/>
                    <a:pt x="184298" y="25981"/>
                    <a:pt x="188226" y="26569"/>
                  </a:cubicBezTo>
                  <a:cubicBezTo>
                    <a:pt x="192154" y="27157"/>
                    <a:pt x="195009" y="27680"/>
                    <a:pt x="196790" y="28137"/>
                  </a:cubicBezTo>
                  <a:lnTo>
                    <a:pt x="195024" y="38790"/>
                  </a:lnTo>
                  <a:cubicBezTo>
                    <a:pt x="192914" y="37912"/>
                    <a:pt x="189948" y="37001"/>
                    <a:pt x="186126" y="36056"/>
                  </a:cubicBezTo>
                  <a:cubicBezTo>
                    <a:pt x="182303" y="35111"/>
                    <a:pt x="178177" y="34599"/>
                    <a:pt x="173747" y="34521"/>
                  </a:cubicBezTo>
                  <a:cubicBezTo>
                    <a:pt x="171589" y="34471"/>
                    <a:pt x="169319" y="34572"/>
                    <a:pt x="166936" y="34823"/>
                  </a:cubicBezTo>
                  <a:cubicBezTo>
                    <a:pt x="164554" y="35074"/>
                    <a:pt x="162456" y="35777"/>
                    <a:pt x="160645" y="36932"/>
                  </a:cubicBezTo>
                  <a:cubicBezTo>
                    <a:pt x="158833" y="38088"/>
                    <a:pt x="157705" y="39996"/>
                    <a:pt x="157260" y="42659"/>
                  </a:cubicBezTo>
                  <a:cubicBezTo>
                    <a:pt x="156951" y="45527"/>
                    <a:pt x="158083" y="47594"/>
                    <a:pt x="160658" y="48861"/>
                  </a:cubicBezTo>
                  <a:cubicBezTo>
                    <a:pt x="163232" y="50129"/>
                    <a:pt x="166516" y="51396"/>
                    <a:pt x="170510" y="52663"/>
                  </a:cubicBezTo>
                  <a:lnTo>
                    <a:pt x="176884" y="54931"/>
                  </a:lnTo>
                  <a:cubicBezTo>
                    <a:pt x="181500" y="56432"/>
                    <a:pt x="185333" y="58307"/>
                    <a:pt x="188381" y="60554"/>
                  </a:cubicBezTo>
                  <a:cubicBezTo>
                    <a:pt x="191429" y="62802"/>
                    <a:pt x="193009" y="66218"/>
                    <a:pt x="193123" y="70805"/>
                  </a:cubicBezTo>
                  <a:cubicBezTo>
                    <a:pt x="193129" y="71760"/>
                    <a:pt x="193051" y="72783"/>
                    <a:pt x="192890" y="73873"/>
                  </a:cubicBezTo>
                  <a:cubicBezTo>
                    <a:pt x="191854" y="81202"/>
                    <a:pt x="188767" y="86473"/>
                    <a:pt x="183628" y="89684"/>
                  </a:cubicBezTo>
                  <a:cubicBezTo>
                    <a:pt x="178489" y="92895"/>
                    <a:pt x="171313" y="94465"/>
                    <a:pt x="162100" y="94396"/>
                  </a:cubicBezTo>
                  <a:cubicBezTo>
                    <a:pt x="156951" y="94326"/>
                    <a:pt x="152114" y="93966"/>
                    <a:pt x="147588" y="93313"/>
                  </a:cubicBezTo>
                  <a:cubicBezTo>
                    <a:pt x="143063" y="92661"/>
                    <a:pt x="139780" y="92133"/>
                    <a:pt x="137741" y="91728"/>
                  </a:cubicBezTo>
                  <a:lnTo>
                    <a:pt x="139642" y="80009"/>
                  </a:lnTo>
                  <a:cubicBezTo>
                    <a:pt x="142039" y="81054"/>
                    <a:pt x="145411" y="82198"/>
                    <a:pt x="149757" y="83443"/>
                  </a:cubicBezTo>
                  <a:cubicBezTo>
                    <a:pt x="154102" y="84688"/>
                    <a:pt x="158640" y="85367"/>
                    <a:pt x="163368" y="85478"/>
                  </a:cubicBezTo>
                  <a:cubicBezTo>
                    <a:pt x="165486" y="85532"/>
                    <a:pt x="167768" y="85379"/>
                    <a:pt x="170213" y="85018"/>
                  </a:cubicBezTo>
                  <a:cubicBezTo>
                    <a:pt x="172658" y="84658"/>
                    <a:pt x="174836" y="83763"/>
                    <a:pt x="176747" y="82336"/>
                  </a:cubicBezTo>
                  <a:cubicBezTo>
                    <a:pt x="178658" y="80908"/>
                    <a:pt x="179872" y="78620"/>
                    <a:pt x="180388" y="75473"/>
                  </a:cubicBezTo>
                  <a:cubicBezTo>
                    <a:pt x="180455" y="75012"/>
                    <a:pt x="180488" y="74567"/>
                    <a:pt x="180488" y="74139"/>
                  </a:cubicBezTo>
                  <a:cubicBezTo>
                    <a:pt x="180389" y="71453"/>
                    <a:pt x="179194" y="69480"/>
                    <a:pt x="176905" y="68220"/>
                  </a:cubicBezTo>
                  <a:cubicBezTo>
                    <a:pt x="174615" y="66960"/>
                    <a:pt x="171827" y="65820"/>
                    <a:pt x="168541" y="64802"/>
                  </a:cubicBezTo>
                  <a:lnTo>
                    <a:pt x="161799" y="62401"/>
                  </a:lnTo>
                  <a:cubicBezTo>
                    <a:pt x="157078" y="60835"/>
                    <a:pt x="153069" y="58990"/>
                    <a:pt x="149771" y="56865"/>
                  </a:cubicBezTo>
                  <a:cubicBezTo>
                    <a:pt x="146474" y="54740"/>
                    <a:pt x="144753" y="51428"/>
                    <a:pt x="144609" y="46927"/>
                  </a:cubicBezTo>
                  <a:cubicBezTo>
                    <a:pt x="144609" y="46088"/>
                    <a:pt x="144675" y="45199"/>
                    <a:pt x="144808" y="44259"/>
                  </a:cubicBezTo>
                  <a:cubicBezTo>
                    <a:pt x="145732" y="37882"/>
                    <a:pt x="148749" y="33173"/>
                    <a:pt x="153860" y="30132"/>
                  </a:cubicBezTo>
                  <a:cubicBezTo>
                    <a:pt x="158970" y="27090"/>
                    <a:pt x="166011" y="25581"/>
                    <a:pt x="174982" y="25604"/>
                  </a:cubicBezTo>
                  <a:close/>
                  <a:moveTo>
                    <a:pt x="1322472" y="25470"/>
                  </a:moveTo>
                  <a:cubicBezTo>
                    <a:pt x="1330433" y="25376"/>
                    <a:pt x="1336553" y="27195"/>
                    <a:pt x="1340832" y="30928"/>
                  </a:cubicBezTo>
                  <a:cubicBezTo>
                    <a:pt x="1345112" y="34661"/>
                    <a:pt x="1347274" y="40875"/>
                    <a:pt x="1347320" y="49569"/>
                  </a:cubicBezTo>
                  <a:cubicBezTo>
                    <a:pt x="1347326" y="52439"/>
                    <a:pt x="1347081" y="55606"/>
                    <a:pt x="1346586" y="59068"/>
                  </a:cubicBezTo>
                  <a:cubicBezTo>
                    <a:pt x="1346497" y="59766"/>
                    <a:pt x="1346349" y="60598"/>
                    <a:pt x="1346143" y="61563"/>
                  </a:cubicBezTo>
                  <a:cubicBezTo>
                    <a:pt x="1345937" y="62528"/>
                    <a:pt x="1345706" y="63427"/>
                    <a:pt x="1345450" y="64258"/>
                  </a:cubicBezTo>
                  <a:lnTo>
                    <a:pt x="1297915" y="64258"/>
                  </a:lnTo>
                  <a:cubicBezTo>
                    <a:pt x="1297790" y="65489"/>
                    <a:pt x="1297727" y="66657"/>
                    <a:pt x="1297727" y="67762"/>
                  </a:cubicBezTo>
                  <a:cubicBezTo>
                    <a:pt x="1297767" y="73742"/>
                    <a:pt x="1299515" y="78089"/>
                    <a:pt x="1302970" y="80803"/>
                  </a:cubicBezTo>
                  <a:cubicBezTo>
                    <a:pt x="1306425" y="83517"/>
                    <a:pt x="1311345" y="84853"/>
                    <a:pt x="1317730" y="84811"/>
                  </a:cubicBezTo>
                  <a:cubicBezTo>
                    <a:pt x="1322259" y="84747"/>
                    <a:pt x="1326650" y="84241"/>
                    <a:pt x="1330904" y="83293"/>
                  </a:cubicBezTo>
                  <a:cubicBezTo>
                    <a:pt x="1335158" y="82345"/>
                    <a:pt x="1338548" y="81338"/>
                    <a:pt x="1341074" y="80273"/>
                  </a:cubicBezTo>
                  <a:lnTo>
                    <a:pt x="1339471" y="91733"/>
                  </a:lnTo>
                  <a:cubicBezTo>
                    <a:pt x="1336929" y="92368"/>
                    <a:pt x="1333529" y="92962"/>
                    <a:pt x="1329272" y="93514"/>
                  </a:cubicBezTo>
                  <a:cubicBezTo>
                    <a:pt x="1325015" y="94065"/>
                    <a:pt x="1320622" y="94359"/>
                    <a:pt x="1316094" y="94396"/>
                  </a:cubicBezTo>
                  <a:cubicBezTo>
                    <a:pt x="1306524" y="94512"/>
                    <a:pt x="1299010" y="92582"/>
                    <a:pt x="1293552" y="88604"/>
                  </a:cubicBezTo>
                  <a:cubicBezTo>
                    <a:pt x="1288093" y="84626"/>
                    <a:pt x="1285312" y="77901"/>
                    <a:pt x="1285209" y="68429"/>
                  </a:cubicBezTo>
                  <a:cubicBezTo>
                    <a:pt x="1285209" y="65965"/>
                    <a:pt x="1285408" y="63288"/>
                    <a:pt x="1285808" y="60399"/>
                  </a:cubicBezTo>
                  <a:cubicBezTo>
                    <a:pt x="1287113" y="51674"/>
                    <a:pt x="1289585" y="44753"/>
                    <a:pt x="1293223" y="39635"/>
                  </a:cubicBezTo>
                  <a:cubicBezTo>
                    <a:pt x="1296862" y="34517"/>
                    <a:pt x="1301228" y="30862"/>
                    <a:pt x="1306322" y="28672"/>
                  </a:cubicBezTo>
                  <a:cubicBezTo>
                    <a:pt x="1311416" y="26481"/>
                    <a:pt x="1316800" y="25414"/>
                    <a:pt x="1322472" y="25470"/>
                  </a:cubicBezTo>
                  <a:close/>
                  <a:moveTo>
                    <a:pt x="1170072" y="25470"/>
                  </a:moveTo>
                  <a:cubicBezTo>
                    <a:pt x="1178033" y="25376"/>
                    <a:pt x="1184153" y="27195"/>
                    <a:pt x="1188432" y="30928"/>
                  </a:cubicBezTo>
                  <a:cubicBezTo>
                    <a:pt x="1192712" y="34661"/>
                    <a:pt x="1194875" y="40875"/>
                    <a:pt x="1194920" y="49569"/>
                  </a:cubicBezTo>
                  <a:cubicBezTo>
                    <a:pt x="1194926" y="52439"/>
                    <a:pt x="1194681" y="55606"/>
                    <a:pt x="1194186" y="59068"/>
                  </a:cubicBezTo>
                  <a:cubicBezTo>
                    <a:pt x="1194096" y="59766"/>
                    <a:pt x="1193949" y="60598"/>
                    <a:pt x="1193743" y="61563"/>
                  </a:cubicBezTo>
                  <a:cubicBezTo>
                    <a:pt x="1193537" y="62528"/>
                    <a:pt x="1193306" y="63427"/>
                    <a:pt x="1193050" y="64258"/>
                  </a:cubicBezTo>
                  <a:lnTo>
                    <a:pt x="1145515" y="64258"/>
                  </a:lnTo>
                  <a:cubicBezTo>
                    <a:pt x="1145390" y="65489"/>
                    <a:pt x="1145327" y="66657"/>
                    <a:pt x="1145327" y="67762"/>
                  </a:cubicBezTo>
                  <a:cubicBezTo>
                    <a:pt x="1145367" y="73742"/>
                    <a:pt x="1147115" y="78089"/>
                    <a:pt x="1150570" y="80803"/>
                  </a:cubicBezTo>
                  <a:cubicBezTo>
                    <a:pt x="1154024" y="83517"/>
                    <a:pt x="1158944" y="84853"/>
                    <a:pt x="1165330" y="84811"/>
                  </a:cubicBezTo>
                  <a:cubicBezTo>
                    <a:pt x="1169859" y="84747"/>
                    <a:pt x="1174250" y="84241"/>
                    <a:pt x="1178504" y="83293"/>
                  </a:cubicBezTo>
                  <a:cubicBezTo>
                    <a:pt x="1182758" y="82345"/>
                    <a:pt x="1186148" y="81338"/>
                    <a:pt x="1188674" y="80273"/>
                  </a:cubicBezTo>
                  <a:lnTo>
                    <a:pt x="1187070" y="91733"/>
                  </a:lnTo>
                  <a:cubicBezTo>
                    <a:pt x="1184528" y="92368"/>
                    <a:pt x="1181129" y="92962"/>
                    <a:pt x="1176872" y="93514"/>
                  </a:cubicBezTo>
                  <a:cubicBezTo>
                    <a:pt x="1172615" y="94065"/>
                    <a:pt x="1168222" y="94359"/>
                    <a:pt x="1163693" y="94396"/>
                  </a:cubicBezTo>
                  <a:cubicBezTo>
                    <a:pt x="1154124" y="94512"/>
                    <a:pt x="1146610" y="92582"/>
                    <a:pt x="1141151" y="88604"/>
                  </a:cubicBezTo>
                  <a:cubicBezTo>
                    <a:pt x="1135693" y="84626"/>
                    <a:pt x="1132912" y="77901"/>
                    <a:pt x="1132809" y="68429"/>
                  </a:cubicBezTo>
                  <a:cubicBezTo>
                    <a:pt x="1132809" y="65965"/>
                    <a:pt x="1133008" y="63288"/>
                    <a:pt x="1133408" y="60399"/>
                  </a:cubicBezTo>
                  <a:cubicBezTo>
                    <a:pt x="1134713" y="51674"/>
                    <a:pt x="1137185" y="44753"/>
                    <a:pt x="1140823" y="39635"/>
                  </a:cubicBezTo>
                  <a:cubicBezTo>
                    <a:pt x="1144462" y="34517"/>
                    <a:pt x="1148828" y="30862"/>
                    <a:pt x="1153922" y="28672"/>
                  </a:cubicBezTo>
                  <a:cubicBezTo>
                    <a:pt x="1159016" y="26481"/>
                    <a:pt x="1164400" y="25414"/>
                    <a:pt x="1170072" y="25470"/>
                  </a:cubicBezTo>
                  <a:close/>
                  <a:moveTo>
                    <a:pt x="912897" y="25470"/>
                  </a:moveTo>
                  <a:cubicBezTo>
                    <a:pt x="920858" y="25376"/>
                    <a:pt x="926978" y="27195"/>
                    <a:pt x="931257" y="30928"/>
                  </a:cubicBezTo>
                  <a:cubicBezTo>
                    <a:pt x="935537" y="34661"/>
                    <a:pt x="937700" y="40875"/>
                    <a:pt x="937746" y="49569"/>
                  </a:cubicBezTo>
                  <a:cubicBezTo>
                    <a:pt x="937751" y="52439"/>
                    <a:pt x="937506" y="55606"/>
                    <a:pt x="937010" y="59068"/>
                  </a:cubicBezTo>
                  <a:cubicBezTo>
                    <a:pt x="936922" y="59766"/>
                    <a:pt x="936774" y="60598"/>
                    <a:pt x="936568" y="61563"/>
                  </a:cubicBezTo>
                  <a:cubicBezTo>
                    <a:pt x="936362" y="62528"/>
                    <a:pt x="936131" y="63427"/>
                    <a:pt x="935875" y="64258"/>
                  </a:cubicBezTo>
                  <a:lnTo>
                    <a:pt x="888340" y="64258"/>
                  </a:lnTo>
                  <a:cubicBezTo>
                    <a:pt x="888215" y="65489"/>
                    <a:pt x="888152" y="66657"/>
                    <a:pt x="888152" y="67762"/>
                  </a:cubicBezTo>
                  <a:cubicBezTo>
                    <a:pt x="888192" y="73742"/>
                    <a:pt x="889940" y="78089"/>
                    <a:pt x="893395" y="80803"/>
                  </a:cubicBezTo>
                  <a:cubicBezTo>
                    <a:pt x="896850" y="83517"/>
                    <a:pt x="901770" y="84853"/>
                    <a:pt x="908155" y="84811"/>
                  </a:cubicBezTo>
                  <a:cubicBezTo>
                    <a:pt x="912684" y="84747"/>
                    <a:pt x="917075" y="84241"/>
                    <a:pt x="921329" y="83293"/>
                  </a:cubicBezTo>
                  <a:cubicBezTo>
                    <a:pt x="925583" y="82345"/>
                    <a:pt x="928973" y="81338"/>
                    <a:pt x="931499" y="80273"/>
                  </a:cubicBezTo>
                  <a:lnTo>
                    <a:pt x="929895" y="91733"/>
                  </a:lnTo>
                  <a:cubicBezTo>
                    <a:pt x="927353" y="92368"/>
                    <a:pt x="923954" y="92962"/>
                    <a:pt x="919697" y="93514"/>
                  </a:cubicBezTo>
                  <a:cubicBezTo>
                    <a:pt x="915440" y="94065"/>
                    <a:pt x="911047" y="94359"/>
                    <a:pt x="906519" y="94396"/>
                  </a:cubicBezTo>
                  <a:cubicBezTo>
                    <a:pt x="896949" y="94512"/>
                    <a:pt x="889435" y="92582"/>
                    <a:pt x="883976" y="88604"/>
                  </a:cubicBezTo>
                  <a:cubicBezTo>
                    <a:pt x="878518" y="84626"/>
                    <a:pt x="875737" y="77901"/>
                    <a:pt x="875634" y="68429"/>
                  </a:cubicBezTo>
                  <a:cubicBezTo>
                    <a:pt x="875634" y="65965"/>
                    <a:pt x="875833" y="63288"/>
                    <a:pt x="876233" y="60399"/>
                  </a:cubicBezTo>
                  <a:cubicBezTo>
                    <a:pt x="877538" y="51674"/>
                    <a:pt x="880010" y="44753"/>
                    <a:pt x="883648" y="39635"/>
                  </a:cubicBezTo>
                  <a:cubicBezTo>
                    <a:pt x="887287" y="34517"/>
                    <a:pt x="891653" y="30862"/>
                    <a:pt x="896747" y="28672"/>
                  </a:cubicBezTo>
                  <a:cubicBezTo>
                    <a:pt x="901841" y="26481"/>
                    <a:pt x="907224" y="25414"/>
                    <a:pt x="912897" y="25470"/>
                  </a:cubicBezTo>
                  <a:close/>
                  <a:moveTo>
                    <a:pt x="647562" y="25470"/>
                  </a:moveTo>
                  <a:cubicBezTo>
                    <a:pt x="656995" y="25476"/>
                    <a:pt x="664088" y="27678"/>
                    <a:pt x="668843" y="32076"/>
                  </a:cubicBezTo>
                  <a:cubicBezTo>
                    <a:pt x="673598" y="36474"/>
                    <a:pt x="675978" y="43037"/>
                    <a:pt x="675984" y="51763"/>
                  </a:cubicBezTo>
                  <a:cubicBezTo>
                    <a:pt x="675972" y="54325"/>
                    <a:pt x="675761" y="57070"/>
                    <a:pt x="675350" y="60000"/>
                  </a:cubicBezTo>
                  <a:cubicBezTo>
                    <a:pt x="673739" y="71447"/>
                    <a:pt x="669794" y="80061"/>
                    <a:pt x="663516" y="85843"/>
                  </a:cubicBezTo>
                  <a:cubicBezTo>
                    <a:pt x="657237" y="91625"/>
                    <a:pt x="648689" y="94520"/>
                    <a:pt x="637871" y="94529"/>
                  </a:cubicBezTo>
                  <a:cubicBezTo>
                    <a:pt x="628337" y="94516"/>
                    <a:pt x="621155" y="92278"/>
                    <a:pt x="616326" y="87815"/>
                  </a:cubicBezTo>
                  <a:cubicBezTo>
                    <a:pt x="611496" y="83351"/>
                    <a:pt x="609077" y="76736"/>
                    <a:pt x="609067" y="67970"/>
                  </a:cubicBezTo>
                  <a:cubicBezTo>
                    <a:pt x="609067" y="65480"/>
                    <a:pt x="609267" y="62823"/>
                    <a:pt x="609666" y="60000"/>
                  </a:cubicBezTo>
                  <a:cubicBezTo>
                    <a:pt x="611284" y="48611"/>
                    <a:pt x="615282" y="40013"/>
                    <a:pt x="621658" y="34206"/>
                  </a:cubicBezTo>
                  <a:cubicBezTo>
                    <a:pt x="628034" y="28399"/>
                    <a:pt x="636669" y="25487"/>
                    <a:pt x="647562" y="25470"/>
                  </a:cubicBezTo>
                  <a:close/>
                  <a:moveTo>
                    <a:pt x="323712" y="25470"/>
                  </a:moveTo>
                  <a:cubicBezTo>
                    <a:pt x="333145" y="25476"/>
                    <a:pt x="340239" y="27678"/>
                    <a:pt x="344993" y="32076"/>
                  </a:cubicBezTo>
                  <a:cubicBezTo>
                    <a:pt x="349748" y="36474"/>
                    <a:pt x="352128" y="43037"/>
                    <a:pt x="352134" y="51763"/>
                  </a:cubicBezTo>
                  <a:cubicBezTo>
                    <a:pt x="352123" y="54325"/>
                    <a:pt x="351911" y="57070"/>
                    <a:pt x="351500" y="60000"/>
                  </a:cubicBezTo>
                  <a:cubicBezTo>
                    <a:pt x="349889" y="71447"/>
                    <a:pt x="345944" y="80061"/>
                    <a:pt x="339666" y="85843"/>
                  </a:cubicBezTo>
                  <a:cubicBezTo>
                    <a:pt x="333387" y="91625"/>
                    <a:pt x="324839" y="94520"/>
                    <a:pt x="314021" y="94529"/>
                  </a:cubicBezTo>
                  <a:cubicBezTo>
                    <a:pt x="304487" y="94516"/>
                    <a:pt x="297305" y="92278"/>
                    <a:pt x="292476" y="87815"/>
                  </a:cubicBezTo>
                  <a:cubicBezTo>
                    <a:pt x="287646" y="83351"/>
                    <a:pt x="285227" y="76736"/>
                    <a:pt x="285217" y="67970"/>
                  </a:cubicBezTo>
                  <a:cubicBezTo>
                    <a:pt x="285217" y="65480"/>
                    <a:pt x="285417" y="62823"/>
                    <a:pt x="285816" y="60000"/>
                  </a:cubicBezTo>
                  <a:cubicBezTo>
                    <a:pt x="287434" y="48611"/>
                    <a:pt x="291432" y="40013"/>
                    <a:pt x="297808" y="34206"/>
                  </a:cubicBezTo>
                  <a:cubicBezTo>
                    <a:pt x="304184" y="28399"/>
                    <a:pt x="312819" y="25487"/>
                    <a:pt x="323712" y="25470"/>
                  </a:cubicBezTo>
                  <a:close/>
                  <a:moveTo>
                    <a:pt x="1474479" y="9202"/>
                  </a:moveTo>
                  <a:lnTo>
                    <a:pt x="1472022" y="26670"/>
                  </a:lnTo>
                  <a:lnTo>
                    <a:pt x="1495881" y="26670"/>
                  </a:lnTo>
                  <a:lnTo>
                    <a:pt x="1494681" y="35188"/>
                  </a:lnTo>
                  <a:lnTo>
                    <a:pt x="1470824" y="35188"/>
                  </a:lnTo>
                  <a:lnTo>
                    <a:pt x="1465444" y="73472"/>
                  </a:lnTo>
                  <a:cubicBezTo>
                    <a:pt x="1465311" y="74390"/>
                    <a:pt x="1465244" y="75257"/>
                    <a:pt x="1465244" y="76074"/>
                  </a:cubicBezTo>
                  <a:cubicBezTo>
                    <a:pt x="1465239" y="81904"/>
                    <a:pt x="1468684" y="84817"/>
                    <a:pt x="1475579" y="84811"/>
                  </a:cubicBezTo>
                  <a:cubicBezTo>
                    <a:pt x="1477533" y="84817"/>
                    <a:pt x="1479592" y="84639"/>
                    <a:pt x="1481755" y="84277"/>
                  </a:cubicBezTo>
                  <a:cubicBezTo>
                    <a:pt x="1483917" y="83916"/>
                    <a:pt x="1486359" y="83338"/>
                    <a:pt x="1489080" y="82543"/>
                  </a:cubicBezTo>
                  <a:lnTo>
                    <a:pt x="1487847" y="92265"/>
                  </a:lnTo>
                  <a:cubicBezTo>
                    <a:pt x="1485284" y="92896"/>
                    <a:pt x="1482726" y="93365"/>
                    <a:pt x="1480171" y="93671"/>
                  </a:cubicBezTo>
                  <a:cubicBezTo>
                    <a:pt x="1477616" y="93978"/>
                    <a:pt x="1474941" y="94130"/>
                    <a:pt x="1472145" y="94129"/>
                  </a:cubicBezTo>
                  <a:cubicBezTo>
                    <a:pt x="1465886" y="94143"/>
                    <a:pt x="1461219" y="92767"/>
                    <a:pt x="1458143" y="90000"/>
                  </a:cubicBezTo>
                  <a:cubicBezTo>
                    <a:pt x="1455068" y="87234"/>
                    <a:pt x="1453534" y="82992"/>
                    <a:pt x="1453543" y="77274"/>
                  </a:cubicBezTo>
                  <a:cubicBezTo>
                    <a:pt x="1453537" y="75473"/>
                    <a:pt x="1453682" y="73539"/>
                    <a:pt x="1453976" y="71472"/>
                  </a:cubicBezTo>
                  <a:lnTo>
                    <a:pt x="1459066" y="35188"/>
                  </a:lnTo>
                  <a:lnTo>
                    <a:pt x="1448675" y="35188"/>
                  </a:lnTo>
                  <a:lnTo>
                    <a:pt x="1449876" y="26670"/>
                  </a:lnTo>
                  <a:lnTo>
                    <a:pt x="1460264" y="26670"/>
                  </a:lnTo>
                  <a:lnTo>
                    <a:pt x="1462210" y="12802"/>
                  </a:lnTo>
                  <a:close/>
                  <a:moveTo>
                    <a:pt x="750579" y="9202"/>
                  </a:moveTo>
                  <a:lnTo>
                    <a:pt x="748122" y="26670"/>
                  </a:lnTo>
                  <a:lnTo>
                    <a:pt x="771981" y="26670"/>
                  </a:lnTo>
                  <a:lnTo>
                    <a:pt x="770781" y="35188"/>
                  </a:lnTo>
                  <a:lnTo>
                    <a:pt x="746924" y="35188"/>
                  </a:lnTo>
                  <a:lnTo>
                    <a:pt x="741544" y="73472"/>
                  </a:lnTo>
                  <a:cubicBezTo>
                    <a:pt x="741411" y="74390"/>
                    <a:pt x="741344" y="75257"/>
                    <a:pt x="741344" y="76074"/>
                  </a:cubicBezTo>
                  <a:cubicBezTo>
                    <a:pt x="741339" y="81904"/>
                    <a:pt x="744784" y="84817"/>
                    <a:pt x="751679" y="84811"/>
                  </a:cubicBezTo>
                  <a:cubicBezTo>
                    <a:pt x="753633" y="84817"/>
                    <a:pt x="755692" y="84639"/>
                    <a:pt x="757855" y="84277"/>
                  </a:cubicBezTo>
                  <a:cubicBezTo>
                    <a:pt x="760017" y="83916"/>
                    <a:pt x="762459" y="83338"/>
                    <a:pt x="765180" y="82543"/>
                  </a:cubicBezTo>
                  <a:lnTo>
                    <a:pt x="763947" y="92265"/>
                  </a:lnTo>
                  <a:cubicBezTo>
                    <a:pt x="761384" y="92896"/>
                    <a:pt x="758826" y="93365"/>
                    <a:pt x="756271" y="93671"/>
                  </a:cubicBezTo>
                  <a:cubicBezTo>
                    <a:pt x="753716" y="93978"/>
                    <a:pt x="751041" y="94130"/>
                    <a:pt x="748245" y="94129"/>
                  </a:cubicBezTo>
                  <a:cubicBezTo>
                    <a:pt x="741986" y="94143"/>
                    <a:pt x="737319" y="92767"/>
                    <a:pt x="734243" y="90000"/>
                  </a:cubicBezTo>
                  <a:cubicBezTo>
                    <a:pt x="731168" y="87234"/>
                    <a:pt x="729634" y="82992"/>
                    <a:pt x="729643" y="77274"/>
                  </a:cubicBezTo>
                  <a:cubicBezTo>
                    <a:pt x="729637" y="75473"/>
                    <a:pt x="729782" y="73539"/>
                    <a:pt x="730076" y="71472"/>
                  </a:cubicBezTo>
                  <a:lnTo>
                    <a:pt x="735166" y="35188"/>
                  </a:lnTo>
                  <a:lnTo>
                    <a:pt x="724775" y="35188"/>
                  </a:lnTo>
                  <a:lnTo>
                    <a:pt x="725976" y="26670"/>
                  </a:lnTo>
                  <a:lnTo>
                    <a:pt x="736364" y="26670"/>
                  </a:lnTo>
                  <a:lnTo>
                    <a:pt x="738310" y="12802"/>
                  </a:lnTo>
                  <a:close/>
                  <a:moveTo>
                    <a:pt x="569604" y="9202"/>
                  </a:moveTo>
                  <a:lnTo>
                    <a:pt x="567147" y="26670"/>
                  </a:lnTo>
                  <a:lnTo>
                    <a:pt x="591006" y="26670"/>
                  </a:lnTo>
                  <a:lnTo>
                    <a:pt x="589806" y="35188"/>
                  </a:lnTo>
                  <a:lnTo>
                    <a:pt x="565949" y="35188"/>
                  </a:lnTo>
                  <a:lnTo>
                    <a:pt x="560569" y="73472"/>
                  </a:lnTo>
                  <a:cubicBezTo>
                    <a:pt x="560436" y="74390"/>
                    <a:pt x="560369" y="75257"/>
                    <a:pt x="560369" y="76074"/>
                  </a:cubicBezTo>
                  <a:cubicBezTo>
                    <a:pt x="560364" y="81904"/>
                    <a:pt x="563809" y="84817"/>
                    <a:pt x="570704" y="84811"/>
                  </a:cubicBezTo>
                  <a:cubicBezTo>
                    <a:pt x="572658" y="84817"/>
                    <a:pt x="574717" y="84639"/>
                    <a:pt x="576880" y="84277"/>
                  </a:cubicBezTo>
                  <a:cubicBezTo>
                    <a:pt x="579042" y="83916"/>
                    <a:pt x="581484" y="83338"/>
                    <a:pt x="584206" y="82543"/>
                  </a:cubicBezTo>
                  <a:lnTo>
                    <a:pt x="582972" y="92265"/>
                  </a:lnTo>
                  <a:cubicBezTo>
                    <a:pt x="580409" y="92896"/>
                    <a:pt x="577851" y="93365"/>
                    <a:pt x="575296" y="93671"/>
                  </a:cubicBezTo>
                  <a:cubicBezTo>
                    <a:pt x="572742" y="93978"/>
                    <a:pt x="570066" y="94130"/>
                    <a:pt x="567270" y="94129"/>
                  </a:cubicBezTo>
                  <a:cubicBezTo>
                    <a:pt x="561011" y="94143"/>
                    <a:pt x="556344" y="92767"/>
                    <a:pt x="553268" y="90000"/>
                  </a:cubicBezTo>
                  <a:cubicBezTo>
                    <a:pt x="550193" y="87234"/>
                    <a:pt x="548659" y="82992"/>
                    <a:pt x="548668" y="77274"/>
                  </a:cubicBezTo>
                  <a:cubicBezTo>
                    <a:pt x="548662" y="75473"/>
                    <a:pt x="548807" y="73539"/>
                    <a:pt x="549101" y="71472"/>
                  </a:cubicBezTo>
                  <a:lnTo>
                    <a:pt x="554191" y="35188"/>
                  </a:lnTo>
                  <a:lnTo>
                    <a:pt x="543800" y="35188"/>
                  </a:lnTo>
                  <a:lnTo>
                    <a:pt x="545001" y="26670"/>
                  </a:lnTo>
                  <a:lnTo>
                    <a:pt x="555389" y="26670"/>
                  </a:lnTo>
                  <a:lnTo>
                    <a:pt x="557336" y="12802"/>
                  </a:lnTo>
                  <a:close/>
                  <a:moveTo>
                    <a:pt x="245754" y="9202"/>
                  </a:moveTo>
                  <a:lnTo>
                    <a:pt x="243297" y="26670"/>
                  </a:lnTo>
                  <a:lnTo>
                    <a:pt x="267156" y="26670"/>
                  </a:lnTo>
                  <a:lnTo>
                    <a:pt x="265956" y="35188"/>
                  </a:lnTo>
                  <a:lnTo>
                    <a:pt x="242099" y="35188"/>
                  </a:lnTo>
                  <a:lnTo>
                    <a:pt x="236719" y="73472"/>
                  </a:lnTo>
                  <a:cubicBezTo>
                    <a:pt x="236586" y="74390"/>
                    <a:pt x="236519" y="75257"/>
                    <a:pt x="236519" y="76074"/>
                  </a:cubicBezTo>
                  <a:cubicBezTo>
                    <a:pt x="236514" y="81904"/>
                    <a:pt x="239959" y="84817"/>
                    <a:pt x="246854" y="84811"/>
                  </a:cubicBezTo>
                  <a:cubicBezTo>
                    <a:pt x="248808" y="84817"/>
                    <a:pt x="250867" y="84639"/>
                    <a:pt x="253030" y="84277"/>
                  </a:cubicBezTo>
                  <a:cubicBezTo>
                    <a:pt x="255192" y="83916"/>
                    <a:pt x="257634" y="83338"/>
                    <a:pt x="260356" y="82543"/>
                  </a:cubicBezTo>
                  <a:lnTo>
                    <a:pt x="259122" y="92265"/>
                  </a:lnTo>
                  <a:cubicBezTo>
                    <a:pt x="256559" y="92896"/>
                    <a:pt x="254001" y="93365"/>
                    <a:pt x="251446" y="93671"/>
                  </a:cubicBezTo>
                  <a:cubicBezTo>
                    <a:pt x="248892" y="93978"/>
                    <a:pt x="246216" y="94130"/>
                    <a:pt x="243420" y="94129"/>
                  </a:cubicBezTo>
                  <a:cubicBezTo>
                    <a:pt x="237161" y="94143"/>
                    <a:pt x="232494" y="92767"/>
                    <a:pt x="229418" y="90000"/>
                  </a:cubicBezTo>
                  <a:cubicBezTo>
                    <a:pt x="226343" y="87234"/>
                    <a:pt x="224809" y="82992"/>
                    <a:pt x="224818" y="77274"/>
                  </a:cubicBezTo>
                  <a:cubicBezTo>
                    <a:pt x="224812" y="75473"/>
                    <a:pt x="224957" y="73539"/>
                    <a:pt x="225251" y="71472"/>
                  </a:cubicBezTo>
                  <a:lnTo>
                    <a:pt x="230341" y="35188"/>
                  </a:lnTo>
                  <a:lnTo>
                    <a:pt x="219950" y="35188"/>
                  </a:lnTo>
                  <a:lnTo>
                    <a:pt x="221151" y="26670"/>
                  </a:lnTo>
                  <a:lnTo>
                    <a:pt x="231539" y="26670"/>
                  </a:lnTo>
                  <a:lnTo>
                    <a:pt x="233486" y="12802"/>
                  </a:lnTo>
                  <a:close/>
                  <a:moveTo>
                    <a:pt x="798561" y="0"/>
                  </a:moveTo>
                  <a:lnTo>
                    <a:pt x="815363" y="0"/>
                  </a:lnTo>
                  <a:lnTo>
                    <a:pt x="810896" y="31927"/>
                  </a:lnTo>
                  <a:cubicBezTo>
                    <a:pt x="814546" y="30125"/>
                    <a:pt x="818431" y="28653"/>
                    <a:pt x="822551" y="27509"/>
                  </a:cubicBezTo>
                  <a:cubicBezTo>
                    <a:pt x="826672" y="26365"/>
                    <a:pt x="830532" y="25774"/>
                    <a:pt x="834132" y="25737"/>
                  </a:cubicBezTo>
                  <a:cubicBezTo>
                    <a:pt x="841826" y="25708"/>
                    <a:pt x="847229" y="27571"/>
                    <a:pt x="850340" y="31327"/>
                  </a:cubicBezTo>
                  <a:cubicBezTo>
                    <a:pt x="853452" y="35082"/>
                    <a:pt x="854444" y="40903"/>
                    <a:pt x="853315" y="48790"/>
                  </a:cubicBezTo>
                  <a:lnTo>
                    <a:pt x="847040" y="93329"/>
                  </a:lnTo>
                  <a:lnTo>
                    <a:pt x="834899" y="93329"/>
                  </a:lnTo>
                  <a:lnTo>
                    <a:pt x="841033" y="49723"/>
                  </a:lnTo>
                  <a:cubicBezTo>
                    <a:pt x="841864" y="44299"/>
                    <a:pt x="841403" y="40479"/>
                    <a:pt x="839650" y="38263"/>
                  </a:cubicBezTo>
                  <a:cubicBezTo>
                    <a:pt x="837896" y="36048"/>
                    <a:pt x="834468" y="34978"/>
                    <a:pt x="829365" y="35055"/>
                  </a:cubicBezTo>
                  <a:cubicBezTo>
                    <a:pt x="826484" y="35078"/>
                    <a:pt x="823269" y="35507"/>
                    <a:pt x="819718" y="36342"/>
                  </a:cubicBezTo>
                  <a:cubicBezTo>
                    <a:pt x="816166" y="37178"/>
                    <a:pt x="812859" y="38282"/>
                    <a:pt x="809796" y="39655"/>
                  </a:cubicBezTo>
                  <a:lnTo>
                    <a:pt x="802261" y="93329"/>
                  </a:lnTo>
                  <a:lnTo>
                    <a:pt x="790126" y="93329"/>
                  </a:lnTo>
                  <a:lnTo>
                    <a:pt x="801394" y="13002"/>
                  </a:lnTo>
                  <a:cubicBezTo>
                    <a:pt x="801592" y="10944"/>
                    <a:pt x="801264" y="8917"/>
                    <a:pt x="800411" y="6922"/>
                  </a:cubicBezTo>
                  <a:cubicBezTo>
                    <a:pt x="799558" y="4927"/>
                    <a:pt x="798697" y="3208"/>
                    <a:pt x="797827" y="1767"/>
                  </a:cubicBezTo>
                  <a:close/>
                  <a:moveTo>
                    <a:pt x="123538" y="0"/>
                  </a:moveTo>
                  <a:cubicBezTo>
                    <a:pt x="125794" y="8"/>
                    <a:pt x="127492" y="517"/>
                    <a:pt x="128634" y="1528"/>
                  </a:cubicBezTo>
                  <a:cubicBezTo>
                    <a:pt x="129776" y="2539"/>
                    <a:pt x="130347" y="4005"/>
                    <a:pt x="130349" y="5928"/>
                  </a:cubicBezTo>
                  <a:cubicBezTo>
                    <a:pt x="130329" y="8823"/>
                    <a:pt x="129544" y="11041"/>
                    <a:pt x="127995" y="12584"/>
                  </a:cubicBezTo>
                  <a:cubicBezTo>
                    <a:pt x="126447" y="14126"/>
                    <a:pt x="124260" y="14904"/>
                    <a:pt x="121434" y="14919"/>
                  </a:cubicBezTo>
                  <a:cubicBezTo>
                    <a:pt x="119130" y="14911"/>
                    <a:pt x="117402" y="14403"/>
                    <a:pt x="116250" y="13395"/>
                  </a:cubicBezTo>
                  <a:cubicBezTo>
                    <a:pt x="115098" y="12388"/>
                    <a:pt x="114522" y="10931"/>
                    <a:pt x="114522" y="9025"/>
                  </a:cubicBezTo>
                  <a:cubicBezTo>
                    <a:pt x="114539" y="6114"/>
                    <a:pt x="115324" y="3885"/>
                    <a:pt x="116876" y="2340"/>
                  </a:cubicBezTo>
                  <a:cubicBezTo>
                    <a:pt x="118429" y="794"/>
                    <a:pt x="120650" y="14"/>
                    <a:pt x="123538" y="0"/>
                  </a:cubicBezTo>
                  <a:close/>
                  <a:moveTo>
                    <a:pt x="8430" y="0"/>
                  </a:moveTo>
                  <a:lnTo>
                    <a:pt x="26156" y="0"/>
                  </a:lnTo>
                  <a:lnTo>
                    <a:pt x="20425" y="40805"/>
                  </a:lnTo>
                  <a:lnTo>
                    <a:pt x="70403" y="40805"/>
                  </a:lnTo>
                  <a:lnTo>
                    <a:pt x="76134" y="0"/>
                  </a:lnTo>
                  <a:lnTo>
                    <a:pt x="89195" y="0"/>
                  </a:lnTo>
                  <a:lnTo>
                    <a:pt x="76100" y="93329"/>
                  </a:lnTo>
                  <a:lnTo>
                    <a:pt x="63039" y="93329"/>
                  </a:lnTo>
                  <a:lnTo>
                    <a:pt x="69003" y="50790"/>
                  </a:lnTo>
                  <a:lnTo>
                    <a:pt x="19025" y="50790"/>
                  </a:lnTo>
                  <a:lnTo>
                    <a:pt x="13061" y="93329"/>
                  </a:lnTo>
                  <a:lnTo>
                    <a:pt x="0" y="93329"/>
                  </a:lnTo>
                  <a:lnTo>
                    <a:pt x="11262" y="13002"/>
                  </a:lnTo>
                  <a:cubicBezTo>
                    <a:pt x="11459" y="10944"/>
                    <a:pt x="11132" y="8917"/>
                    <a:pt x="10279" y="6922"/>
                  </a:cubicBezTo>
                  <a:cubicBezTo>
                    <a:pt x="9427" y="4927"/>
                    <a:pt x="8566" y="3208"/>
                    <a:pt x="7697" y="1767"/>
                  </a:cubicBez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76" name="フリーフォーム 75"/>
            <p:cNvSpPr/>
            <p:nvPr/>
          </p:nvSpPr>
          <p:spPr>
            <a:xfrm>
              <a:off x="9292466" y="545675"/>
              <a:ext cx="662482" cy="215765"/>
            </a:xfrm>
            <a:custGeom>
              <a:avLst/>
              <a:gdLst/>
              <a:ahLst/>
              <a:cxnLst/>
              <a:rect l="l" t="t" r="r" b="b"/>
              <a:pathLst>
                <a:path w="662482" h="215765">
                  <a:moveTo>
                    <a:pt x="285818" y="79515"/>
                  </a:moveTo>
                  <a:cubicBezTo>
                    <a:pt x="269140" y="79392"/>
                    <a:pt x="256338" y="83854"/>
                    <a:pt x="247413" y="92900"/>
                  </a:cubicBezTo>
                  <a:cubicBezTo>
                    <a:pt x="238489" y="101947"/>
                    <a:pt x="232697" y="116312"/>
                    <a:pt x="230040" y="135996"/>
                  </a:cubicBezTo>
                  <a:lnTo>
                    <a:pt x="230043" y="135996"/>
                  </a:lnTo>
                  <a:cubicBezTo>
                    <a:pt x="227195" y="156197"/>
                    <a:pt x="228719" y="171017"/>
                    <a:pt x="234615" y="180457"/>
                  </a:cubicBezTo>
                  <a:cubicBezTo>
                    <a:pt x="240511" y="189896"/>
                    <a:pt x="251636" y="194564"/>
                    <a:pt x="267991" y="194463"/>
                  </a:cubicBezTo>
                  <a:cubicBezTo>
                    <a:pt x="273184" y="194469"/>
                    <a:pt x="278998" y="193660"/>
                    <a:pt x="285433" y="192035"/>
                  </a:cubicBezTo>
                  <a:cubicBezTo>
                    <a:pt x="291867" y="190410"/>
                    <a:pt x="298190" y="187928"/>
                    <a:pt x="304402" y="184589"/>
                  </a:cubicBezTo>
                  <a:lnTo>
                    <a:pt x="318728" y="83526"/>
                  </a:lnTo>
                  <a:cubicBezTo>
                    <a:pt x="313297" y="82214"/>
                    <a:pt x="307733" y="81219"/>
                    <a:pt x="302036" y="80539"/>
                  </a:cubicBezTo>
                  <a:cubicBezTo>
                    <a:pt x="296339" y="79860"/>
                    <a:pt x="290933" y="79518"/>
                    <a:pt x="285818" y="79515"/>
                  </a:cubicBezTo>
                  <a:close/>
                  <a:moveTo>
                    <a:pt x="464044" y="58522"/>
                  </a:moveTo>
                  <a:cubicBezTo>
                    <a:pt x="475247" y="58648"/>
                    <a:pt x="485338" y="59384"/>
                    <a:pt x="494317" y="60729"/>
                  </a:cubicBezTo>
                  <a:cubicBezTo>
                    <a:pt x="503296" y="62074"/>
                    <a:pt x="509821" y="63268"/>
                    <a:pt x="513892" y="64313"/>
                  </a:cubicBezTo>
                  <a:lnTo>
                    <a:pt x="509854" y="88663"/>
                  </a:lnTo>
                  <a:cubicBezTo>
                    <a:pt x="505033" y="86655"/>
                    <a:pt x="498254" y="84572"/>
                    <a:pt x="489516" y="82412"/>
                  </a:cubicBezTo>
                  <a:cubicBezTo>
                    <a:pt x="480778" y="80252"/>
                    <a:pt x="471347" y="79083"/>
                    <a:pt x="461222" y="78905"/>
                  </a:cubicBezTo>
                  <a:cubicBezTo>
                    <a:pt x="456290" y="78790"/>
                    <a:pt x="451101" y="79020"/>
                    <a:pt x="445655" y="79594"/>
                  </a:cubicBezTo>
                  <a:cubicBezTo>
                    <a:pt x="440208" y="80168"/>
                    <a:pt x="435415" y="81775"/>
                    <a:pt x="431274" y="84416"/>
                  </a:cubicBezTo>
                  <a:cubicBezTo>
                    <a:pt x="427133" y="87057"/>
                    <a:pt x="424554" y="91420"/>
                    <a:pt x="423538" y="97505"/>
                  </a:cubicBezTo>
                  <a:cubicBezTo>
                    <a:pt x="422831" y="104060"/>
                    <a:pt x="425419" y="108786"/>
                    <a:pt x="431304" y="111682"/>
                  </a:cubicBezTo>
                  <a:cubicBezTo>
                    <a:pt x="437188" y="114579"/>
                    <a:pt x="444695" y="117476"/>
                    <a:pt x="453822" y="120372"/>
                  </a:cubicBezTo>
                  <a:lnTo>
                    <a:pt x="468392" y="125555"/>
                  </a:lnTo>
                  <a:cubicBezTo>
                    <a:pt x="478944" y="128987"/>
                    <a:pt x="487703" y="133271"/>
                    <a:pt x="494670" y="138409"/>
                  </a:cubicBezTo>
                  <a:cubicBezTo>
                    <a:pt x="501637" y="143546"/>
                    <a:pt x="505250" y="151356"/>
                    <a:pt x="505510" y="161838"/>
                  </a:cubicBezTo>
                  <a:cubicBezTo>
                    <a:pt x="505523" y="164023"/>
                    <a:pt x="505345" y="166361"/>
                    <a:pt x="504977" y="168851"/>
                  </a:cubicBezTo>
                  <a:cubicBezTo>
                    <a:pt x="502609" y="185605"/>
                    <a:pt x="495553" y="197652"/>
                    <a:pt x="483807" y="204991"/>
                  </a:cubicBezTo>
                  <a:cubicBezTo>
                    <a:pt x="472061" y="212330"/>
                    <a:pt x="455658" y="215920"/>
                    <a:pt x="434599" y="215760"/>
                  </a:cubicBezTo>
                  <a:cubicBezTo>
                    <a:pt x="422832" y="215602"/>
                    <a:pt x="411775" y="214778"/>
                    <a:pt x="401431" y="213287"/>
                  </a:cubicBezTo>
                  <a:cubicBezTo>
                    <a:pt x="391086" y="211796"/>
                    <a:pt x="383584" y="210589"/>
                    <a:pt x="378923" y="209664"/>
                  </a:cubicBezTo>
                  <a:lnTo>
                    <a:pt x="383267" y="182876"/>
                  </a:lnTo>
                  <a:cubicBezTo>
                    <a:pt x="388747" y="185264"/>
                    <a:pt x="396453" y="187881"/>
                    <a:pt x="406387" y="190727"/>
                  </a:cubicBezTo>
                  <a:cubicBezTo>
                    <a:pt x="416320" y="193573"/>
                    <a:pt x="426691" y="195123"/>
                    <a:pt x="437498" y="195377"/>
                  </a:cubicBezTo>
                  <a:cubicBezTo>
                    <a:pt x="442341" y="195501"/>
                    <a:pt x="447556" y="195151"/>
                    <a:pt x="453144" y="194327"/>
                  </a:cubicBezTo>
                  <a:cubicBezTo>
                    <a:pt x="458733" y="193502"/>
                    <a:pt x="463711" y="191458"/>
                    <a:pt x="468079" y="188195"/>
                  </a:cubicBezTo>
                  <a:cubicBezTo>
                    <a:pt x="472447" y="184931"/>
                    <a:pt x="475221" y="179703"/>
                    <a:pt x="476402" y="172510"/>
                  </a:cubicBezTo>
                  <a:cubicBezTo>
                    <a:pt x="476555" y="171455"/>
                    <a:pt x="476631" y="170439"/>
                    <a:pt x="476631" y="169461"/>
                  </a:cubicBezTo>
                  <a:cubicBezTo>
                    <a:pt x="476403" y="163321"/>
                    <a:pt x="473673" y="158811"/>
                    <a:pt x="468440" y="155931"/>
                  </a:cubicBezTo>
                  <a:cubicBezTo>
                    <a:pt x="463207" y="153050"/>
                    <a:pt x="456834" y="150446"/>
                    <a:pt x="449322" y="148118"/>
                  </a:cubicBezTo>
                  <a:lnTo>
                    <a:pt x="433913" y="142630"/>
                  </a:lnTo>
                  <a:cubicBezTo>
                    <a:pt x="423121" y="139050"/>
                    <a:pt x="413957" y="134832"/>
                    <a:pt x="406420" y="129976"/>
                  </a:cubicBezTo>
                  <a:cubicBezTo>
                    <a:pt x="398883" y="125120"/>
                    <a:pt x="394950" y="117549"/>
                    <a:pt x="394620" y="107261"/>
                  </a:cubicBezTo>
                  <a:cubicBezTo>
                    <a:pt x="394620" y="105343"/>
                    <a:pt x="394772" y="103311"/>
                    <a:pt x="395076" y="101164"/>
                  </a:cubicBezTo>
                  <a:cubicBezTo>
                    <a:pt x="397187" y="86587"/>
                    <a:pt x="404084" y="75823"/>
                    <a:pt x="415765" y="68872"/>
                  </a:cubicBezTo>
                  <a:cubicBezTo>
                    <a:pt x="427446" y="61920"/>
                    <a:pt x="443539" y="58470"/>
                    <a:pt x="464044" y="58522"/>
                  </a:cubicBezTo>
                  <a:close/>
                  <a:moveTo>
                    <a:pt x="288409" y="58522"/>
                  </a:moveTo>
                  <a:cubicBezTo>
                    <a:pt x="298207" y="58579"/>
                    <a:pt x="308291" y="59606"/>
                    <a:pt x="318660" y="61602"/>
                  </a:cubicBezTo>
                  <a:cubicBezTo>
                    <a:pt x="329030" y="63599"/>
                    <a:pt x="338961" y="66223"/>
                    <a:pt x="348455" y="69475"/>
                  </a:cubicBezTo>
                  <a:lnTo>
                    <a:pt x="328033" y="213322"/>
                  </a:lnTo>
                  <a:lnTo>
                    <a:pt x="307611" y="213322"/>
                  </a:lnTo>
                  <a:lnTo>
                    <a:pt x="305347" y="201083"/>
                  </a:lnTo>
                  <a:cubicBezTo>
                    <a:pt x="298550" y="205975"/>
                    <a:pt x="291303" y="209597"/>
                    <a:pt x="283605" y="211949"/>
                  </a:cubicBezTo>
                  <a:cubicBezTo>
                    <a:pt x="275908" y="214301"/>
                    <a:pt x="268060" y="215470"/>
                    <a:pt x="260063" y="215456"/>
                  </a:cubicBezTo>
                  <a:cubicBezTo>
                    <a:pt x="236526" y="215513"/>
                    <a:pt x="219724" y="209005"/>
                    <a:pt x="209656" y="195933"/>
                  </a:cubicBezTo>
                  <a:cubicBezTo>
                    <a:pt x="199588" y="182862"/>
                    <a:pt x="196426" y="162882"/>
                    <a:pt x="200170" y="135996"/>
                  </a:cubicBezTo>
                  <a:cubicBezTo>
                    <a:pt x="203794" y="109727"/>
                    <a:pt x="212852" y="90231"/>
                    <a:pt x="227344" y="77509"/>
                  </a:cubicBezTo>
                  <a:cubicBezTo>
                    <a:pt x="241837" y="64787"/>
                    <a:pt x="262192" y="58458"/>
                    <a:pt x="288409" y="58522"/>
                  </a:cubicBezTo>
                  <a:close/>
                  <a:moveTo>
                    <a:pt x="56464" y="21643"/>
                  </a:moveTo>
                  <a:lnTo>
                    <a:pt x="43434" y="114567"/>
                  </a:lnTo>
                  <a:lnTo>
                    <a:pt x="86182" y="114035"/>
                  </a:lnTo>
                  <a:cubicBezTo>
                    <a:pt x="103357" y="113920"/>
                    <a:pt x="116632" y="110105"/>
                    <a:pt x="126006" y="102590"/>
                  </a:cubicBezTo>
                  <a:cubicBezTo>
                    <a:pt x="135380" y="95075"/>
                    <a:pt x="141130" y="83631"/>
                    <a:pt x="143256" y="68258"/>
                  </a:cubicBezTo>
                  <a:cubicBezTo>
                    <a:pt x="143738" y="64710"/>
                    <a:pt x="143992" y="61353"/>
                    <a:pt x="144018" y="58187"/>
                  </a:cubicBezTo>
                  <a:cubicBezTo>
                    <a:pt x="144040" y="46192"/>
                    <a:pt x="140338" y="37224"/>
                    <a:pt x="132912" y="31284"/>
                  </a:cubicBezTo>
                  <a:cubicBezTo>
                    <a:pt x="125485" y="25344"/>
                    <a:pt x="114201" y="22308"/>
                    <a:pt x="99060" y="22176"/>
                  </a:cubicBezTo>
                  <a:close/>
                  <a:moveTo>
                    <a:pt x="613562" y="21031"/>
                  </a:moveTo>
                  <a:lnTo>
                    <a:pt x="607948" y="60960"/>
                  </a:lnTo>
                  <a:lnTo>
                    <a:pt x="662482" y="60960"/>
                  </a:lnTo>
                  <a:lnTo>
                    <a:pt x="659739" y="80429"/>
                  </a:lnTo>
                  <a:lnTo>
                    <a:pt x="605208" y="80429"/>
                  </a:lnTo>
                  <a:lnTo>
                    <a:pt x="592912" y="167936"/>
                  </a:lnTo>
                  <a:cubicBezTo>
                    <a:pt x="592607" y="170032"/>
                    <a:pt x="592455" y="172014"/>
                    <a:pt x="592455" y="173882"/>
                  </a:cubicBezTo>
                  <a:cubicBezTo>
                    <a:pt x="592442" y="187209"/>
                    <a:pt x="600316" y="193866"/>
                    <a:pt x="616077" y="193853"/>
                  </a:cubicBezTo>
                  <a:cubicBezTo>
                    <a:pt x="620544" y="193866"/>
                    <a:pt x="625249" y="193459"/>
                    <a:pt x="630193" y="192633"/>
                  </a:cubicBezTo>
                  <a:cubicBezTo>
                    <a:pt x="635136" y="191808"/>
                    <a:pt x="640718" y="190486"/>
                    <a:pt x="646938" y="188670"/>
                  </a:cubicBezTo>
                  <a:lnTo>
                    <a:pt x="644118" y="210891"/>
                  </a:lnTo>
                  <a:cubicBezTo>
                    <a:pt x="638260" y="212333"/>
                    <a:pt x="632412" y="213404"/>
                    <a:pt x="626573" y="214105"/>
                  </a:cubicBezTo>
                  <a:cubicBezTo>
                    <a:pt x="620734" y="214805"/>
                    <a:pt x="614619" y="215154"/>
                    <a:pt x="608228" y="215151"/>
                  </a:cubicBezTo>
                  <a:cubicBezTo>
                    <a:pt x="593922" y="215183"/>
                    <a:pt x="583254" y="212038"/>
                    <a:pt x="576224" y="205714"/>
                  </a:cubicBezTo>
                  <a:cubicBezTo>
                    <a:pt x="569195" y="199391"/>
                    <a:pt x="565690" y="189695"/>
                    <a:pt x="565708" y="176626"/>
                  </a:cubicBezTo>
                  <a:cubicBezTo>
                    <a:pt x="565696" y="172510"/>
                    <a:pt x="566026" y="168089"/>
                    <a:pt x="566699" y="163363"/>
                  </a:cubicBezTo>
                  <a:lnTo>
                    <a:pt x="578333" y="80429"/>
                  </a:lnTo>
                  <a:lnTo>
                    <a:pt x="554583" y="80429"/>
                  </a:lnTo>
                  <a:lnTo>
                    <a:pt x="557326" y="60960"/>
                  </a:lnTo>
                  <a:lnTo>
                    <a:pt x="581070" y="60960"/>
                  </a:lnTo>
                  <a:lnTo>
                    <a:pt x="585521" y="29261"/>
                  </a:lnTo>
                  <a:close/>
                  <a:moveTo>
                    <a:pt x="19278" y="0"/>
                  </a:moveTo>
                  <a:lnTo>
                    <a:pt x="104927" y="0"/>
                  </a:lnTo>
                  <a:cubicBezTo>
                    <a:pt x="128422" y="24"/>
                    <a:pt x="146126" y="4647"/>
                    <a:pt x="158039" y="13869"/>
                  </a:cubicBezTo>
                  <a:cubicBezTo>
                    <a:pt x="169951" y="23091"/>
                    <a:pt x="175920" y="36770"/>
                    <a:pt x="175946" y="54907"/>
                  </a:cubicBezTo>
                  <a:cubicBezTo>
                    <a:pt x="175958" y="59128"/>
                    <a:pt x="175628" y="63579"/>
                    <a:pt x="174955" y="68258"/>
                  </a:cubicBezTo>
                  <a:cubicBezTo>
                    <a:pt x="171712" y="90821"/>
                    <a:pt x="162425" y="107925"/>
                    <a:pt x="147094" y="119570"/>
                  </a:cubicBezTo>
                  <a:cubicBezTo>
                    <a:pt x="131764" y="131215"/>
                    <a:pt x="110875" y="137066"/>
                    <a:pt x="84429" y="137122"/>
                  </a:cubicBezTo>
                  <a:lnTo>
                    <a:pt x="40233" y="137122"/>
                  </a:lnTo>
                  <a:lnTo>
                    <a:pt x="29565" y="213322"/>
                  </a:lnTo>
                  <a:lnTo>
                    <a:pt x="0" y="213322"/>
                  </a:lnTo>
                  <a:lnTo>
                    <a:pt x="25755" y="29653"/>
                  </a:lnTo>
                  <a:cubicBezTo>
                    <a:pt x="26206" y="24948"/>
                    <a:pt x="25457" y="20321"/>
                    <a:pt x="23507" y="15772"/>
                  </a:cubicBezTo>
                  <a:cubicBezTo>
                    <a:pt x="21558" y="11223"/>
                    <a:pt x="19589" y="7307"/>
                    <a:pt x="17602" y="4025"/>
                  </a:cubicBez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grpSp>
      <p:sp>
        <p:nvSpPr>
          <p:cNvPr id="64" name="正方形/長方形 63"/>
          <p:cNvSpPr/>
          <p:nvPr/>
        </p:nvSpPr>
        <p:spPr>
          <a:xfrm>
            <a:off x="88" y="551558"/>
            <a:ext cx="9099574" cy="205781"/>
          </a:xfrm>
          <a:prstGeom prst="rect">
            <a:avLst/>
          </a:prstGeom>
          <a:solidFill>
            <a:srgbClr val="B9D7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pic>
        <p:nvPicPr>
          <p:cNvPr id="8" name="図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220354" y="1809928"/>
            <a:ext cx="1833439" cy="1269770"/>
          </a:xfrm>
          <a:prstGeom prst="rect">
            <a:avLst/>
          </a:prstGeom>
        </p:spPr>
      </p:pic>
      <p:sp>
        <p:nvSpPr>
          <p:cNvPr id="23" name="テキスト ボックス 22"/>
          <p:cNvSpPr txBox="1"/>
          <p:nvPr/>
        </p:nvSpPr>
        <p:spPr>
          <a:xfrm>
            <a:off x="7725648" y="21885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1961</a:t>
            </a:r>
            <a:endParaRPr lang="ja-JP" altLang="en-US" sz="1449" b="1">
              <a:solidFill>
                <a:srgbClr val="000000"/>
              </a:solidFill>
              <a:latin typeface="Verdana" panose="020B0604030504040204" pitchFamily="34" charset="0"/>
              <a:ea typeface="Yu Gothic UI"/>
            </a:endParaRPr>
          </a:p>
        </p:txBody>
      </p:sp>
      <p:sp>
        <p:nvSpPr>
          <p:cNvPr id="24" name="テキスト ボックス 23"/>
          <p:cNvSpPr txBox="1"/>
          <p:nvPr/>
        </p:nvSpPr>
        <p:spPr>
          <a:xfrm>
            <a:off x="7725648" y="2441957"/>
            <a:ext cx="2008627" cy="591922"/>
          </a:xfrm>
          <a:prstGeom prst="rect">
            <a:avLst/>
          </a:prstGeom>
          <a:noFill/>
        </p:spPr>
        <p:txBody>
          <a:bodyPr wrap="non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Received the Deming Prize,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one of the most prestigious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awards for quality control</a:t>
            </a:r>
            <a:endParaRPr lang="ja-JP" altLang="en-US" sz="999">
              <a:solidFill>
                <a:srgbClr val="000000"/>
              </a:solidFill>
              <a:latin typeface="Verdana" panose="020B0604030504040204" pitchFamily="34" charset="0"/>
              <a:ea typeface="Yu Gothic UI"/>
            </a:endParaRPr>
          </a:p>
        </p:txBody>
      </p:sp>
      <p:sp>
        <p:nvSpPr>
          <p:cNvPr id="6" name="テキスト ボックス 5"/>
          <p:cNvSpPr txBox="1"/>
          <p:nvPr/>
        </p:nvSpPr>
        <p:spPr>
          <a:xfrm>
            <a:off x="530271" y="1613461"/>
            <a:ext cx="1513756" cy="867127"/>
          </a:xfrm>
          <a:prstGeom prst="rect">
            <a:avLst/>
          </a:prstGeom>
          <a:noFill/>
        </p:spPr>
        <p:txBody>
          <a:bodyPr wrap="none" rtlCol="0">
            <a:spAutoFit/>
          </a:bodyPr>
          <a:lstStyle/>
          <a:p>
            <a:pPr defTabSz="913577">
              <a:lnSpc>
                <a:spcPct val="120000"/>
              </a:lnSpc>
            </a:pPr>
            <a:r>
              <a:rPr lang="en-US" altLang="zh-TW" sz="1349" b="1" spc="-50">
                <a:solidFill>
                  <a:srgbClr val="000000"/>
                </a:solidFill>
                <a:latin typeface="Verdana" panose="020B0604030504040204" pitchFamily="34" charset="0"/>
                <a:ea typeface="Verdana" panose="020B0604030504040204" pitchFamily="34" charset="0"/>
              </a:rPr>
              <a:t>Management </a:t>
            </a:r>
          </a:p>
          <a:p>
            <a:pPr defTabSz="913577">
              <a:lnSpc>
                <a:spcPct val="120000"/>
              </a:lnSpc>
            </a:pPr>
            <a:r>
              <a:rPr lang="en-US" altLang="zh-TW" sz="1349" b="1" spc="-50">
                <a:solidFill>
                  <a:srgbClr val="000000"/>
                </a:solidFill>
                <a:latin typeface="Verdana" panose="020B0604030504040204" pitchFamily="34" charset="0"/>
                <a:ea typeface="Verdana" panose="020B0604030504040204" pitchFamily="34" charset="0"/>
              </a:rPr>
              <a:t>Foundation &amp; </a:t>
            </a:r>
          </a:p>
          <a:p>
            <a:pPr defTabSz="913577">
              <a:lnSpc>
                <a:spcPct val="120000"/>
              </a:lnSpc>
            </a:pPr>
            <a:r>
              <a:rPr lang="en-US" altLang="zh-TW" sz="1349" b="1" spc="-50">
                <a:solidFill>
                  <a:srgbClr val="000000"/>
                </a:solidFill>
                <a:latin typeface="Verdana" panose="020B0604030504040204" pitchFamily="34" charset="0"/>
                <a:ea typeface="Verdana" panose="020B0604030504040204" pitchFamily="34" charset="0"/>
              </a:rPr>
              <a:t>Policy</a:t>
            </a:r>
            <a:endParaRPr lang="ja-JP" altLang="en-US" sz="1349" b="1" spc="-50">
              <a:solidFill>
                <a:srgbClr val="000000"/>
              </a:solidFill>
              <a:latin typeface="Verdana" panose="020B0604030504040204" pitchFamily="34" charset="0"/>
              <a:ea typeface="Yu Gothic UI"/>
            </a:endParaRPr>
          </a:p>
        </p:txBody>
      </p:sp>
      <p:sp>
        <p:nvSpPr>
          <p:cNvPr id="17" name="テキスト ボックス 16"/>
          <p:cNvSpPr txBox="1"/>
          <p:nvPr/>
        </p:nvSpPr>
        <p:spPr>
          <a:xfrm>
            <a:off x="4242589" y="21885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1953</a:t>
            </a:r>
            <a:endParaRPr lang="ja-JP" altLang="en-US" sz="1449" b="1">
              <a:solidFill>
                <a:srgbClr val="000000"/>
              </a:solidFill>
              <a:latin typeface="Verdana" panose="020B0604030504040204" pitchFamily="34" charset="0"/>
              <a:ea typeface="Yu Gothic UI"/>
            </a:endParaRPr>
          </a:p>
        </p:txBody>
      </p:sp>
      <p:sp>
        <p:nvSpPr>
          <p:cNvPr id="18" name="テキスト ボックス 17"/>
          <p:cNvSpPr txBox="1"/>
          <p:nvPr/>
        </p:nvSpPr>
        <p:spPr>
          <a:xfrm>
            <a:off x="4242588" y="2441957"/>
            <a:ext cx="2336592" cy="591922"/>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Started technical cooperation with Robert Bosch GmbH of Germany</a:t>
            </a:r>
            <a:endParaRPr lang="ja-JP" altLang="en-US" sz="999">
              <a:solidFill>
                <a:srgbClr val="000000"/>
              </a:solidFill>
              <a:latin typeface="Verdana" panose="020B0604030504040204" pitchFamily="34" charset="0"/>
              <a:ea typeface="Yu Gothic UI"/>
            </a:endParaRPr>
          </a:p>
        </p:txBody>
      </p:sp>
      <p:sp>
        <p:nvSpPr>
          <p:cNvPr id="26" name="テキスト ボックス 25"/>
          <p:cNvSpPr txBox="1"/>
          <p:nvPr/>
        </p:nvSpPr>
        <p:spPr>
          <a:xfrm>
            <a:off x="8893051" y="1078211"/>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1996</a:t>
            </a:r>
          </a:p>
        </p:txBody>
      </p:sp>
      <p:sp>
        <p:nvSpPr>
          <p:cNvPr id="27" name="テキスト ボックス 26"/>
          <p:cNvSpPr txBox="1"/>
          <p:nvPr/>
        </p:nvSpPr>
        <p:spPr>
          <a:xfrm>
            <a:off x="8893051" y="1331578"/>
            <a:ext cx="2521102" cy="425364"/>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Adopted our new corporate name, DENSO CORPORATION</a:t>
            </a:r>
            <a:endParaRPr lang="ja-JP" altLang="en-US" sz="999">
              <a:solidFill>
                <a:srgbClr val="000000"/>
              </a:solidFill>
              <a:latin typeface="Verdana" panose="020B0604030504040204" pitchFamily="34" charset="0"/>
              <a:ea typeface="Yu Gothic UI"/>
            </a:endParaRPr>
          </a:p>
        </p:txBody>
      </p:sp>
      <p:sp>
        <p:nvSpPr>
          <p:cNvPr id="29" name="テキスト ボックス 28"/>
          <p:cNvSpPr txBox="1"/>
          <p:nvPr/>
        </p:nvSpPr>
        <p:spPr>
          <a:xfrm>
            <a:off x="9875518" y="21885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2017</a:t>
            </a:r>
          </a:p>
        </p:txBody>
      </p:sp>
      <p:sp>
        <p:nvSpPr>
          <p:cNvPr id="30" name="テキスト ボックス 29"/>
          <p:cNvSpPr txBox="1"/>
          <p:nvPr/>
        </p:nvSpPr>
        <p:spPr>
          <a:xfrm>
            <a:off x="9875518" y="2441957"/>
            <a:ext cx="1893298" cy="425364"/>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Created the DENSO Group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Long-term Policy 2030</a:t>
            </a:r>
            <a:endParaRPr lang="ja-JP" altLang="en-US" sz="999">
              <a:solidFill>
                <a:srgbClr val="000000"/>
              </a:solidFill>
              <a:latin typeface="Verdana" panose="020B0604030504040204" pitchFamily="34" charset="0"/>
              <a:ea typeface="Yu Gothic UI"/>
            </a:endParaRPr>
          </a:p>
        </p:txBody>
      </p:sp>
      <p:cxnSp>
        <p:nvCxnSpPr>
          <p:cNvPr id="31" name="直線コネクタ 30"/>
          <p:cNvCxnSpPr/>
          <p:nvPr/>
        </p:nvCxnSpPr>
        <p:spPr>
          <a:xfrm>
            <a:off x="387006" y="3186228"/>
            <a:ext cx="11306576" cy="0"/>
          </a:xfrm>
          <a:prstGeom prst="line">
            <a:avLst/>
          </a:prstGeom>
          <a:ln w="28575">
            <a:solidFill>
              <a:srgbClr val="DCDCDC"/>
            </a:solidFill>
            <a:prstDash val="sysDot"/>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530271" y="3524212"/>
            <a:ext cx="1702736" cy="867127"/>
          </a:xfrm>
          <a:prstGeom prst="rect">
            <a:avLst/>
          </a:prstGeom>
          <a:noFill/>
        </p:spPr>
        <p:txBody>
          <a:bodyPr wrap="none" rtlCol="0">
            <a:spAutoFit/>
          </a:bodyPr>
          <a:lstStyle/>
          <a:p>
            <a:pPr defTabSz="913577">
              <a:lnSpc>
                <a:spcPct val="120000"/>
              </a:lnSpc>
            </a:pPr>
            <a:r>
              <a:rPr lang="en-US" altLang="ja-JP" sz="1349" b="1" spc="-50">
                <a:solidFill>
                  <a:srgbClr val="000000"/>
                </a:solidFill>
                <a:latin typeface="Verdana" panose="020B0604030504040204" pitchFamily="34" charset="0"/>
                <a:ea typeface="Verdana" panose="020B0604030504040204" pitchFamily="34" charset="0"/>
              </a:rPr>
              <a:t>Technology </a:t>
            </a:r>
          </a:p>
          <a:p>
            <a:pPr defTabSz="913577">
              <a:lnSpc>
                <a:spcPct val="120000"/>
              </a:lnSpc>
            </a:pPr>
            <a:r>
              <a:rPr lang="en-US" altLang="ja-JP" sz="1349" b="1" spc="-50">
                <a:solidFill>
                  <a:srgbClr val="000000"/>
                </a:solidFill>
                <a:latin typeface="Verdana" panose="020B0604030504040204" pitchFamily="34" charset="0"/>
                <a:ea typeface="Verdana" panose="020B0604030504040204" pitchFamily="34" charset="0"/>
              </a:rPr>
              <a:t>Development &amp; </a:t>
            </a:r>
          </a:p>
          <a:p>
            <a:pPr defTabSz="913577">
              <a:lnSpc>
                <a:spcPct val="120000"/>
              </a:lnSpc>
            </a:pPr>
            <a:r>
              <a:rPr lang="en-US" altLang="ja-JP" sz="1349" b="1" spc="-50">
                <a:solidFill>
                  <a:srgbClr val="000000"/>
                </a:solidFill>
                <a:latin typeface="Verdana" panose="020B0604030504040204" pitchFamily="34" charset="0"/>
                <a:ea typeface="Verdana" panose="020B0604030504040204" pitchFamily="34" charset="0"/>
              </a:rPr>
              <a:t>Manufacturing</a:t>
            </a:r>
            <a:endParaRPr lang="ja-JP" altLang="en-US" sz="1349" b="1" spc="-50">
              <a:solidFill>
                <a:srgbClr val="000000"/>
              </a:solidFill>
              <a:latin typeface="Verdana" panose="020B0604030504040204" pitchFamily="34" charset="0"/>
              <a:ea typeface="Yu Gothic UI"/>
            </a:endParaRPr>
          </a:p>
        </p:txBody>
      </p:sp>
      <p:sp>
        <p:nvSpPr>
          <p:cNvPr id="34" name="テキスト ボックス 33"/>
          <p:cNvSpPr txBox="1"/>
          <p:nvPr/>
        </p:nvSpPr>
        <p:spPr>
          <a:xfrm>
            <a:off x="2390268" y="35221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1954</a:t>
            </a:r>
            <a:endParaRPr lang="ja-JP" altLang="en-US" sz="1449" b="1">
              <a:solidFill>
                <a:srgbClr val="000000"/>
              </a:solidFill>
              <a:latin typeface="Verdana" panose="020B0604030504040204" pitchFamily="34" charset="0"/>
              <a:ea typeface="Yu Gothic UI"/>
            </a:endParaRPr>
          </a:p>
        </p:txBody>
      </p:sp>
      <p:sp>
        <p:nvSpPr>
          <p:cNvPr id="35" name="テキスト ボックス 34"/>
          <p:cNvSpPr txBox="1"/>
          <p:nvPr/>
        </p:nvSpPr>
        <p:spPr>
          <a:xfrm>
            <a:off x="2390268" y="3775557"/>
            <a:ext cx="1862888" cy="425364"/>
          </a:xfrm>
          <a:prstGeom prst="rect">
            <a:avLst/>
          </a:prstGeom>
          <a:noFill/>
        </p:spPr>
        <p:txBody>
          <a:bodyPr wrap="non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Established the Technical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Training Center</a:t>
            </a:r>
            <a:endParaRPr lang="ja-JP" altLang="en-US" sz="999">
              <a:solidFill>
                <a:srgbClr val="000000"/>
              </a:solidFill>
              <a:latin typeface="Verdana" panose="020B0604030504040204" pitchFamily="34" charset="0"/>
              <a:ea typeface="Yu Gothic UI"/>
            </a:endParaRPr>
          </a:p>
        </p:txBody>
      </p:sp>
      <p:sp>
        <p:nvSpPr>
          <p:cNvPr id="40" name="テキスト ボックス 39"/>
          <p:cNvSpPr txBox="1"/>
          <p:nvPr/>
        </p:nvSpPr>
        <p:spPr>
          <a:xfrm>
            <a:off x="7219054" y="35221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1984</a:t>
            </a:r>
          </a:p>
        </p:txBody>
      </p:sp>
      <p:sp>
        <p:nvSpPr>
          <p:cNvPr id="41" name="テキスト ボックス 40"/>
          <p:cNvSpPr txBox="1"/>
          <p:nvPr/>
        </p:nvSpPr>
        <p:spPr>
          <a:xfrm>
            <a:off x="7219054" y="3775557"/>
            <a:ext cx="1392603" cy="425364"/>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Opens </a:t>
            </a:r>
            <a:r>
              <a:rPr lang="en-US" altLang="ja-JP" sz="999" err="1">
                <a:solidFill>
                  <a:srgbClr val="000000"/>
                </a:solidFill>
                <a:latin typeface="Verdana" panose="020B0604030504040204" pitchFamily="34" charset="0"/>
                <a:ea typeface="Verdana" panose="020B0604030504040204" pitchFamily="34" charset="0"/>
              </a:rPr>
              <a:t>Nukata</a:t>
            </a:r>
            <a:r>
              <a:rPr lang="en-US" altLang="ja-JP" sz="999">
                <a:solidFill>
                  <a:srgbClr val="000000"/>
                </a:solidFill>
                <a:latin typeface="Verdana" panose="020B0604030504040204" pitchFamily="34" charset="0"/>
                <a:ea typeface="Verdana" panose="020B0604030504040204" pitchFamily="34" charset="0"/>
              </a:rPr>
              <a:t> Proving Ground</a:t>
            </a:r>
            <a:endParaRPr lang="ja-JP" altLang="en-US" sz="999">
              <a:solidFill>
                <a:srgbClr val="000000"/>
              </a:solidFill>
              <a:latin typeface="Verdana" panose="020B0604030504040204" pitchFamily="34" charset="0"/>
              <a:ea typeface="Yu Gothic UI"/>
            </a:endParaRPr>
          </a:p>
        </p:txBody>
      </p:sp>
      <p:sp>
        <p:nvSpPr>
          <p:cNvPr id="43" name="テキスト ボックス 42"/>
          <p:cNvSpPr txBox="1"/>
          <p:nvPr/>
        </p:nvSpPr>
        <p:spPr>
          <a:xfrm>
            <a:off x="8636602" y="35221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1991</a:t>
            </a:r>
            <a:endParaRPr lang="ja-JP" altLang="en-US" sz="1449" b="1">
              <a:solidFill>
                <a:srgbClr val="000000"/>
              </a:solidFill>
              <a:latin typeface="Verdana" panose="020B0604030504040204" pitchFamily="34" charset="0"/>
              <a:ea typeface="Yu Gothic UI"/>
            </a:endParaRPr>
          </a:p>
        </p:txBody>
      </p:sp>
      <p:sp>
        <p:nvSpPr>
          <p:cNvPr id="44" name="テキスト ボックス 43"/>
          <p:cNvSpPr txBox="1"/>
          <p:nvPr/>
        </p:nvSpPr>
        <p:spPr>
          <a:xfrm>
            <a:off x="8636603" y="3775557"/>
            <a:ext cx="1444009" cy="591922"/>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Opened DENSO Research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Laboratories</a:t>
            </a:r>
            <a:endParaRPr lang="ja-JP" altLang="en-US" sz="999">
              <a:solidFill>
                <a:srgbClr val="000000"/>
              </a:solidFill>
              <a:latin typeface="Verdana" panose="020B0604030504040204" pitchFamily="34" charset="0"/>
              <a:ea typeface="Yu Gothic UI"/>
            </a:endParaRPr>
          </a:p>
        </p:txBody>
      </p:sp>
      <p:sp>
        <p:nvSpPr>
          <p:cNvPr id="46" name="テキスト ボックス 45"/>
          <p:cNvSpPr txBox="1"/>
          <p:nvPr/>
        </p:nvSpPr>
        <p:spPr>
          <a:xfrm>
            <a:off x="10051817" y="35221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2015</a:t>
            </a:r>
          </a:p>
        </p:txBody>
      </p:sp>
      <p:sp>
        <p:nvSpPr>
          <p:cNvPr id="47" name="テキスト ボックス 46"/>
          <p:cNvSpPr txBox="1"/>
          <p:nvPr/>
        </p:nvSpPr>
        <p:spPr>
          <a:xfrm>
            <a:off x="10051816" y="3775557"/>
            <a:ext cx="1563404" cy="425364"/>
          </a:xfrm>
          <a:prstGeom prst="rect">
            <a:avLst/>
          </a:prstGeom>
          <a:noFill/>
        </p:spPr>
        <p:txBody>
          <a:bodyPr wrap="non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Establishment of the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global R&amp;D system</a:t>
            </a:r>
            <a:endParaRPr lang="ja-JP" altLang="en-US" sz="999">
              <a:solidFill>
                <a:srgbClr val="000000"/>
              </a:solidFill>
              <a:latin typeface="Verdana" panose="020B0604030504040204" pitchFamily="34" charset="0"/>
              <a:ea typeface="Yu Gothic UI"/>
            </a:endParaRPr>
          </a:p>
        </p:txBody>
      </p:sp>
      <p:cxnSp>
        <p:nvCxnSpPr>
          <p:cNvPr id="51" name="直線コネクタ 50"/>
          <p:cNvCxnSpPr/>
          <p:nvPr/>
        </p:nvCxnSpPr>
        <p:spPr>
          <a:xfrm>
            <a:off x="387006" y="4643339"/>
            <a:ext cx="11306576" cy="0"/>
          </a:xfrm>
          <a:prstGeom prst="line">
            <a:avLst/>
          </a:prstGeom>
          <a:ln w="28575">
            <a:solidFill>
              <a:srgbClr val="DCDCDC"/>
            </a:solidFill>
            <a:prstDash val="sysDot"/>
          </a:ln>
        </p:spPr>
        <p:style>
          <a:lnRef idx="1">
            <a:schemeClr val="accent1"/>
          </a:lnRef>
          <a:fillRef idx="0">
            <a:schemeClr val="accent1"/>
          </a:fillRef>
          <a:effectRef idx="0">
            <a:schemeClr val="accent1"/>
          </a:effectRef>
          <a:fontRef idx="minor">
            <a:schemeClr val="tx1"/>
          </a:fontRef>
        </p:style>
      </p:cxnSp>
      <p:sp>
        <p:nvSpPr>
          <p:cNvPr id="72" name="テキスト ボックス 71"/>
          <p:cNvSpPr txBox="1"/>
          <p:nvPr/>
        </p:nvSpPr>
        <p:spPr>
          <a:xfrm>
            <a:off x="530270" y="5129503"/>
            <a:ext cx="1332786" cy="608834"/>
          </a:xfrm>
          <a:prstGeom prst="rect">
            <a:avLst/>
          </a:prstGeom>
          <a:noFill/>
        </p:spPr>
        <p:txBody>
          <a:bodyPr wrap="none" rtlCol="0">
            <a:spAutoFit/>
          </a:bodyPr>
          <a:lstStyle/>
          <a:p>
            <a:pPr defTabSz="913577">
              <a:lnSpc>
                <a:spcPct val="120000"/>
              </a:lnSpc>
            </a:pPr>
            <a:r>
              <a:rPr lang="en-US" altLang="ja-JP" sz="1349" b="1" spc="-50">
                <a:solidFill>
                  <a:srgbClr val="000000"/>
                </a:solidFill>
                <a:latin typeface="Verdana" panose="020B0604030504040204" pitchFamily="34" charset="0"/>
                <a:ea typeface="Verdana" panose="020B0604030504040204" pitchFamily="34" charset="0"/>
              </a:rPr>
              <a:t>Global </a:t>
            </a:r>
          </a:p>
          <a:p>
            <a:pPr defTabSz="913577">
              <a:lnSpc>
                <a:spcPct val="120000"/>
              </a:lnSpc>
            </a:pPr>
            <a:r>
              <a:rPr lang="en-US" altLang="ja-JP" sz="1349" b="1" spc="-50">
                <a:solidFill>
                  <a:srgbClr val="000000"/>
                </a:solidFill>
                <a:latin typeface="Verdana" panose="020B0604030504040204" pitchFamily="34" charset="0"/>
                <a:ea typeface="Verdana" panose="020B0604030504040204" pitchFamily="34" charset="0"/>
              </a:rPr>
              <a:t>Deployment</a:t>
            </a:r>
            <a:endParaRPr lang="ja-JP" altLang="en-US" sz="1349" b="1" spc="-50">
              <a:solidFill>
                <a:srgbClr val="000000"/>
              </a:solidFill>
              <a:latin typeface="Verdana" panose="020B0604030504040204" pitchFamily="34" charset="0"/>
              <a:ea typeface="Yu Gothic UI"/>
            </a:endParaRPr>
          </a:p>
        </p:txBody>
      </p:sp>
      <p:sp>
        <p:nvSpPr>
          <p:cNvPr id="77" name="テキスト ボックス 76"/>
          <p:cNvSpPr txBox="1"/>
          <p:nvPr/>
        </p:nvSpPr>
        <p:spPr>
          <a:xfrm>
            <a:off x="5833277" y="484140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1972</a:t>
            </a:r>
            <a:endParaRPr lang="ja-JP" altLang="en-US" sz="1449" b="1">
              <a:solidFill>
                <a:srgbClr val="000000"/>
              </a:solidFill>
              <a:latin typeface="Verdana" panose="020B0604030504040204" pitchFamily="34" charset="0"/>
              <a:ea typeface="Yu Gothic UI"/>
            </a:endParaRPr>
          </a:p>
        </p:txBody>
      </p:sp>
      <p:sp>
        <p:nvSpPr>
          <p:cNvPr id="78" name="テキスト ボックス 77"/>
          <p:cNvSpPr txBox="1"/>
          <p:nvPr/>
        </p:nvSpPr>
        <p:spPr>
          <a:xfrm>
            <a:off x="5833276" y="5094765"/>
            <a:ext cx="2852713" cy="758480"/>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Established NIPPONDENSO (AUSTRALIA)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PTY. LTD., and NIPPONDENSO THAILAND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CO., LTD., our first manufacturing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companies located outside of Japan</a:t>
            </a:r>
            <a:endParaRPr lang="ja-JP" altLang="en-US" sz="999">
              <a:solidFill>
                <a:srgbClr val="000000"/>
              </a:solidFill>
              <a:latin typeface="Verdana" panose="020B0604030504040204" pitchFamily="34" charset="0"/>
              <a:ea typeface="Yu Gothic UI"/>
            </a:endParaRPr>
          </a:p>
        </p:txBody>
      </p:sp>
      <p:sp>
        <p:nvSpPr>
          <p:cNvPr id="80" name="テキスト ボックス 79"/>
          <p:cNvSpPr txBox="1"/>
          <p:nvPr/>
        </p:nvSpPr>
        <p:spPr>
          <a:xfrm>
            <a:off x="8841505" y="484140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2004</a:t>
            </a:r>
          </a:p>
        </p:txBody>
      </p:sp>
      <p:sp>
        <p:nvSpPr>
          <p:cNvPr id="81" name="テキスト ボックス 80"/>
          <p:cNvSpPr txBox="1"/>
          <p:nvPr/>
        </p:nvSpPr>
        <p:spPr>
          <a:xfrm>
            <a:off x="8841505" y="5094766"/>
            <a:ext cx="1039707" cy="258805"/>
          </a:xfrm>
          <a:prstGeom prst="rect">
            <a:avLst/>
          </a:prstGeom>
          <a:noFill/>
        </p:spPr>
        <p:txBody>
          <a:bodyPr wrap="non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DENSO Spirit</a:t>
            </a:r>
            <a:endParaRPr lang="ja-JP" altLang="en-US" sz="999">
              <a:solidFill>
                <a:srgbClr val="000000"/>
              </a:solidFill>
              <a:latin typeface="Verdana" panose="020B0604030504040204" pitchFamily="34" charset="0"/>
              <a:ea typeface="Yu Gothic UI"/>
            </a:endParaRPr>
          </a:p>
        </p:txBody>
      </p:sp>
      <p:sp>
        <p:nvSpPr>
          <p:cNvPr id="83" name="テキスト ボックス 82"/>
          <p:cNvSpPr txBox="1"/>
          <p:nvPr/>
        </p:nvSpPr>
        <p:spPr>
          <a:xfrm>
            <a:off x="10122713" y="484140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2016</a:t>
            </a:r>
            <a:endParaRPr lang="ja-JP" altLang="en-US" sz="1449" b="1">
              <a:solidFill>
                <a:srgbClr val="000000"/>
              </a:solidFill>
              <a:latin typeface="Verdana" panose="020B0604030504040204" pitchFamily="34" charset="0"/>
              <a:ea typeface="Yu Gothic UI"/>
            </a:endParaRPr>
          </a:p>
        </p:txBody>
      </p:sp>
      <p:sp>
        <p:nvSpPr>
          <p:cNvPr id="84" name="テキスト ボックス 83"/>
          <p:cNvSpPr txBox="1"/>
          <p:nvPr/>
        </p:nvSpPr>
        <p:spPr>
          <a:xfrm>
            <a:off x="10122713" y="5094765"/>
            <a:ext cx="1646103" cy="758480"/>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Introduced a global common </a:t>
            </a:r>
          </a:p>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personnel management system</a:t>
            </a:r>
            <a:endParaRPr lang="ja-JP" altLang="en-US" sz="999">
              <a:solidFill>
                <a:srgbClr val="000000"/>
              </a:solidFill>
              <a:latin typeface="Verdana" panose="020B0604030504040204" pitchFamily="34" charset="0"/>
              <a:ea typeface="Yu Gothic UI"/>
            </a:endParaRPr>
          </a:p>
        </p:txBody>
      </p:sp>
      <p:sp>
        <p:nvSpPr>
          <p:cNvPr id="13" name="テキスト ボックス 12"/>
          <p:cNvSpPr txBox="1"/>
          <p:nvPr/>
        </p:nvSpPr>
        <p:spPr>
          <a:xfrm>
            <a:off x="2390268" y="1078211"/>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1949</a:t>
            </a:r>
            <a:endParaRPr lang="ja-JP" altLang="en-US" sz="1449" b="1">
              <a:solidFill>
                <a:srgbClr val="000000"/>
              </a:solidFill>
              <a:latin typeface="Verdana" panose="020B0604030504040204" pitchFamily="34" charset="0"/>
              <a:ea typeface="Yu Gothic UI"/>
            </a:endParaRPr>
          </a:p>
        </p:txBody>
      </p:sp>
      <p:sp>
        <p:nvSpPr>
          <p:cNvPr id="15" name="テキスト ボックス 14"/>
          <p:cNvSpPr txBox="1"/>
          <p:nvPr/>
        </p:nvSpPr>
        <p:spPr>
          <a:xfrm>
            <a:off x="2390267" y="1330233"/>
            <a:ext cx="4083938" cy="591922"/>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NIPPON ELECTRICAL EQUIPMENTS CO., LTD., later changed its name to NIPPONDENSO CO., LTD., split from Toyota Motor Co., Ltd., and was established as a separate entity</a:t>
            </a:r>
            <a:endParaRPr lang="ja-JP" altLang="en-US" sz="999">
              <a:solidFill>
                <a:srgbClr val="000000"/>
              </a:solidFill>
              <a:latin typeface="Verdana" panose="020B0604030504040204" pitchFamily="34" charset="0"/>
              <a:ea typeface="Yu Gothic UI"/>
            </a:endParaRPr>
          </a:p>
        </p:txBody>
      </p:sp>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458961" y="1939483"/>
            <a:ext cx="1438668" cy="1033764"/>
          </a:xfrm>
          <a:prstGeom prst="rect">
            <a:avLst/>
          </a:prstGeom>
        </p:spPr>
      </p:pic>
      <p:sp>
        <p:nvSpPr>
          <p:cNvPr id="20" name="テキスト ボックス 19"/>
          <p:cNvSpPr txBox="1"/>
          <p:nvPr/>
        </p:nvSpPr>
        <p:spPr>
          <a:xfrm>
            <a:off x="6558121" y="1078211"/>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1956</a:t>
            </a:r>
          </a:p>
        </p:txBody>
      </p:sp>
      <p:sp>
        <p:nvSpPr>
          <p:cNvPr id="21" name="テキスト ボックス 20"/>
          <p:cNvSpPr txBox="1"/>
          <p:nvPr/>
        </p:nvSpPr>
        <p:spPr>
          <a:xfrm>
            <a:off x="6558120" y="1331578"/>
            <a:ext cx="2247001" cy="425364"/>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Created the mission</a:t>
            </a:r>
            <a:r>
              <a:rPr lang="ja-JP" altLang="en-US" sz="999">
                <a:solidFill>
                  <a:srgbClr val="000000"/>
                </a:solidFill>
                <a:latin typeface="Verdana" panose="020B0604030504040204" pitchFamily="34" charset="0"/>
                <a:ea typeface="Verdana" panose="020B0604030504040204" pitchFamily="34" charset="0"/>
              </a:rPr>
              <a:t>　</a:t>
            </a:r>
            <a:r>
              <a:rPr lang="en-US" altLang="ja-JP" sz="999">
                <a:solidFill>
                  <a:srgbClr val="000000"/>
                </a:solidFill>
                <a:latin typeface="Verdana" panose="020B0604030504040204" pitchFamily="34" charset="0"/>
                <a:ea typeface="Verdana" panose="020B0604030504040204" pitchFamily="34" charset="0"/>
              </a:rPr>
              <a:t>statement on which DENSO is founded</a:t>
            </a:r>
            <a:endParaRPr lang="ja-JP" altLang="en-US" sz="999">
              <a:solidFill>
                <a:srgbClr val="000000"/>
              </a:solidFill>
              <a:latin typeface="Verdana" panose="020B0604030504040204" pitchFamily="34" charset="0"/>
              <a:ea typeface="Yu Gothic UI"/>
            </a:endParaRPr>
          </a:p>
        </p:txBody>
      </p:sp>
      <p:sp>
        <p:nvSpPr>
          <p:cNvPr id="37" name="テキスト ボックス 36"/>
          <p:cNvSpPr txBox="1"/>
          <p:nvPr/>
        </p:nvSpPr>
        <p:spPr>
          <a:xfrm>
            <a:off x="5932339" y="352219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1968</a:t>
            </a:r>
            <a:endParaRPr lang="ja-JP" altLang="en-US" sz="1449" b="1">
              <a:solidFill>
                <a:srgbClr val="000000"/>
              </a:solidFill>
              <a:latin typeface="Verdana" panose="020B0604030504040204" pitchFamily="34" charset="0"/>
              <a:ea typeface="Yu Gothic UI"/>
            </a:endParaRPr>
          </a:p>
        </p:txBody>
      </p:sp>
      <p:sp>
        <p:nvSpPr>
          <p:cNvPr id="38" name="テキスト ボックス 37"/>
          <p:cNvSpPr txBox="1"/>
          <p:nvPr/>
        </p:nvSpPr>
        <p:spPr>
          <a:xfrm>
            <a:off x="5932338" y="3775558"/>
            <a:ext cx="1315511" cy="591922"/>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Established the IC Research Center</a:t>
            </a:r>
            <a:endParaRPr lang="ja-JP" altLang="en-US" sz="999">
              <a:solidFill>
                <a:srgbClr val="000000"/>
              </a:solidFill>
              <a:latin typeface="Verdana" panose="020B0604030504040204" pitchFamily="34" charset="0"/>
              <a:ea typeface="Yu Gothic UI"/>
            </a:endParaRPr>
          </a:p>
        </p:txBody>
      </p:sp>
      <p:pic>
        <p:nvPicPr>
          <p:cNvPr id="10" name="図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28573" y="3375283"/>
            <a:ext cx="1438668" cy="1079001"/>
          </a:xfrm>
          <a:prstGeom prst="rect">
            <a:avLst/>
          </a:prstGeom>
        </p:spPr>
      </p:pic>
      <p:sp>
        <p:nvSpPr>
          <p:cNvPr id="74" name="テキスト ボックス 73"/>
          <p:cNvSpPr txBox="1"/>
          <p:nvPr/>
        </p:nvSpPr>
        <p:spPr>
          <a:xfrm>
            <a:off x="3940307" y="4841400"/>
            <a:ext cx="729012" cy="322866"/>
          </a:xfrm>
          <a:prstGeom prst="rect">
            <a:avLst/>
          </a:prstGeom>
          <a:noFill/>
        </p:spPr>
        <p:txBody>
          <a:bodyPr wrap="none" rtlCol="0">
            <a:spAutoFit/>
          </a:bodyPr>
          <a:lstStyle/>
          <a:p>
            <a:pPr defTabSz="913577"/>
            <a:r>
              <a:rPr lang="en-US" altLang="zh-TW" sz="1449" b="1">
                <a:solidFill>
                  <a:srgbClr val="000000"/>
                </a:solidFill>
                <a:latin typeface="Verdana" panose="020B0604030504040204" pitchFamily="34" charset="0"/>
                <a:ea typeface="Verdana" panose="020B0604030504040204" pitchFamily="34" charset="0"/>
              </a:rPr>
              <a:t>1966</a:t>
            </a:r>
            <a:endParaRPr lang="ja-JP" altLang="en-US" sz="1449" b="1">
              <a:solidFill>
                <a:srgbClr val="000000"/>
              </a:solidFill>
              <a:latin typeface="Verdana" panose="020B0604030504040204" pitchFamily="34" charset="0"/>
              <a:ea typeface="Yu Gothic UI"/>
            </a:endParaRPr>
          </a:p>
        </p:txBody>
      </p:sp>
      <p:sp>
        <p:nvSpPr>
          <p:cNvPr id="75" name="テキスト ボックス 74"/>
          <p:cNvSpPr txBox="1"/>
          <p:nvPr/>
        </p:nvSpPr>
        <p:spPr>
          <a:xfrm>
            <a:off x="3940306" y="5094765"/>
            <a:ext cx="1788446" cy="758480"/>
          </a:xfrm>
          <a:prstGeom prst="rect">
            <a:avLst/>
          </a:prstGeom>
          <a:noFill/>
        </p:spPr>
        <p:txBody>
          <a:bodyPr wrap="square" rtlCol="0">
            <a:spAutoFit/>
          </a:bodyPr>
          <a:lstStyle/>
          <a:p>
            <a:pPr defTabSz="913577">
              <a:lnSpc>
                <a:spcPts val="1299"/>
              </a:lnSpc>
            </a:pPr>
            <a:r>
              <a:rPr lang="en-US" altLang="ja-JP" sz="999">
                <a:solidFill>
                  <a:srgbClr val="000000"/>
                </a:solidFill>
                <a:latin typeface="Verdana" panose="020B0604030504040204" pitchFamily="34" charset="0"/>
                <a:ea typeface="Verdana" panose="020B0604030504040204" pitchFamily="34" charset="0"/>
              </a:rPr>
              <a:t>Established a sales office in Chicago and branch offices in Los Angeles, USA</a:t>
            </a:r>
            <a:endParaRPr lang="ja-JP" altLang="en-US" sz="999">
              <a:solidFill>
                <a:srgbClr val="000000"/>
              </a:solidFill>
              <a:latin typeface="Verdana" panose="020B0604030504040204" pitchFamily="34" charset="0"/>
              <a:ea typeface="Yu Gothic UI"/>
            </a:endParaRPr>
          </a:p>
        </p:txBody>
      </p:sp>
      <p:pic>
        <p:nvPicPr>
          <p:cNvPr id="59" name="図 5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512313" y="4848821"/>
            <a:ext cx="1331963" cy="1079001"/>
          </a:xfrm>
          <a:prstGeom prst="rect">
            <a:avLst/>
          </a:prstGeom>
        </p:spPr>
      </p:pic>
      <p:grpSp>
        <p:nvGrpSpPr>
          <p:cNvPr id="65" name="グループ化 64"/>
          <p:cNvGrpSpPr/>
          <p:nvPr/>
        </p:nvGrpSpPr>
        <p:grpSpPr>
          <a:xfrm>
            <a:off x="355217" y="281684"/>
            <a:ext cx="6451505" cy="451094"/>
            <a:chOff x="355457" y="281945"/>
            <a:chExt cx="6457479" cy="451512"/>
          </a:xfrm>
        </p:grpSpPr>
        <p:pic>
          <p:nvPicPr>
            <p:cNvPr id="66" name="図 65"/>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55457" y="281945"/>
              <a:ext cx="3645043" cy="451512"/>
            </a:xfrm>
            <a:prstGeom prst="rect">
              <a:avLst/>
            </a:prstGeom>
          </p:spPr>
        </p:pic>
        <p:sp>
          <p:nvSpPr>
            <p:cNvPr id="67" name="テキスト ボックス 66"/>
            <p:cNvSpPr txBox="1"/>
            <p:nvPr userDrawn="1"/>
          </p:nvSpPr>
          <p:spPr>
            <a:xfrm>
              <a:off x="4076289" y="392261"/>
              <a:ext cx="2736647" cy="338554"/>
            </a:xfrm>
            <a:prstGeom prst="rect">
              <a:avLst/>
            </a:prstGeom>
            <a:noFill/>
          </p:spPr>
          <p:txBody>
            <a:bodyPr wrap="none" rtlCol="0">
              <a:spAutoFit/>
            </a:bodyPr>
            <a:lstStyle/>
            <a:p>
              <a:pPr defTabSz="913577"/>
              <a:r>
                <a:rPr lang="en-US" altLang="ja-JP" sz="1599">
                  <a:solidFill>
                    <a:srgbClr val="000000"/>
                  </a:solidFill>
                  <a:latin typeface="Verdana" panose="020B0604030504040204" pitchFamily="34" charset="0"/>
                  <a:ea typeface="Verdana" panose="020B0604030504040204" pitchFamily="34" charset="0"/>
                </a:rPr>
                <a:t>A Quick Guide to DENSO</a:t>
              </a:r>
              <a:endParaRPr lang="ja-JP" altLang="en-US" sz="1599">
                <a:solidFill>
                  <a:srgbClr val="000000"/>
                </a:solidFill>
                <a:latin typeface="Verdana" panose="020B0604030504040204" pitchFamily="34" charset="0"/>
                <a:ea typeface="Yu Gothic UI"/>
              </a:endParaRP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ea typeface="Yu Gothic UI"/>
              <a:cs typeface="Segoe UI" panose="020B0502040204020203" pitchFamily="34" charset="0"/>
            </a:endParaRPr>
          </a:p>
        </p:txBody>
      </p:sp>
    </p:spTree>
    <p:extLst>
      <p:ext uri="{BB962C8B-B14F-4D97-AF65-F5344CB8AC3E}">
        <p14:creationId xmlns:p14="http://schemas.microsoft.com/office/powerpoint/2010/main" val="32247187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798" y="1027212"/>
            <a:ext cx="12192710" cy="4927438"/>
          </a:xfrm>
          <a:prstGeom prst="rect">
            <a:avLst/>
          </a:prstGeom>
          <a:solidFill>
            <a:srgbClr val="B9D7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599" b="1">
              <a:solidFill>
                <a:srgbClr val="828282"/>
              </a:solidFill>
              <a:latin typeface="Yu Gothic UI"/>
              <a:ea typeface="Yu Gothic UI"/>
            </a:endParaRPr>
          </a:p>
        </p:txBody>
      </p:sp>
      <p:sp>
        <p:nvSpPr>
          <p:cNvPr id="23" name="正方形/長方形 22"/>
          <p:cNvSpPr/>
          <p:nvPr/>
        </p:nvSpPr>
        <p:spPr>
          <a:xfrm>
            <a:off x="778302" y="1785409"/>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4" name="テキスト ボックス 23"/>
          <p:cNvSpPr txBox="1"/>
          <p:nvPr/>
        </p:nvSpPr>
        <p:spPr>
          <a:xfrm>
            <a:off x="1300581" y="2082767"/>
            <a:ext cx="1222409" cy="322866"/>
          </a:xfrm>
          <a:prstGeom prst="rect">
            <a:avLst/>
          </a:prstGeom>
          <a:noFill/>
        </p:spPr>
        <p:txBody>
          <a:bodyPr wrap="none" rtlCol="0">
            <a:spAutoFit/>
          </a:bodyPr>
          <a:lstStyle/>
          <a:p>
            <a:pPr algn="ctr" defTabSz="913577"/>
            <a:r>
              <a:rPr lang="en-US" altLang="ja-JP" sz="1499">
                <a:solidFill>
                  <a:srgbClr val="828282"/>
                </a:solidFill>
                <a:latin typeface="Verdana" panose="020B0604030504040204" pitchFamily="34" charset="0"/>
                <a:ea typeface="Verdana" panose="020B0604030504040204" pitchFamily="34" charset="0"/>
              </a:rPr>
              <a:t>Employees</a:t>
            </a:r>
          </a:p>
        </p:txBody>
      </p:sp>
      <p:sp>
        <p:nvSpPr>
          <p:cNvPr id="52" name="テキスト ボックス 51"/>
          <p:cNvSpPr txBox="1"/>
          <p:nvPr/>
        </p:nvSpPr>
        <p:spPr>
          <a:xfrm>
            <a:off x="785282" y="2510971"/>
            <a:ext cx="2186396" cy="645733"/>
          </a:xfrm>
          <a:prstGeom prst="rect">
            <a:avLst/>
          </a:prstGeom>
          <a:noFill/>
        </p:spPr>
        <p:txBody>
          <a:bodyPr wrap="none" rtlCol="0">
            <a:spAutoFit/>
          </a:bodyPr>
          <a:lstStyle/>
          <a:p>
            <a:pPr algn="ctr" defTabSz="913577"/>
            <a:r>
              <a:rPr lang="en-US" altLang="ja-JP" sz="3597" b="1" spc="-150">
                <a:solidFill>
                  <a:srgbClr val="E6002D"/>
                </a:solidFill>
                <a:latin typeface="Verdana" panose="020B0604030504040204" pitchFamily="34" charset="0"/>
                <a:ea typeface="Verdana" panose="020B0604030504040204" pitchFamily="34" charset="0"/>
              </a:rPr>
              <a:t>170,000</a:t>
            </a:r>
            <a:endParaRPr lang="ja-JP" altLang="en-US" sz="3597" b="1" spc="-150">
              <a:solidFill>
                <a:srgbClr val="E6002D"/>
              </a:solidFill>
              <a:latin typeface="Verdana" panose="020B0604030504040204" pitchFamily="34" charset="0"/>
              <a:ea typeface="Yu Gothic UI"/>
            </a:endParaRPr>
          </a:p>
        </p:txBody>
      </p:sp>
      <p:sp>
        <p:nvSpPr>
          <p:cNvPr id="55" name="正方形/長方形 54"/>
          <p:cNvSpPr/>
          <p:nvPr/>
        </p:nvSpPr>
        <p:spPr>
          <a:xfrm>
            <a:off x="3592244" y="1785409"/>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65" name="テキスト ボックス 64"/>
          <p:cNvSpPr txBox="1"/>
          <p:nvPr/>
        </p:nvSpPr>
        <p:spPr>
          <a:xfrm>
            <a:off x="4012891" y="1967456"/>
            <a:ext cx="1425674" cy="553486"/>
          </a:xfrm>
          <a:prstGeom prst="rect">
            <a:avLst/>
          </a:prstGeom>
          <a:noFill/>
        </p:spPr>
        <p:txBody>
          <a:bodyPr wrap="none" rtlCol="0">
            <a:spAutoFit/>
          </a:bodyPr>
          <a:lstStyle/>
          <a:p>
            <a:pPr algn="ctr" defTabSz="913577"/>
            <a:r>
              <a:rPr lang="en-US" altLang="zh-TW" sz="1499">
                <a:solidFill>
                  <a:srgbClr val="828282"/>
                </a:solidFill>
                <a:latin typeface="Verdana" panose="020B0604030504040204" pitchFamily="34" charset="0"/>
                <a:ea typeface="Verdana" panose="020B0604030504040204" pitchFamily="34" charset="0"/>
              </a:rPr>
              <a:t>Consolidated</a:t>
            </a:r>
          </a:p>
          <a:p>
            <a:pPr algn="ctr" defTabSz="913577"/>
            <a:r>
              <a:rPr lang="en-US" altLang="ja-JP" sz="1499">
                <a:solidFill>
                  <a:srgbClr val="828282"/>
                </a:solidFill>
                <a:latin typeface="Verdana" panose="020B0604030504040204" pitchFamily="34" charset="0"/>
                <a:ea typeface="Verdana" panose="020B0604030504040204" pitchFamily="34" charset="0"/>
              </a:rPr>
              <a:t>Revenue</a:t>
            </a:r>
            <a:endParaRPr lang="ja-JP" altLang="en-US" sz="1499">
              <a:solidFill>
                <a:srgbClr val="828282"/>
              </a:solidFill>
              <a:latin typeface="Verdana" panose="020B0604030504040204" pitchFamily="34" charset="0"/>
              <a:ea typeface="Yu Gothic UI"/>
            </a:endParaRPr>
          </a:p>
        </p:txBody>
      </p:sp>
      <p:sp>
        <p:nvSpPr>
          <p:cNvPr id="66" name="テキスト ボックス 65"/>
          <p:cNvSpPr txBox="1"/>
          <p:nvPr/>
        </p:nvSpPr>
        <p:spPr>
          <a:xfrm>
            <a:off x="3484041" y="2510971"/>
            <a:ext cx="2483373" cy="645882"/>
          </a:xfrm>
          <a:prstGeom prst="rect">
            <a:avLst/>
          </a:prstGeom>
          <a:noFill/>
        </p:spPr>
        <p:txBody>
          <a:bodyPr wrap="none" rtlCol="0">
            <a:spAutoFit/>
          </a:bodyPr>
          <a:lstStyle/>
          <a:p>
            <a:pPr algn="ctr" defTabSz="913577"/>
            <a:r>
              <a:rPr lang="en-US" altLang="ja-JP" sz="1998" b="1">
                <a:solidFill>
                  <a:srgbClr val="E6002D"/>
                </a:solidFill>
                <a:latin typeface="Verdana" panose="020B0604030504040204" pitchFamily="34" charset="0"/>
                <a:ea typeface="Yu Gothic UI"/>
              </a:rPr>
              <a:t>$</a:t>
            </a:r>
            <a:r>
              <a:rPr lang="en-US" altLang="ja-JP" sz="3597" b="1" spc="-150">
                <a:solidFill>
                  <a:srgbClr val="E6002D"/>
                </a:solidFill>
                <a:latin typeface="Verdana" panose="020B0604030504040204" pitchFamily="34" charset="0"/>
                <a:ea typeface="Verdana" panose="020B0604030504040204" pitchFamily="34" charset="0"/>
              </a:rPr>
              <a:t>45.1</a:t>
            </a:r>
            <a:r>
              <a:rPr lang="ja-JP" altLang="en-US" sz="2797" b="1">
                <a:solidFill>
                  <a:srgbClr val="E6002D"/>
                </a:solidFill>
                <a:latin typeface="DENSO Sans Black" panose="00000A00000000000000" pitchFamily="50" charset="0"/>
                <a:ea typeface="Yu Gothic UI"/>
              </a:rPr>
              <a:t> </a:t>
            </a:r>
            <a:r>
              <a:rPr lang="en-US" altLang="ja-JP" sz="2000" b="1">
                <a:solidFill>
                  <a:srgbClr val="E6002D"/>
                </a:solidFill>
                <a:latin typeface="Verdana" panose="020B0604030504040204" pitchFamily="34" charset="0"/>
                <a:ea typeface="Verdana" panose="020B0604030504040204" pitchFamily="34" charset="0"/>
              </a:rPr>
              <a:t>b</a:t>
            </a:r>
            <a:r>
              <a:rPr lang="en-US" altLang="ja-JP" sz="1998" b="1">
                <a:solidFill>
                  <a:srgbClr val="E6002D"/>
                </a:solidFill>
                <a:latin typeface="Verdana" panose="020B0604030504040204" pitchFamily="34" charset="0"/>
                <a:ea typeface="Verdana" panose="020B0604030504040204" pitchFamily="34" charset="0"/>
              </a:rPr>
              <a:t>illion</a:t>
            </a:r>
          </a:p>
        </p:txBody>
      </p:sp>
      <p:sp>
        <p:nvSpPr>
          <p:cNvPr id="68" name="正方形/長方形 67"/>
          <p:cNvSpPr/>
          <p:nvPr/>
        </p:nvSpPr>
        <p:spPr>
          <a:xfrm>
            <a:off x="6406187" y="1785409"/>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69" name="テキスト ボックス 68"/>
          <p:cNvSpPr txBox="1"/>
          <p:nvPr/>
        </p:nvSpPr>
        <p:spPr>
          <a:xfrm>
            <a:off x="6917191" y="1967456"/>
            <a:ext cx="1244957" cy="553486"/>
          </a:xfrm>
          <a:prstGeom prst="rect">
            <a:avLst/>
          </a:prstGeom>
          <a:noFill/>
        </p:spPr>
        <p:txBody>
          <a:bodyPr wrap="none" rtlCol="0">
            <a:spAutoFit/>
          </a:bodyPr>
          <a:lstStyle/>
          <a:p>
            <a:pPr algn="ctr" defTabSz="913577"/>
            <a:r>
              <a:rPr lang="en-US" altLang="ja-JP" sz="1499">
                <a:solidFill>
                  <a:srgbClr val="828282"/>
                </a:solidFill>
                <a:latin typeface="Verdana" panose="020B0604030504040204" pitchFamily="34" charset="0"/>
                <a:ea typeface="Verdana" panose="020B0604030504040204" pitchFamily="34" charset="0"/>
              </a:rPr>
              <a:t>World-First</a:t>
            </a:r>
          </a:p>
          <a:p>
            <a:pPr algn="ctr" defTabSz="913577"/>
            <a:r>
              <a:rPr lang="en-US" altLang="ja-JP" sz="1499">
                <a:solidFill>
                  <a:srgbClr val="828282"/>
                </a:solidFill>
                <a:latin typeface="Verdana" panose="020B0604030504040204" pitchFamily="34" charset="0"/>
                <a:ea typeface="Verdana" panose="020B0604030504040204" pitchFamily="34" charset="0"/>
              </a:rPr>
              <a:t>Products</a:t>
            </a:r>
            <a:endParaRPr lang="ja-JP" altLang="en-US" sz="1499">
              <a:solidFill>
                <a:srgbClr val="828282"/>
              </a:solidFill>
              <a:latin typeface="Verdana" panose="020B0604030504040204" pitchFamily="34" charset="0"/>
              <a:ea typeface="Yu Gothic UI"/>
            </a:endParaRPr>
          </a:p>
        </p:txBody>
      </p:sp>
      <p:sp>
        <p:nvSpPr>
          <p:cNvPr id="70" name="テキスト ボックス 69"/>
          <p:cNvSpPr txBox="1"/>
          <p:nvPr/>
        </p:nvSpPr>
        <p:spPr>
          <a:xfrm>
            <a:off x="6633050" y="2510971"/>
            <a:ext cx="1813241" cy="645733"/>
          </a:xfrm>
          <a:prstGeom prst="rect">
            <a:avLst/>
          </a:prstGeom>
          <a:noFill/>
        </p:spPr>
        <p:txBody>
          <a:bodyPr wrap="none" rtlCol="0">
            <a:spAutoFit/>
          </a:bodyPr>
          <a:lstStyle/>
          <a:p>
            <a:pPr algn="ctr" defTabSz="913577"/>
            <a:r>
              <a:rPr lang="en-US" altLang="ja-JP" sz="1998" b="1">
                <a:solidFill>
                  <a:srgbClr val="E6002D"/>
                </a:solidFill>
                <a:latin typeface="Verdana" panose="020B0604030504040204" pitchFamily="34" charset="0"/>
                <a:ea typeface="Verdana" panose="020B0604030504040204" pitchFamily="34" charset="0"/>
              </a:rPr>
              <a:t>over</a:t>
            </a:r>
            <a:r>
              <a:rPr lang="en-US" altLang="ja-JP" sz="1399" b="1">
                <a:solidFill>
                  <a:srgbClr val="E6002D"/>
                </a:solidFill>
                <a:latin typeface="Verdana" panose="020B0604030504040204" pitchFamily="34" charset="0"/>
                <a:ea typeface="Verdana" panose="020B0604030504040204" pitchFamily="34" charset="0"/>
              </a:rPr>
              <a:t> </a:t>
            </a:r>
            <a:r>
              <a:rPr lang="en-US" altLang="ja-JP" sz="3597" b="1" spc="-150">
                <a:solidFill>
                  <a:srgbClr val="E6002D"/>
                </a:solidFill>
                <a:latin typeface="Verdana" panose="020B0604030504040204" pitchFamily="34" charset="0"/>
                <a:ea typeface="Verdana" panose="020B0604030504040204" pitchFamily="34" charset="0"/>
              </a:rPr>
              <a:t>130</a:t>
            </a:r>
            <a:endParaRPr lang="ja-JP" altLang="en-US" sz="3597" b="1" spc="-150">
              <a:solidFill>
                <a:srgbClr val="E6002D"/>
              </a:solidFill>
              <a:latin typeface="Verdana" panose="020B0604030504040204" pitchFamily="34" charset="0"/>
              <a:ea typeface="Yu Gothic UI"/>
            </a:endParaRPr>
          </a:p>
        </p:txBody>
      </p:sp>
      <p:sp>
        <p:nvSpPr>
          <p:cNvPr id="72" name="正方形/長方形 71"/>
          <p:cNvSpPr/>
          <p:nvPr/>
        </p:nvSpPr>
        <p:spPr>
          <a:xfrm>
            <a:off x="9220129" y="1785409"/>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73" name="テキスト ボックス 72"/>
          <p:cNvSpPr txBox="1"/>
          <p:nvPr/>
        </p:nvSpPr>
        <p:spPr>
          <a:xfrm>
            <a:off x="9655926" y="2082767"/>
            <a:ext cx="1395373" cy="322866"/>
          </a:xfrm>
          <a:prstGeom prst="rect">
            <a:avLst/>
          </a:prstGeom>
          <a:noFill/>
        </p:spPr>
        <p:txBody>
          <a:bodyPr wrap="none" rtlCol="0">
            <a:spAutoFit/>
          </a:bodyPr>
          <a:lstStyle/>
          <a:p>
            <a:pPr algn="ctr" defTabSz="913577"/>
            <a:r>
              <a:rPr lang="en-US" altLang="ja-JP" sz="1499">
                <a:solidFill>
                  <a:srgbClr val="828282"/>
                </a:solidFill>
                <a:latin typeface="Verdana" panose="020B0604030504040204" pitchFamily="34" charset="0"/>
                <a:ea typeface="Verdana" panose="020B0604030504040204" pitchFamily="34" charset="0"/>
              </a:rPr>
              <a:t>Patents Held</a:t>
            </a:r>
            <a:endParaRPr lang="ja-JP" altLang="en-US" sz="1499">
              <a:solidFill>
                <a:srgbClr val="828282"/>
              </a:solidFill>
              <a:latin typeface="Verdana" panose="020B0604030504040204" pitchFamily="34" charset="0"/>
              <a:ea typeface="Yu Gothic UI"/>
            </a:endParaRPr>
          </a:p>
        </p:txBody>
      </p:sp>
      <p:sp>
        <p:nvSpPr>
          <p:cNvPr id="74" name="テキスト ボックス 73"/>
          <p:cNvSpPr txBox="1"/>
          <p:nvPr/>
        </p:nvSpPr>
        <p:spPr>
          <a:xfrm>
            <a:off x="9414961" y="2510971"/>
            <a:ext cx="1877303" cy="645733"/>
          </a:xfrm>
          <a:prstGeom prst="rect">
            <a:avLst/>
          </a:prstGeom>
          <a:noFill/>
        </p:spPr>
        <p:txBody>
          <a:bodyPr wrap="none" rtlCol="0">
            <a:spAutoFit/>
          </a:bodyPr>
          <a:lstStyle/>
          <a:p>
            <a:pPr algn="ctr" defTabSz="913577"/>
            <a:r>
              <a:rPr lang="en-US" altLang="ja-JP" sz="3597" b="1" spc="-150">
                <a:solidFill>
                  <a:srgbClr val="E6002D"/>
                </a:solidFill>
                <a:latin typeface="Verdana" panose="020B0604030504040204" pitchFamily="34" charset="0"/>
                <a:ea typeface="Verdana" panose="020B0604030504040204" pitchFamily="34" charset="0"/>
              </a:rPr>
              <a:t>41,500</a:t>
            </a:r>
            <a:endParaRPr lang="ja-JP" altLang="en-US" sz="3597" b="1" spc="-150">
              <a:solidFill>
                <a:srgbClr val="E6002D"/>
              </a:solidFill>
              <a:latin typeface="Verdana" panose="020B0604030504040204" pitchFamily="34" charset="0"/>
              <a:ea typeface="Yu Gothic UI"/>
            </a:endParaRPr>
          </a:p>
        </p:txBody>
      </p:sp>
      <p:sp>
        <p:nvSpPr>
          <p:cNvPr id="76" name="正方形/長方形 75"/>
          <p:cNvSpPr/>
          <p:nvPr/>
        </p:nvSpPr>
        <p:spPr>
          <a:xfrm>
            <a:off x="2185273" y="3793675"/>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77" name="テキスト ボックス 76"/>
          <p:cNvSpPr txBox="1"/>
          <p:nvPr/>
        </p:nvSpPr>
        <p:spPr>
          <a:xfrm>
            <a:off x="2576294" y="3840049"/>
            <a:ext cx="1484929" cy="784104"/>
          </a:xfrm>
          <a:prstGeom prst="rect">
            <a:avLst/>
          </a:prstGeom>
          <a:noFill/>
        </p:spPr>
        <p:txBody>
          <a:bodyPr wrap="none" rtlCol="0">
            <a:spAutoFit/>
          </a:bodyPr>
          <a:lstStyle/>
          <a:p>
            <a:pPr algn="ctr" defTabSz="913577"/>
            <a:r>
              <a:rPr lang="en-US" altLang="ja-JP" sz="1499">
                <a:solidFill>
                  <a:srgbClr val="828282"/>
                </a:solidFill>
                <a:latin typeface="Verdana" panose="020B0604030504040204" pitchFamily="34" charset="0"/>
                <a:ea typeface="Verdana" panose="020B0604030504040204" pitchFamily="34" charset="0"/>
              </a:rPr>
              <a:t>Medals at the</a:t>
            </a:r>
          </a:p>
          <a:p>
            <a:pPr algn="ctr" defTabSz="913577"/>
            <a:r>
              <a:rPr lang="en-US" altLang="ja-JP" sz="1499" err="1">
                <a:solidFill>
                  <a:srgbClr val="828282"/>
                </a:solidFill>
                <a:latin typeface="Verdana" panose="020B0604030504040204" pitchFamily="34" charset="0"/>
                <a:ea typeface="Verdana" panose="020B0604030504040204" pitchFamily="34" charset="0"/>
              </a:rPr>
              <a:t>WorldSkills</a:t>
            </a:r>
            <a:endParaRPr lang="en-US" altLang="ja-JP" sz="1499">
              <a:solidFill>
                <a:srgbClr val="828282"/>
              </a:solidFill>
              <a:latin typeface="Verdana" panose="020B0604030504040204" pitchFamily="34" charset="0"/>
              <a:ea typeface="Verdana" panose="020B0604030504040204" pitchFamily="34" charset="0"/>
            </a:endParaRPr>
          </a:p>
          <a:p>
            <a:pPr algn="ctr" defTabSz="913577"/>
            <a:r>
              <a:rPr lang="en-US" altLang="ja-JP" sz="1499">
                <a:solidFill>
                  <a:srgbClr val="828282"/>
                </a:solidFill>
                <a:latin typeface="Verdana" panose="020B0604030504040204" pitchFamily="34" charset="0"/>
                <a:ea typeface="Verdana" panose="020B0604030504040204" pitchFamily="34" charset="0"/>
              </a:rPr>
              <a:t>Competition</a:t>
            </a:r>
          </a:p>
        </p:txBody>
      </p:sp>
      <p:sp>
        <p:nvSpPr>
          <p:cNvPr id="78" name="テキスト ボックス 77"/>
          <p:cNvSpPr txBox="1"/>
          <p:nvPr/>
        </p:nvSpPr>
        <p:spPr>
          <a:xfrm>
            <a:off x="2899258" y="4543386"/>
            <a:ext cx="841119" cy="645733"/>
          </a:xfrm>
          <a:prstGeom prst="rect">
            <a:avLst/>
          </a:prstGeom>
          <a:noFill/>
        </p:spPr>
        <p:txBody>
          <a:bodyPr wrap="none" rtlCol="0">
            <a:spAutoFit/>
          </a:bodyPr>
          <a:lstStyle/>
          <a:p>
            <a:pPr algn="ctr" defTabSz="913577"/>
            <a:r>
              <a:rPr lang="en-US" altLang="ja-JP" sz="3597" b="1">
                <a:solidFill>
                  <a:srgbClr val="E6002D"/>
                </a:solidFill>
                <a:latin typeface="Verdana" panose="020B0604030504040204" pitchFamily="34" charset="0"/>
                <a:ea typeface="Verdana" panose="020B0604030504040204" pitchFamily="34" charset="0"/>
              </a:rPr>
              <a:t>69</a:t>
            </a:r>
            <a:endParaRPr lang="ja-JP" altLang="en-US" sz="3597" b="1">
              <a:solidFill>
                <a:srgbClr val="E6002D"/>
              </a:solidFill>
              <a:latin typeface="Verdana" panose="020B0604030504040204" pitchFamily="34" charset="0"/>
              <a:ea typeface="Yu Gothic UI"/>
            </a:endParaRPr>
          </a:p>
        </p:txBody>
      </p:sp>
      <p:sp>
        <p:nvSpPr>
          <p:cNvPr id="80" name="正方形/長方形 79"/>
          <p:cNvSpPr/>
          <p:nvPr/>
        </p:nvSpPr>
        <p:spPr>
          <a:xfrm>
            <a:off x="4999216" y="3793675"/>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81" name="テキスト ボックス 80"/>
          <p:cNvSpPr txBox="1"/>
          <p:nvPr/>
        </p:nvSpPr>
        <p:spPr>
          <a:xfrm>
            <a:off x="5302151" y="4070669"/>
            <a:ext cx="1661098" cy="322866"/>
          </a:xfrm>
          <a:prstGeom prst="rect">
            <a:avLst/>
          </a:prstGeom>
          <a:noFill/>
        </p:spPr>
        <p:txBody>
          <a:bodyPr wrap="none" rtlCol="0">
            <a:spAutoFit/>
          </a:bodyPr>
          <a:lstStyle/>
          <a:p>
            <a:pPr algn="ctr" defTabSz="913577"/>
            <a:r>
              <a:rPr lang="en-US" altLang="ja-JP" sz="1499">
                <a:solidFill>
                  <a:srgbClr val="828282"/>
                </a:solidFill>
                <a:latin typeface="Verdana" panose="020B0604030504040204" pitchFamily="34" charset="0"/>
                <a:ea typeface="Verdana" panose="020B0604030504040204" pitchFamily="34" charset="0"/>
              </a:rPr>
              <a:t>Global Network</a:t>
            </a:r>
          </a:p>
        </p:txBody>
      </p:sp>
      <p:grpSp>
        <p:nvGrpSpPr>
          <p:cNvPr id="5" name="グループ化 4"/>
          <p:cNvGrpSpPr/>
          <p:nvPr/>
        </p:nvGrpSpPr>
        <p:grpSpPr>
          <a:xfrm>
            <a:off x="5030120" y="4543386"/>
            <a:ext cx="2192248" cy="645733"/>
            <a:chOff x="5034689" y="4515318"/>
            <a:chExt cx="2194278" cy="646331"/>
          </a:xfrm>
        </p:grpSpPr>
        <p:sp>
          <p:nvSpPr>
            <p:cNvPr id="82" name="テキスト ボックス 81"/>
            <p:cNvSpPr txBox="1"/>
            <p:nvPr/>
          </p:nvSpPr>
          <p:spPr>
            <a:xfrm>
              <a:off x="5034689" y="4515318"/>
              <a:ext cx="841898" cy="646331"/>
            </a:xfrm>
            <a:prstGeom prst="rect">
              <a:avLst/>
            </a:prstGeom>
            <a:noFill/>
          </p:spPr>
          <p:txBody>
            <a:bodyPr wrap="none" rtlCol="0">
              <a:spAutoFit/>
            </a:bodyPr>
            <a:lstStyle/>
            <a:p>
              <a:pPr algn="ctr" defTabSz="913577"/>
              <a:r>
                <a:rPr lang="en-US" altLang="ja-JP" sz="3597" b="1">
                  <a:solidFill>
                    <a:srgbClr val="E6002D"/>
                  </a:solidFill>
                  <a:latin typeface="Verdana" panose="020B0604030504040204" pitchFamily="34" charset="0"/>
                  <a:ea typeface="Verdana" panose="020B0604030504040204" pitchFamily="34" charset="0"/>
                </a:rPr>
                <a:t>35</a:t>
              </a:r>
            </a:p>
          </p:txBody>
        </p:sp>
        <p:sp>
          <p:nvSpPr>
            <p:cNvPr id="59" name="テキスト ボックス 58"/>
            <p:cNvSpPr txBox="1"/>
            <p:nvPr/>
          </p:nvSpPr>
          <p:spPr>
            <a:xfrm>
              <a:off x="5753883" y="4590173"/>
              <a:ext cx="1475084" cy="486287"/>
            </a:xfrm>
            <a:prstGeom prst="rect">
              <a:avLst/>
            </a:prstGeom>
            <a:noFill/>
          </p:spPr>
          <p:txBody>
            <a:bodyPr wrap="none" rtlCol="0">
              <a:spAutoFit/>
            </a:bodyPr>
            <a:lstStyle/>
            <a:p>
              <a:pPr defTabSz="913577">
                <a:lnSpc>
                  <a:spcPct val="80000"/>
                </a:lnSpc>
              </a:pPr>
              <a:r>
                <a:rPr lang="en-US" altLang="ja-JP" sz="1599" b="1" spc="-50">
                  <a:solidFill>
                    <a:srgbClr val="E6002D"/>
                  </a:solidFill>
                  <a:latin typeface="Verdana" panose="020B0604030504040204" pitchFamily="34" charset="0"/>
                  <a:ea typeface="Verdana" panose="020B0604030504040204" pitchFamily="34" charset="0"/>
                </a:rPr>
                <a:t>countries </a:t>
              </a:r>
            </a:p>
            <a:p>
              <a:pPr defTabSz="913577">
                <a:lnSpc>
                  <a:spcPct val="80000"/>
                </a:lnSpc>
              </a:pPr>
              <a:r>
                <a:rPr lang="en-US" altLang="ja-JP" sz="1599" b="1" spc="-50">
                  <a:solidFill>
                    <a:srgbClr val="E6002D"/>
                  </a:solidFill>
                  <a:latin typeface="Verdana" panose="020B0604030504040204" pitchFamily="34" charset="0"/>
                  <a:ea typeface="Verdana" panose="020B0604030504040204" pitchFamily="34" charset="0"/>
                </a:rPr>
                <a:t>and regions</a:t>
              </a:r>
              <a:endParaRPr lang="ja-JP" altLang="en-US" sz="1599" b="1" spc="-50">
                <a:solidFill>
                  <a:srgbClr val="E6002D"/>
                </a:solidFill>
                <a:latin typeface="Verdana" panose="020B0604030504040204" pitchFamily="34" charset="0"/>
                <a:ea typeface="Yu Gothic UI"/>
              </a:endParaRPr>
            </a:p>
          </p:txBody>
        </p:sp>
      </p:grpSp>
      <p:sp>
        <p:nvSpPr>
          <p:cNvPr id="84" name="正方形/長方形 83"/>
          <p:cNvSpPr/>
          <p:nvPr/>
        </p:nvSpPr>
        <p:spPr>
          <a:xfrm>
            <a:off x="7813158" y="3793675"/>
            <a:ext cx="2266967" cy="1409806"/>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85" name="テキスト ボックス 84"/>
          <p:cNvSpPr txBox="1"/>
          <p:nvPr/>
        </p:nvSpPr>
        <p:spPr>
          <a:xfrm>
            <a:off x="7930317" y="3955358"/>
            <a:ext cx="2032649" cy="553486"/>
          </a:xfrm>
          <a:prstGeom prst="rect">
            <a:avLst/>
          </a:prstGeom>
          <a:noFill/>
        </p:spPr>
        <p:txBody>
          <a:bodyPr wrap="none" rtlCol="0">
            <a:spAutoFit/>
          </a:bodyPr>
          <a:lstStyle/>
          <a:p>
            <a:pPr algn="ctr" defTabSz="913577"/>
            <a:r>
              <a:rPr lang="en-US" altLang="ja-JP" sz="1499">
                <a:solidFill>
                  <a:srgbClr val="828282"/>
                </a:solidFill>
                <a:latin typeface="Verdana" panose="020B0604030504040204" pitchFamily="34" charset="0"/>
                <a:ea typeface="Verdana" panose="020B0604030504040204" pitchFamily="34" charset="0"/>
              </a:rPr>
              <a:t>Overseas Revenue </a:t>
            </a:r>
          </a:p>
          <a:p>
            <a:pPr algn="ctr" defTabSz="913577"/>
            <a:r>
              <a:rPr lang="en-US" altLang="ja-JP" sz="1499">
                <a:solidFill>
                  <a:srgbClr val="828282"/>
                </a:solidFill>
                <a:latin typeface="Verdana" panose="020B0604030504040204" pitchFamily="34" charset="0"/>
                <a:ea typeface="Verdana" panose="020B0604030504040204" pitchFamily="34" charset="0"/>
              </a:rPr>
              <a:t>Ratio</a:t>
            </a:r>
            <a:endParaRPr lang="ja-JP" altLang="en-US" sz="1499">
              <a:solidFill>
                <a:srgbClr val="828282"/>
              </a:solidFill>
              <a:latin typeface="Verdana" panose="020B0604030504040204" pitchFamily="34" charset="0"/>
              <a:ea typeface="Yu Gothic UI"/>
            </a:endParaRPr>
          </a:p>
        </p:txBody>
      </p:sp>
      <p:sp>
        <p:nvSpPr>
          <p:cNvPr id="86" name="テキスト ボックス 85"/>
          <p:cNvSpPr txBox="1"/>
          <p:nvPr/>
        </p:nvSpPr>
        <p:spPr>
          <a:xfrm>
            <a:off x="8412374" y="4543386"/>
            <a:ext cx="1068535" cy="645733"/>
          </a:xfrm>
          <a:prstGeom prst="rect">
            <a:avLst/>
          </a:prstGeom>
          <a:noFill/>
        </p:spPr>
        <p:txBody>
          <a:bodyPr wrap="none" rtlCol="0">
            <a:spAutoFit/>
          </a:bodyPr>
          <a:lstStyle/>
          <a:p>
            <a:pPr algn="ctr" defTabSz="913577"/>
            <a:r>
              <a:rPr lang="en-US" altLang="ja-JP" sz="3597" b="1">
                <a:solidFill>
                  <a:srgbClr val="E6002D"/>
                </a:solidFill>
                <a:latin typeface="Verdana" panose="020B0604030504040204" pitchFamily="34" charset="0"/>
                <a:ea typeface="Verdana" panose="020B0604030504040204" pitchFamily="34" charset="0"/>
              </a:rPr>
              <a:t>57</a:t>
            </a:r>
            <a:r>
              <a:rPr lang="en-US" altLang="ja-JP" sz="1998" b="1">
                <a:solidFill>
                  <a:srgbClr val="E6002D"/>
                </a:solidFill>
                <a:latin typeface="DENSO Sans Black" panose="00000A00000000000000" pitchFamily="50" charset="0"/>
                <a:ea typeface="Yu Gothic UI"/>
              </a:rPr>
              <a:t>%</a:t>
            </a:r>
            <a:endParaRPr lang="ja-JP" altLang="en-US" sz="1998" b="1">
              <a:solidFill>
                <a:srgbClr val="E6002D"/>
              </a:solidFill>
              <a:latin typeface="DENSO Sans Black" panose="00000A00000000000000" pitchFamily="50" charset="0"/>
              <a:ea typeface="Yu Gothic UI"/>
            </a:endParaRPr>
          </a:p>
        </p:txBody>
      </p:sp>
      <p:sp>
        <p:nvSpPr>
          <p:cNvPr id="41" name="正方形/長方形 40"/>
          <p:cNvSpPr/>
          <p:nvPr/>
        </p:nvSpPr>
        <p:spPr>
          <a:xfrm>
            <a:off x="87" y="551558"/>
            <a:ext cx="9063608" cy="205781"/>
          </a:xfrm>
          <a:prstGeom prst="rect">
            <a:avLst/>
          </a:prstGeom>
          <a:solidFill>
            <a:srgbClr val="B9D7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grpSp>
        <p:nvGrpSpPr>
          <p:cNvPr id="4" name="グループ化 3"/>
          <p:cNvGrpSpPr/>
          <p:nvPr/>
        </p:nvGrpSpPr>
        <p:grpSpPr>
          <a:xfrm>
            <a:off x="9272681" y="545169"/>
            <a:ext cx="2418178" cy="249417"/>
            <a:chOff x="9348912" y="545674"/>
            <a:chExt cx="2420417" cy="249648"/>
          </a:xfrm>
        </p:grpSpPr>
        <p:sp>
          <p:nvSpPr>
            <p:cNvPr id="37" name="テキスト ボックス 36"/>
            <p:cNvSpPr txBox="1"/>
            <p:nvPr/>
          </p:nvSpPr>
          <p:spPr>
            <a:xfrm>
              <a:off x="9348912" y="545674"/>
              <a:ext cx="1157783" cy="215771"/>
            </a:xfrm>
            <a:custGeom>
              <a:avLst/>
              <a:gdLst/>
              <a:ahLst/>
              <a:cxnLst/>
              <a:rect l="l" t="t" r="r" b="b"/>
              <a:pathLst>
                <a:path w="1157783" h="215771">
                  <a:moveTo>
                    <a:pt x="757996" y="77381"/>
                  </a:moveTo>
                  <a:cubicBezTo>
                    <a:pt x="745240" y="77118"/>
                    <a:pt x="734672" y="80711"/>
                    <a:pt x="726294" y="88160"/>
                  </a:cubicBezTo>
                  <a:cubicBezTo>
                    <a:pt x="717915" y="95608"/>
                    <a:pt x="711799" y="108487"/>
                    <a:pt x="707946" y="126797"/>
                  </a:cubicBezTo>
                  <a:lnTo>
                    <a:pt x="787013" y="126797"/>
                  </a:lnTo>
                  <a:cubicBezTo>
                    <a:pt x="787868" y="120687"/>
                    <a:pt x="788296" y="115196"/>
                    <a:pt x="788298" y="110325"/>
                  </a:cubicBezTo>
                  <a:cubicBezTo>
                    <a:pt x="788295" y="98543"/>
                    <a:pt x="785764" y="90078"/>
                    <a:pt x="780704" y="84931"/>
                  </a:cubicBezTo>
                  <a:cubicBezTo>
                    <a:pt x="775644" y="79783"/>
                    <a:pt x="768075" y="77267"/>
                    <a:pt x="757996" y="77381"/>
                  </a:cubicBezTo>
                  <a:close/>
                  <a:moveTo>
                    <a:pt x="415096" y="77381"/>
                  </a:moveTo>
                  <a:cubicBezTo>
                    <a:pt x="402340" y="77118"/>
                    <a:pt x="391772" y="80711"/>
                    <a:pt x="383394" y="88160"/>
                  </a:cubicBezTo>
                  <a:cubicBezTo>
                    <a:pt x="375015" y="95608"/>
                    <a:pt x="368899" y="108487"/>
                    <a:pt x="365046" y="126797"/>
                  </a:cubicBezTo>
                  <a:lnTo>
                    <a:pt x="444113" y="126797"/>
                  </a:lnTo>
                  <a:cubicBezTo>
                    <a:pt x="444967" y="120687"/>
                    <a:pt x="445396" y="115196"/>
                    <a:pt x="445398" y="110325"/>
                  </a:cubicBezTo>
                  <a:cubicBezTo>
                    <a:pt x="445395" y="98543"/>
                    <a:pt x="442864" y="90078"/>
                    <a:pt x="437804" y="84931"/>
                  </a:cubicBezTo>
                  <a:cubicBezTo>
                    <a:pt x="432744" y="79783"/>
                    <a:pt x="425175" y="77267"/>
                    <a:pt x="415096" y="77381"/>
                  </a:cubicBezTo>
                  <a:close/>
                  <a:moveTo>
                    <a:pt x="290456" y="59436"/>
                  </a:moveTo>
                  <a:cubicBezTo>
                    <a:pt x="292990" y="59449"/>
                    <a:pt x="295604" y="59576"/>
                    <a:pt x="298300" y="59817"/>
                  </a:cubicBezTo>
                  <a:cubicBezTo>
                    <a:pt x="300995" y="60058"/>
                    <a:pt x="303209" y="60337"/>
                    <a:pt x="304943" y="60655"/>
                  </a:cubicBezTo>
                  <a:lnTo>
                    <a:pt x="299072" y="87135"/>
                  </a:lnTo>
                  <a:cubicBezTo>
                    <a:pt x="296583" y="86817"/>
                    <a:pt x="293593" y="86538"/>
                    <a:pt x="290104" y="86297"/>
                  </a:cubicBezTo>
                  <a:cubicBezTo>
                    <a:pt x="286614" y="86055"/>
                    <a:pt x="282234" y="85928"/>
                    <a:pt x="276962" y="85916"/>
                  </a:cubicBezTo>
                  <a:cubicBezTo>
                    <a:pt x="270458" y="85931"/>
                    <a:pt x="264368" y="86376"/>
                    <a:pt x="258693" y="87249"/>
                  </a:cubicBezTo>
                  <a:cubicBezTo>
                    <a:pt x="253017" y="88122"/>
                    <a:pt x="247900" y="89329"/>
                    <a:pt x="243340" y="90869"/>
                  </a:cubicBezTo>
                  <a:lnTo>
                    <a:pt x="226109" y="213322"/>
                  </a:lnTo>
                  <a:lnTo>
                    <a:pt x="198663" y="213322"/>
                  </a:lnTo>
                  <a:lnTo>
                    <a:pt x="216122" y="88887"/>
                  </a:lnTo>
                  <a:cubicBezTo>
                    <a:pt x="216532" y="84534"/>
                    <a:pt x="215769" y="80225"/>
                    <a:pt x="213835" y="75959"/>
                  </a:cubicBezTo>
                  <a:cubicBezTo>
                    <a:pt x="211900" y="71693"/>
                    <a:pt x="209994" y="68012"/>
                    <a:pt x="208116" y="64916"/>
                  </a:cubicBezTo>
                  <a:lnTo>
                    <a:pt x="209794" y="60960"/>
                  </a:lnTo>
                  <a:lnTo>
                    <a:pt x="243873" y="60960"/>
                  </a:lnTo>
                  <a:lnTo>
                    <a:pt x="241205" y="79676"/>
                  </a:lnTo>
                  <a:cubicBezTo>
                    <a:pt x="246964" y="74206"/>
                    <a:pt x="254067" y="69510"/>
                    <a:pt x="262514" y="65590"/>
                  </a:cubicBezTo>
                  <a:cubicBezTo>
                    <a:pt x="270961" y="61670"/>
                    <a:pt x="280275" y="59618"/>
                    <a:pt x="290456" y="59436"/>
                  </a:cubicBezTo>
                  <a:close/>
                  <a:moveTo>
                    <a:pt x="956331" y="58826"/>
                  </a:moveTo>
                  <a:cubicBezTo>
                    <a:pt x="973917" y="58760"/>
                    <a:pt x="986267" y="63019"/>
                    <a:pt x="993379" y="71603"/>
                  </a:cubicBezTo>
                  <a:cubicBezTo>
                    <a:pt x="1000492" y="80186"/>
                    <a:pt x="1002758" y="93492"/>
                    <a:pt x="1000178" y="111519"/>
                  </a:cubicBezTo>
                  <a:lnTo>
                    <a:pt x="985836" y="213322"/>
                  </a:lnTo>
                  <a:lnTo>
                    <a:pt x="958084" y="213322"/>
                  </a:lnTo>
                  <a:lnTo>
                    <a:pt x="972105" y="113652"/>
                  </a:lnTo>
                  <a:cubicBezTo>
                    <a:pt x="974005" y="101254"/>
                    <a:pt x="972951" y="92523"/>
                    <a:pt x="968944" y="87459"/>
                  </a:cubicBezTo>
                  <a:cubicBezTo>
                    <a:pt x="964936" y="82395"/>
                    <a:pt x="957100" y="79950"/>
                    <a:pt x="945435" y="80124"/>
                  </a:cubicBezTo>
                  <a:cubicBezTo>
                    <a:pt x="938893" y="80178"/>
                    <a:pt x="931593" y="81156"/>
                    <a:pt x="923537" y="83058"/>
                  </a:cubicBezTo>
                  <a:cubicBezTo>
                    <a:pt x="915480" y="84960"/>
                    <a:pt x="907971" y="87462"/>
                    <a:pt x="901010" y="90564"/>
                  </a:cubicBezTo>
                  <a:lnTo>
                    <a:pt x="883713" y="213322"/>
                  </a:lnTo>
                  <a:lnTo>
                    <a:pt x="855976" y="213322"/>
                  </a:lnTo>
                  <a:lnTo>
                    <a:pt x="873426" y="88918"/>
                  </a:lnTo>
                  <a:cubicBezTo>
                    <a:pt x="873835" y="84561"/>
                    <a:pt x="873073" y="80247"/>
                    <a:pt x="871140" y="75976"/>
                  </a:cubicBezTo>
                  <a:cubicBezTo>
                    <a:pt x="869206" y="71706"/>
                    <a:pt x="867301" y="68020"/>
                    <a:pt x="865425" y="64921"/>
                  </a:cubicBezTo>
                  <a:lnTo>
                    <a:pt x="867101" y="60960"/>
                  </a:lnTo>
                  <a:lnTo>
                    <a:pt x="902077" y="60960"/>
                  </a:lnTo>
                  <a:lnTo>
                    <a:pt x="900172" y="74572"/>
                  </a:lnTo>
                  <a:cubicBezTo>
                    <a:pt x="908775" y="70055"/>
                    <a:pt x="918087" y="66328"/>
                    <a:pt x="928109" y="63390"/>
                  </a:cubicBezTo>
                  <a:cubicBezTo>
                    <a:pt x="938131" y="60452"/>
                    <a:pt x="947538" y="58931"/>
                    <a:pt x="956331" y="58826"/>
                  </a:cubicBezTo>
                  <a:close/>
                  <a:moveTo>
                    <a:pt x="587869" y="58522"/>
                  </a:moveTo>
                  <a:cubicBezTo>
                    <a:pt x="599072" y="58648"/>
                    <a:pt x="609163" y="59384"/>
                    <a:pt x="618142" y="60729"/>
                  </a:cubicBezTo>
                  <a:cubicBezTo>
                    <a:pt x="627121" y="62073"/>
                    <a:pt x="633646" y="63268"/>
                    <a:pt x="637717" y="64313"/>
                  </a:cubicBezTo>
                  <a:lnTo>
                    <a:pt x="633679" y="88663"/>
                  </a:lnTo>
                  <a:cubicBezTo>
                    <a:pt x="628858" y="86655"/>
                    <a:pt x="622079" y="84572"/>
                    <a:pt x="613341" y="82412"/>
                  </a:cubicBezTo>
                  <a:cubicBezTo>
                    <a:pt x="604603" y="80252"/>
                    <a:pt x="595172" y="79083"/>
                    <a:pt x="585047" y="78905"/>
                  </a:cubicBezTo>
                  <a:cubicBezTo>
                    <a:pt x="580115" y="78790"/>
                    <a:pt x="574926" y="79020"/>
                    <a:pt x="569480" y="79594"/>
                  </a:cubicBezTo>
                  <a:cubicBezTo>
                    <a:pt x="564033" y="80168"/>
                    <a:pt x="559240" y="81775"/>
                    <a:pt x="555099" y="84416"/>
                  </a:cubicBezTo>
                  <a:cubicBezTo>
                    <a:pt x="550958" y="87057"/>
                    <a:pt x="548379" y="91420"/>
                    <a:pt x="547363" y="97505"/>
                  </a:cubicBezTo>
                  <a:cubicBezTo>
                    <a:pt x="546656" y="104060"/>
                    <a:pt x="549244" y="108786"/>
                    <a:pt x="555129" y="111682"/>
                  </a:cubicBezTo>
                  <a:cubicBezTo>
                    <a:pt x="561013" y="114579"/>
                    <a:pt x="568520" y="117476"/>
                    <a:pt x="577648" y="120372"/>
                  </a:cubicBezTo>
                  <a:lnTo>
                    <a:pt x="592217" y="125555"/>
                  </a:lnTo>
                  <a:cubicBezTo>
                    <a:pt x="602769" y="128987"/>
                    <a:pt x="611528" y="133271"/>
                    <a:pt x="618495" y="138409"/>
                  </a:cubicBezTo>
                  <a:cubicBezTo>
                    <a:pt x="625462" y="143546"/>
                    <a:pt x="629075" y="151356"/>
                    <a:pt x="629335" y="161838"/>
                  </a:cubicBezTo>
                  <a:cubicBezTo>
                    <a:pt x="629348" y="164023"/>
                    <a:pt x="629170" y="166361"/>
                    <a:pt x="628802" y="168851"/>
                  </a:cubicBezTo>
                  <a:cubicBezTo>
                    <a:pt x="626434" y="185605"/>
                    <a:pt x="619378" y="197652"/>
                    <a:pt x="607632" y="204991"/>
                  </a:cubicBezTo>
                  <a:cubicBezTo>
                    <a:pt x="595886" y="212330"/>
                    <a:pt x="579483" y="215920"/>
                    <a:pt x="558424" y="215760"/>
                  </a:cubicBezTo>
                  <a:cubicBezTo>
                    <a:pt x="546657" y="215602"/>
                    <a:pt x="535600" y="214778"/>
                    <a:pt x="525256" y="213287"/>
                  </a:cubicBezTo>
                  <a:cubicBezTo>
                    <a:pt x="514911" y="211796"/>
                    <a:pt x="507409" y="210589"/>
                    <a:pt x="502748" y="209664"/>
                  </a:cubicBezTo>
                  <a:lnTo>
                    <a:pt x="507092" y="182876"/>
                  </a:lnTo>
                  <a:cubicBezTo>
                    <a:pt x="512572" y="185264"/>
                    <a:pt x="520278" y="187881"/>
                    <a:pt x="530212" y="190727"/>
                  </a:cubicBezTo>
                  <a:cubicBezTo>
                    <a:pt x="540145" y="193573"/>
                    <a:pt x="550516" y="195123"/>
                    <a:pt x="561323" y="195377"/>
                  </a:cubicBezTo>
                  <a:cubicBezTo>
                    <a:pt x="566166" y="195501"/>
                    <a:pt x="571381" y="195151"/>
                    <a:pt x="576969" y="194327"/>
                  </a:cubicBezTo>
                  <a:cubicBezTo>
                    <a:pt x="582558" y="193502"/>
                    <a:pt x="587536" y="191458"/>
                    <a:pt x="591904" y="188195"/>
                  </a:cubicBezTo>
                  <a:cubicBezTo>
                    <a:pt x="596272" y="184931"/>
                    <a:pt x="599046" y="179703"/>
                    <a:pt x="600227" y="172510"/>
                  </a:cubicBezTo>
                  <a:cubicBezTo>
                    <a:pt x="600380" y="171455"/>
                    <a:pt x="600456" y="170439"/>
                    <a:pt x="600456" y="169461"/>
                  </a:cubicBezTo>
                  <a:cubicBezTo>
                    <a:pt x="600228" y="163321"/>
                    <a:pt x="597498" y="158811"/>
                    <a:pt x="592265" y="155931"/>
                  </a:cubicBezTo>
                  <a:cubicBezTo>
                    <a:pt x="587032" y="153050"/>
                    <a:pt x="580659" y="150446"/>
                    <a:pt x="573147" y="148118"/>
                  </a:cubicBezTo>
                  <a:lnTo>
                    <a:pt x="557738" y="142630"/>
                  </a:lnTo>
                  <a:cubicBezTo>
                    <a:pt x="546946" y="139050"/>
                    <a:pt x="537782" y="134832"/>
                    <a:pt x="530245" y="129976"/>
                  </a:cubicBezTo>
                  <a:cubicBezTo>
                    <a:pt x="522708" y="125120"/>
                    <a:pt x="518775" y="117549"/>
                    <a:pt x="518445" y="107261"/>
                  </a:cubicBezTo>
                  <a:cubicBezTo>
                    <a:pt x="518445" y="105343"/>
                    <a:pt x="518597" y="103311"/>
                    <a:pt x="518901" y="101164"/>
                  </a:cubicBezTo>
                  <a:cubicBezTo>
                    <a:pt x="521012" y="86587"/>
                    <a:pt x="527909" y="75823"/>
                    <a:pt x="539590" y="68872"/>
                  </a:cubicBezTo>
                  <a:cubicBezTo>
                    <a:pt x="551271" y="61920"/>
                    <a:pt x="567364" y="58470"/>
                    <a:pt x="587869" y="58522"/>
                  </a:cubicBezTo>
                  <a:close/>
                  <a:moveTo>
                    <a:pt x="760057" y="58217"/>
                  </a:moveTo>
                  <a:cubicBezTo>
                    <a:pt x="778253" y="58001"/>
                    <a:pt x="792242" y="62159"/>
                    <a:pt x="802024" y="70692"/>
                  </a:cubicBezTo>
                  <a:cubicBezTo>
                    <a:pt x="811806" y="79224"/>
                    <a:pt x="816749" y="93427"/>
                    <a:pt x="816854" y="113299"/>
                  </a:cubicBezTo>
                  <a:cubicBezTo>
                    <a:pt x="816867" y="119861"/>
                    <a:pt x="816307" y="127098"/>
                    <a:pt x="815174" y="135011"/>
                  </a:cubicBezTo>
                  <a:cubicBezTo>
                    <a:pt x="814971" y="136608"/>
                    <a:pt x="814633" y="138509"/>
                    <a:pt x="814163" y="140715"/>
                  </a:cubicBezTo>
                  <a:cubicBezTo>
                    <a:pt x="813692" y="142921"/>
                    <a:pt x="813164" y="144974"/>
                    <a:pt x="812578" y="146876"/>
                  </a:cubicBezTo>
                  <a:lnTo>
                    <a:pt x="703928" y="146876"/>
                  </a:lnTo>
                  <a:cubicBezTo>
                    <a:pt x="703641" y="149688"/>
                    <a:pt x="703497" y="152357"/>
                    <a:pt x="703497" y="154883"/>
                  </a:cubicBezTo>
                  <a:cubicBezTo>
                    <a:pt x="703589" y="168552"/>
                    <a:pt x="707584" y="178488"/>
                    <a:pt x="715481" y="184692"/>
                  </a:cubicBezTo>
                  <a:cubicBezTo>
                    <a:pt x="723378" y="190896"/>
                    <a:pt x="734623" y="193950"/>
                    <a:pt x="749218" y="193853"/>
                  </a:cubicBezTo>
                  <a:cubicBezTo>
                    <a:pt x="759570" y="193707"/>
                    <a:pt x="769608" y="192550"/>
                    <a:pt x="779331" y="190383"/>
                  </a:cubicBezTo>
                  <a:cubicBezTo>
                    <a:pt x="789054" y="188216"/>
                    <a:pt x="796802" y="185915"/>
                    <a:pt x="802576" y="183481"/>
                  </a:cubicBezTo>
                  <a:lnTo>
                    <a:pt x="798911" y="209675"/>
                  </a:lnTo>
                  <a:cubicBezTo>
                    <a:pt x="793101" y="211127"/>
                    <a:pt x="785330" y="212483"/>
                    <a:pt x="775600" y="213745"/>
                  </a:cubicBezTo>
                  <a:cubicBezTo>
                    <a:pt x="765869" y="215006"/>
                    <a:pt x="755829" y="215678"/>
                    <a:pt x="745478" y="215760"/>
                  </a:cubicBezTo>
                  <a:cubicBezTo>
                    <a:pt x="723604" y="216027"/>
                    <a:pt x="706429" y="211614"/>
                    <a:pt x="693953" y="202522"/>
                  </a:cubicBezTo>
                  <a:cubicBezTo>
                    <a:pt x="681477" y="193430"/>
                    <a:pt x="675121" y="178059"/>
                    <a:pt x="674884" y="156408"/>
                  </a:cubicBezTo>
                  <a:cubicBezTo>
                    <a:pt x="674884" y="150777"/>
                    <a:pt x="675341" y="144658"/>
                    <a:pt x="676254" y="138053"/>
                  </a:cubicBezTo>
                  <a:cubicBezTo>
                    <a:pt x="679237" y="118111"/>
                    <a:pt x="684886" y="102291"/>
                    <a:pt x="693203" y="90593"/>
                  </a:cubicBezTo>
                  <a:cubicBezTo>
                    <a:pt x="701519" y="78895"/>
                    <a:pt x="711500" y="70542"/>
                    <a:pt x="723144" y="65534"/>
                  </a:cubicBezTo>
                  <a:cubicBezTo>
                    <a:pt x="734787" y="60527"/>
                    <a:pt x="747092" y="58087"/>
                    <a:pt x="760057" y="58217"/>
                  </a:cubicBezTo>
                  <a:close/>
                  <a:moveTo>
                    <a:pt x="417157" y="58217"/>
                  </a:moveTo>
                  <a:cubicBezTo>
                    <a:pt x="435353" y="58001"/>
                    <a:pt x="449342" y="62159"/>
                    <a:pt x="459124" y="70692"/>
                  </a:cubicBezTo>
                  <a:cubicBezTo>
                    <a:pt x="468905" y="79224"/>
                    <a:pt x="473849" y="93427"/>
                    <a:pt x="473954" y="113299"/>
                  </a:cubicBezTo>
                  <a:cubicBezTo>
                    <a:pt x="473967" y="119861"/>
                    <a:pt x="473407" y="127098"/>
                    <a:pt x="472274" y="135011"/>
                  </a:cubicBezTo>
                  <a:cubicBezTo>
                    <a:pt x="472071" y="136608"/>
                    <a:pt x="471733" y="138509"/>
                    <a:pt x="471263" y="140715"/>
                  </a:cubicBezTo>
                  <a:cubicBezTo>
                    <a:pt x="470792" y="142921"/>
                    <a:pt x="470264" y="144974"/>
                    <a:pt x="469678" y="146876"/>
                  </a:cubicBezTo>
                  <a:lnTo>
                    <a:pt x="361028" y="146876"/>
                  </a:lnTo>
                  <a:cubicBezTo>
                    <a:pt x="360741" y="149688"/>
                    <a:pt x="360597" y="152357"/>
                    <a:pt x="360597" y="154883"/>
                  </a:cubicBezTo>
                  <a:cubicBezTo>
                    <a:pt x="360689" y="168552"/>
                    <a:pt x="364684" y="178488"/>
                    <a:pt x="372581" y="184692"/>
                  </a:cubicBezTo>
                  <a:cubicBezTo>
                    <a:pt x="380478" y="190896"/>
                    <a:pt x="391724" y="193950"/>
                    <a:pt x="406318" y="193853"/>
                  </a:cubicBezTo>
                  <a:cubicBezTo>
                    <a:pt x="416670" y="193707"/>
                    <a:pt x="426708" y="192550"/>
                    <a:pt x="436431" y="190383"/>
                  </a:cubicBezTo>
                  <a:cubicBezTo>
                    <a:pt x="446154" y="188216"/>
                    <a:pt x="453902" y="185915"/>
                    <a:pt x="459676" y="183481"/>
                  </a:cubicBezTo>
                  <a:lnTo>
                    <a:pt x="456011" y="209675"/>
                  </a:lnTo>
                  <a:cubicBezTo>
                    <a:pt x="450201" y="211127"/>
                    <a:pt x="442431" y="212483"/>
                    <a:pt x="432700" y="213745"/>
                  </a:cubicBezTo>
                  <a:cubicBezTo>
                    <a:pt x="422969" y="215006"/>
                    <a:pt x="412929" y="215678"/>
                    <a:pt x="402578" y="215760"/>
                  </a:cubicBezTo>
                  <a:cubicBezTo>
                    <a:pt x="380704" y="216027"/>
                    <a:pt x="363529" y="211614"/>
                    <a:pt x="351053" y="202522"/>
                  </a:cubicBezTo>
                  <a:cubicBezTo>
                    <a:pt x="338577" y="193430"/>
                    <a:pt x="332221" y="178059"/>
                    <a:pt x="331984" y="156408"/>
                  </a:cubicBezTo>
                  <a:cubicBezTo>
                    <a:pt x="331984" y="150777"/>
                    <a:pt x="332441" y="144658"/>
                    <a:pt x="333354" y="138053"/>
                  </a:cubicBezTo>
                  <a:cubicBezTo>
                    <a:pt x="336337" y="118111"/>
                    <a:pt x="341986" y="102291"/>
                    <a:pt x="350303" y="90593"/>
                  </a:cubicBezTo>
                  <a:cubicBezTo>
                    <a:pt x="358619" y="78895"/>
                    <a:pt x="368600" y="70542"/>
                    <a:pt x="380244" y="65534"/>
                  </a:cubicBezTo>
                  <a:cubicBezTo>
                    <a:pt x="391888" y="60527"/>
                    <a:pt x="404192" y="58087"/>
                    <a:pt x="417157" y="58217"/>
                  </a:cubicBezTo>
                  <a:close/>
                  <a:moveTo>
                    <a:pt x="56464" y="21643"/>
                  </a:moveTo>
                  <a:lnTo>
                    <a:pt x="43434" y="114567"/>
                  </a:lnTo>
                  <a:lnTo>
                    <a:pt x="86182" y="114035"/>
                  </a:lnTo>
                  <a:cubicBezTo>
                    <a:pt x="103357" y="113920"/>
                    <a:pt x="116632" y="110105"/>
                    <a:pt x="126006" y="102590"/>
                  </a:cubicBezTo>
                  <a:cubicBezTo>
                    <a:pt x="135380" y="95075"/>
                    <a:pt x="141130" y="83631"/>
                    <a:pt x="143256" y="68258"/>
                  </a:cubicBezTo>
                  <a:cubicBezTo>
                    <a:pt x="143738" y="64710"/>
                    <a:pt x="143992" y="61353"/>
                    <a:pt x="144018" y="58187"/>
                  </a:cubicBezTo>
                  <a:cubicBezTo>
                    <a:pt x="144040" y="46192"/>
                    <a:pt x="140338" y="37224"/>
                    <a:pt x="132912" y="31284"/>
                  </a:cubicBezTo>
                  <a:cubicBezTo>
                    <a:pt x="125485" y="25344"/>
                    <a:pt x="114201" y="22308"/>
                    <a:pt x="99060" y="22176"/>
                  </a:cubicBezTo>
                  <a:close/>
                  <a:moveTo>
                    <a:pt x="1108862" y="21031"/>
                  </a:moveTo>
                  <a:lnTo>
                    <a:pt x="1103248" y="60960"/>
                  </a:lnTo>
                  <a:lnTo>
                    <a:pt x="1157783" y="60960"/>
                  </a:lnTo>
                  <a:lnTo>
                    <a:pt x="1155039" y="80429"/>
                  </a:lnTo>
                  <a:lnTo>
                    <a:pt x="1100508" y="80429"/>
                  </a:lnTo>
                  <a:lnTo>
                    <a:pt x="1088212" y="167936"/>
                  </a:lnTo>
                  <a:cubicBezTo>
                    <a:pt x="1087907" y="170032"/>
                    <a:pt x="1087755" y="172014"/>
                    <a:pt x="1087755" y="173882"/>
                  </a:cubicBezTo>
                  <a:cubicBezTo>
                    <a:pt x="1087742" y="187209"/>
                    <a:pt x="1095616" y="193866"/>
                    <a:pt x="1111377" y="193853"/>
                  </a:cubicBezTo>
                  <a:cubicBezTo>
                    <a:pt x="1115844" y="193866"/>
                    <a:pt x="1120549" y="193459"/>
                    <a:pt x="1125493" y="192633"/>
                  </a:cubicBezTo>
                  <a:cubicBezTo>
                    <a:pt x="1130436" y="191808"/>
                    <a:pt x="1136018" y="190486"/>
                    <a:pt x="1142238" y="188670"/>
                  </a:cubicBezTo>
                  <a:lnTo>
                    <a:pt x="1139418" y="210891"/>
                  </a:lnTo>
                  <a:cubicBezTo>
                    <a:pt x="1133560" y="212333"/>
                    <a:pt x="1127712" y="213404"/>
                    <a:pt x="1121873" y="214105"/>
                  </a:cubicBezTo>
                  <a:cubicBezTo>
                    <a:pt x="1116035" y="214805"/>
                    <a:pt x="1109919" y="215154"/>
                    <a:pt x="1103528" y="215151"/>
                  </a:cubicBezTo>
                  <a:cubicBezTo>
                    <a:pt x="1089221" y="215183"/>
                    <a:pt x="1078553" y="212038"/>
                    <a:pt x="1071524" y="205714"/>
                  </a:cubicBezTo>
                  <a:cubicBezTo>
                    <a:pt x="1064495" y="199391"/>
                    <a:pt x="1060989" y="189695"/>
                    <a:pt x="1061009" y="176626"/>
                  </a:cubicBezTo>
                  <a:cubicBezTo>
                    <a:pt x="1060996" y="172510"/>
                    <a:pt x="1061326" y="168089"/>
                    <a:pt x="1061999" y="163363"/>
                  </a:cubicBezTo>
                  <a:lnTo>
                    <a:pt x="1073633" y="80429"/>
                  </a:lnTo>
                  <a:lnTo>
                    <a:pt x="1049883" y="80429"/>
                  </a:lnTo>
                  <a:lnTo>
                    <a:pt x="1052627" y="60960"/>
                  </a:lnTo>
                  <a:lnTo>
                    <a:pt x="1076370" y="60960"/>
                  </a:lnTo>
                  <a:lnTo>
                    <a:pt x="1080821" y="29261"/>
                  </a:lnTo>
                  <a:close/>
                  <a:moveTo>
                    <a:pt x="19278" y="0"/>
                  </a:moveTo>
                  <a:lnTo>
                    <a:pt x="104927" y="0"/>
                  </a:lnTo>
                  <a:cubicBezTo>
                    <a:pt x="128422" y="24"/>
                    <a:pt x="146126" y="4647"/>
                    <a:pt x="158039" y="13869"/>
                  </a:cubicBezTo>
                  <a:cubicBezTo>
                    <a:pt x="169951" y="23091"/>
                    <a:pt x="175920" y="36770"/>
                    <a:pt x="175946" y="54907"/>
                  </a:cubicBezTo>
                  <a:cubicBezTo>
                    <a:pt x="175958" y="59128"/>
                    <a:pt x="175628" y="63579"/>
                    <a:pt x="174955" y="68258"/>
                  </a:cubicBezTo>
                  <a:cubicBezTo>
                    <a:pt x="171712" y="90821"/>
                    <a:pt x="162425" y="107925"/>
                    <a:pt x="147094" y="119570"/>
                  </a:cubicBezTo>
                  <a:cubicBezTo>
                    <a:pt x="131764" y="131215"/>
                    <a:pt x="110875" y="137066"/>
                    <a:pt x="84429" y="137122"/>
                  </a:cubicBezTo>
                  <a:lnTo>
                    <a:pt x="40233" y="137122"/>
                  </a:lnTo>
                  <a:lnTo>
                    <a:pt x="29565" y="213322"/>
                  </a:lnTo>
                  <a:lnTo>
                    <a:pt x="0" y="213322"/>
                  </a:lnTo>
                  <a:lnTo>
                    <a:pt x="25755" y="29653"/>
                  </a:lnTo>
                  <a:cubicBezTo>
                    <a:pt x="26206" y="24948"/>
                    <a:pt x="25457" y="20321"/>
                    <a:pt x="23507" y="15772"/>
                  </a:cubicBezTo>
                  <a:cubicBezTo>
                    <a:pt x="21558" y="11223"/>
                    <a:pt x="19589" y="7307"/>
                    <a:pt x="17602" y="4025"/>
                  </a:cubicBezTo>
                  <a:close/>
                </a:path>
              </a:pathLst>
            </a:custGeom>
            <a:solidFill>
              <a:schemeClr val="tx1"/>
            </a:solidFill>
            <a:ln>
              <a:noFill/>
            </a:ln>
            <a:effectLst/>
          </p:spPr>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defTabSz="913577"/>
              <a:endParaRPr lang="ja-JP" altLang="en-US" sz="2398" kern="900" spc="130">
                <a:solidFill>
                  <a:srgbClr val="000000"/>
                </a:solidFill>
                <a:latin typeface="DENSO" panose="00000500000000000000" pitchFamily="50" charset="0"/>
                <a:ea typeface="Yu Gothic UI"/>
              </a:endParaRPr>
            </a:p>
          </p:txBody>
        </p:sp>
        <p:sp>
          <p:nvSpPr>
            <p:cNvPr id="38" name="テキスト ボックス 37"/>
            <p:cNvSpPr txBox="1"/>
            <p:nvPr/>
          </p:nvSpPr>
          <p:spPr>
            <a:xfrm>
              <a:off x="10629576" y="672656"/>
              <a:ext cx="1139753" cy="122666"/>
            </a:xfrm>
            <a:custGeom>
              <a:avLst/>
              <a:gdLst/>
              <a:ahLst/>
              <a:cxnLst/>
              <a:rect l="l" t="t" r="r" b="b"/>
              <a:pathLst>
                <a:path w="1139753" h="122666">
                  <a:moveTo>
                    <a:pt x="809034" y="36122"/>
                  </a:moveTo>
                  <a:cubicBezTo>
                    <a:pt x="801737" y="36069"/>
                    <a:pt x="796136" y="38018"/>
                    <a:pt x="792232" y="41971"/>
                  </a:cubicBezTo>
                  <a:cubicBezTo>
                    <a:pt x="788327" y="45923"/>
                    <a:pt x="785793" y="52200"/>
                    <a:pt x="784631" y="60800"/>
                  </a:cubicBezTo>
                  <a:cubicBezTo>
                    <a:pt x="784231" y="63568"/>
                    <a:pt x="784031" y="66103"/>
                    <a:pt x="784031" y="68404"/>
                  </a:cubicBezTo>
                  <a:cubicBezTo>
                    <a:pt x="783969" y="74026"/>
                    <a:pt x="785334" y="78255"/>
                    <a:pt x="788127" y="81089"/>
                  </a:cubicBezTo>
                  <a:cubicBezTo>
                    <a:pt x="790920" y="83923"/>
                    <a:pt x="795510" y="85341"/>
                    <a:pt x="801899" y="85345"/>
                  </a:cubicBezTo>
                  <a:cubicBezTo>
                    <a:pt x="804107" y="85348"/>
                    <a:pt x="806582" y="84988"/>
                    <a:pt x="809326" y="84264"/>
                  </a:cubicBezTo>
                  <a:cubicBezTo>
                    <a:pt x="812069" y="83540"/>
                    <a:pt x="814762" y="82435"/>
                    <a:pt x="817404" y="80948"/>
                  </a:cubicBezTo>
                  <a:lnTo>
                    <a:pt x="823439" y="37878"/>
                  </a:lnTo>
                  <a:cubicBezTo>
                    <a:pt x="821063" y="37303"/>
                    <a:pt x="818628" y="36867"/>
                    <a:pt x="816133" y="36570"/>
                  </a:cubicBezTo>
                  <a:cubicBezTo>
                    <a:pt x="813640" y="36273"/>
                    <a:pt x="811273" y="36124"/>
                    <a:pt x="809034" y="36122"/>
                  </a:cubicBezTo>
                  <a:close/>
                  <a:moveTo>
                    <a:pt x="1035807" y="35188"/>
                  </a:moveTo>
                  <a:cubicBezTo>
                    <a:pt x="1030226" y="35074"/>
                    <a:pt x="1025603" y="36646"/>
                    <a:pt x="1021937" y="39904"/>
                  </a:cubicBezTo>
                  <a:cubicBezTo>
                    <a:pt x="1018271" y="43163"/>
                    <a:pt x="1015596" y="48797"/>
                    <a:pt x="1013910" y="56808"/>
                  </a:cubicBezTo>
                  <a:lnTo>
                    <a:pt x="1048502" y="56808"/>
                  </a:lnTo>
                  <a:cubicBezTo>
                    <a:pt x="1048876" y="54135"/>
                    <a:pt x="1049063" y="51733"/>
                    <a:pt x="1049064" y="49601"/>
                  </a:cubicBezTo>
                  <a:cubicBezTo>
                    <a:pt x="1049063" y="44447"/>
                    <a:pt x="1047955" y="40744"/>
                    <a:pt x="1045742" y="38492"/>
                  </a:cubicBezTo>
                  <a:cubicBezTo>
                    <a:pt x="1043528" y="36240"/>
                    <a:pt x="1040217" y="35139"/>
                    <a:pt x="1035807" y="35189"/>
                  </a:cubicBezTo>
                  <a:close/>
                  <a:moveTo>
                    <a:pt x="861264" y="28004"/>
                  </a:moveTo>
                  <a:lnTo>
                    <a:pt x="877857" y="28004"/>
                  </a:lnTo>
                  <a:lnTo>
                    <a:pt x="871923" y="70110"/>
                  </a:lnTo>
                  <a:cubicBezTo>
                    <a:pt x="871722" y="71615"/>
                    <a:pt x="871622" y="73004"/>
                    <a:pt x="871622" y="74277"/>
                  </a:cubicBezTo>
                  <a:cubicBezTo>
                    <a:pt x="871607" y="78600"/>
                    <a:pt x="872830" y="81755"/>
                    <a:pt x="875290" y="83741"/>
                  </a:cubicBezTo>
                  <a:cubicBezTo>
                    <a:pt x="877750" y="85726"/>
                    <a:pt x="881539" y="86705"/>
                    <a:pt x="886658" y="86678"/>
                  </a:cubicBezTo>
                  <a:cubicBezTo>
                    <a:pt x="889072" y="86681"/>
                    <a:pt x="891778" y="86284"/>
                    <a:pt x="894775" y="85487"/>
                  </a:cubicBezTo>
                  <a:cubicBezTo>
                    <a:pt x="897773" y="84689"/>
                    <a:pt x="900679" y="83475"/>
                    <a:pt x="903493" y="81844"/>
                  </a:cubicBezTo>
                  <a:lnTo>
                    <a:pt x="911061" y="28004"/>
                  </a:lnTo>
                  <a:lnTo>
                    <a:pt x="923196" y="28004"/>
                  </a:lnTo>
                  <a:lnTo>
                    <a:pt x="913828" y="94663"/>
                  </a:lnTo>
                  <a:lnTo>
                    <a:pt x="904760" y="94663"/>
                  </a:lnTo>
                  <a:lnTo>
                    <a:pt x="903493" y="88775"/>
                  </a:lnTo>
                  <a:cubicBezTo>
                    <a:pt x="900384" y="91048"/>
                    <a:pt x="897043" y="92732"/>
                    <a:pt x="893471" y="93828"/>
                  </a:cubicBezTo>
                  <a:cubicBezTo>
                    <a:pt x="889899" y="94924"/>
                    <a:pt x="886250" y="95469"/>
                    <a:pt x="882524" y="95463"/>
                  </a:cubicBezTo>
                  <a:cubicBezTo>
                    <a:pt x="874820" y="95474"/>
                    <a:pt x="869056" y="93829"/>
                    <a:pt x="865233" y="90527"/>
                  </a:cubicBezTo>
                  <a:cubicBezTo>
                    <a:pt x="861409" y="87225"/>
                    <a:pt x="859500" y="82197"/>
                    <a:pt x="859504" y="75444"/>
                  </a:cubicBezTo>
                  <a:cubicBezTo>
                    <a:pt x="859510" y="73488"/>
                    <a:pt x="859665" y="71399"/>
                    <a:pt x="859969" y="69176"/>
                  </a:cubicBezTo>
                  <a:lnTo>
                    <a:pt x="864053" y="40173"/>
                  </a:lnTo>
                  <a:cubicBezTo>
                    <a:pt x="864230" y="38269"/>
                    <a:pt x="863892" y="36392"/>
                    <a:pt x="863040" y="34543"/>
                  </a:cubicBezTo>
                  <a:cubicBezTo>
                    <a:pt x="862188" y="32693"/>
                    <a:pt x="861353" y="31092"/>
                    <a:pt x="860533" y="29738"/>
                  </a:cubicBezTo>
                  <a:close/>
                  <a:moveTo>
                    <a:pt x="737659" y="28004"/>
                  </a:moveTo>
                  <a:lnTo>
                    <a:pt x="754312" y="28004"/>
                  </a:lnTo>
                  <a:lnTo>
                    <a:pt x="744929" y="94663"/>
                  </a:lnTo>
                  <a:lnTo>
                    <a:pt x="732791" y="94663"/>
                  </a:lnTo>
                  <a:lnTo>
                    <a:pt x="740426" y="40236"/>
                  </a:lnTo>
                  <a:cubicBezTo>
                    <a:pt x="740605" y="38330"/>
                    <a:pt x="740271" y="36443"/>
                    <a:pt x="739426" y="34574"/>
                  </a:cubicBezTo>
                  <a:cubicBezTo>
                    <a:pt x="738580" y="32706"/>
                    <a:pt x="737746" y="31093"/>
                    <a:pt x="736925" y="29737"/>
                  </a:cubicBezTo>
                  <a:close/>
                  <a:moveTo>
                    <a:pt x="518584" y="28004"/>
                  </a:moveTo>
                  <a:lnTo>
                    <a:pt x="535237" y="28004"/>
                  </a:lnTo>
                  <a:lnTo>
                    <a:pt x="525854" y="94663"/>
                  </a:lnTo>
                  <a:lnTo>
                    <a:pt x="513716" y="94663"/>
                  </a:lnTo>
                  <a:lnTo>
                    <a:pt x="521351" y="40236"/>
                  </a:lnTo>
                  <a:cubicBezTo>
                    <a:pt x="521530" y="38330"/>
                    <a:pt x="521197" y="36443"/>
                    <a:pt x="520351" y="34574"/>
                  </a:cubicBezTo>
                  <a:cubicBezTo>
                    <a:pt x="519505" y="32706"/>
                    <a:pt x="518671" y="31093"/>
                    <a:pt x="517850" y="29737"/>
                  </a:cubicBezTo>
                  <a:close/>
                  <a:moveTo>
                    <a:pt x="982468" y="27338"/>
                  </a:moveTo>
                  <a:cubicBezTo>
                    <a:pt x="983576" y="27343"/>
                    <a:pt x="984720" y="27399"/>
                    <a:pt x="985899" y="27504"/>
                  </a:cubicBezTo>
                  <a:cubicBezTo>
                    <a:pt x="987079" y="27610"/>
                    <a:pt x="988047" y="27732"/>
                    <a:pt x="988806" y="27871"/>
                  </a:cubicBezTo>
                  <a:lnTo>
                    <a:pt x="986237" y="39456"/>
                  </a:lnTo>
                  <a:cubicBezTo>
                    <a:pt x="985148" y="39317"/>
                    <a:pt x="983840" y="39195"/>
                    <a:pt x="982314" y="39089"/>
                  </a:cubicBezTo>
                  <a:cubicBezTo>
                    <a:pt x="980787" y="38984"/>
                    <a:pt x="978870" y="38928"/>
                    <a:pt x="976564" y="38922"/>
                  </a:cubicBezTo>
                  <a:cubicBezTo>
                    <a:pt x="973718" y="38929"/>
                    <a:pt x="971054" y="39124"/>
                    <a:pt x="968571" y="39506"/>
                  </a:cubicBezTo>
                  <a:cubicBezTo>
                    <a:pt x="966088" y="39888"/>
                    <a:pt x="963849" y="40416"/>
                    <a:pt x="961854" y="41089"/>
                  </a:cubicBezTo>
                  <a:lnTo>
                    <a:pt x="954316" y="94663"/>
                  </a:lnTo>
                  <a:lnTo>
                    <a:pt x="942308" y="94663"/>
                  </a:lnTo>
                  <a:lnTo>
                    <a:pt x="949946" y="40223"/>
                  </a:lnTo>
                  <a:cubicBezTo>
                    <a:pt x="950126" y="38318"/>
                    <a:pt x="949792" y="36433"/>
                    <a:pt x="948946" y="34566"/>
                  </a:cubicBezTo>
                  <a:cubicBezTo>
                    <a:pt x="948099" y="32700"/>
                    <a:pt x="947265" y="31090"/>
                    <a:pt x="946444" y="29735"/>
                  </a:cubicBezTo>
                  <a:lnTo>
                    <a:pt x="947178" y="28004"/>
                  </a:lnTo>
                  <a:lnTo>
                    <a:pt x="962088" y="28004"/>
                  </a:lnTo>
                  <a:lnTo>
                    <a:pt x="960920" y="36193"/>
                  </a:lnTo>
                  <a:cubicBezTo>
                    <a:pt x="963440" y="33799"/>
                    <a:pt x="966548" y="31745"/>
                    <a:pt x="970243" y="30030"/>
                  </a:cubicBezTo>
                  <a:cubicBezTo>
                    <a:pt x="973939" y="28315"/>
                    <a:pt x="978013" y="27417"/>
                    <a:pt x="982468" y="27338"/>
                  </a:cubicBezTo>
                  <a:close/>
                  <a:moveTo>
                    <a:pt x="595727" y="27071"/>
                  </a:moveTo>
                  <a:cubicBezTo>
                    <a:pt x="603421" y="27042"/>
                    <a:pt x="608824" y="28905"/>
                    <a:pt x="611936" y="32661"/>
                  </a:cubicBezTo>
                  <a:cubicBezTo>
                    <a:pt x="615047" y="36416"/>
                    <a:pt x="616039" y="42237"/>
                    <a:pt x="614910" y="50124"/>
                  </a:cubicBezTo>
                  <a:lnTo>
                    <a:pt x="608635" y="94663"/>
                  </a:lnTo>
                  <a:lnTo>
                    <a:pt x="596494" y="94663"/>
                  </a:lnTo>
                  <a:lnTo>
                    <a:pt x="602628" y="51057"/>
                  </a:lnTo>
                  <a:cubicBezTo>
                    <a:pt x="603459" y="45633"/>
                    <a:pt x="602998" y="41813"/>
                    <a:pt x="601245" y="39597"/>
                  </a:cubicBezTo>
                  <a:cubicBezTo>
                    <a:pt x="599492" y="37382"/>
                    <a:pt x="596063" y="36312"/>
                    <a:pt x="590960" y="36389"/>
                  </a:cubicBezTo>
                  <a:cubicBezTo>
                    <a:pt x="588098" y="36412"/>
                    <a:pt x="584904" y="36840"/>
                    <a:pt x="581380" y="37672"/>
                  </a:cubicBezTo>
                  <a:cubicBezTo>
                    <a:pt x="577855" y="38504"/>
                    <a:pt x="574570" y="39599"/>
                    <a:pt x="571524" y="40956"/>
                  </a:cubicBezTo>
                  <a:lnTo>
                    <a:pt x="563957" y="94663"/>
                  </a:lnTo>
                  <a:lnTo>
                    <a:pt x="551822" y="94663"/>
                  </a:lnTo>
                  <a:lnTo>
                    <a:pt x="559456" y="40236"/>
                  </a:lnTo>
                  <a:cubicBezTo>
                    <a:pt x="559635" y="38330"/>
                    <a:pt x="559302" y="36443"/>
                    <a:pt x="558456" y="34574"/>
                  </a:cubicBezTo>
                  <a:cubicBezTo>
                    <a:pt x="557610" y="32706"/>
                    <a:pt x="556777" y="31093"/>
                    <a:pt x="555956" y="29737"/>
                  </a:cubicBezTo>
                  <a:lnTo>
                    <a:pt x="556689" y="28004"/>
                  </a:lnTo>
                  <a:lnTo>
                    <a:pt x="571991" y="28004"/>
                  </a:lnTo>
                  <a:lnTo>
                    <a:pt x="571157" y="33959"/>
                  </a:lnTo>
                  <a:cubicBezTo>
                    <a:pt x="574921" y="31984"/>
                    <a:pt x="578995" y="30353"/>
                    <a:pt x="583380" y="29068"/>
                  </a:cubicBezTo>
                  <a:cubicBezTo>
                    <a:pt x="587764" y="27782"/>
                    <a:pt x="591880" y="27117"/>
                    <a:pt x="595727" y="27071"/>
                  </a:cubicBezTo>
                  <a:close/>
                  <a:moveTo>
                    <a:pt x="1117944" y="26938"/>
                  </a:moveTo>
                  <a:cubicBezTo>
                    <a:pt x="1122845" y="26993"/>
                    <a:pt x="1127260" y="27315"/>
                    <a:pt x="1131188" y="27903"/>
                  </a:cubicBezTo>
                  <a:cubicBezTo>
                    <a:pt x="1135116" y="28491"/>
                    <a:pt x="1137971" y="29014"/>
                    <a:pt x="1139753" y="29471"/>
                  </a:cubicBezTo>
                  <a:lnTo>
                    <a:pt x="1137986" y="40124"/>
                  </a:lnTo>
                  <a:cubicBezTo>
                    <a:pt x="1135876" y="39246"/>
                    <a:pt x="1132911" y="38335"/>
                    <a:pt x="1129088" y="37390"/>
                  </a:cubicBezTo>
                  <a:cubicBezTo>
                    <a:pt x="1125265" y="36445"/>
                    <a:pt x="1121139" y="35933"/>
                    <a:pt x="1116709" y="35855"/>
                  </a:cubicBezTo>
                  <a:cubicBezTo>
                    <a:pt x="1114551" y="35805"/>
                    <a:pt x="1112281" y="35906"/>
                    <a:pt x="1109898" y="36157"/>
                  </a:cubicBezTo>
                  <a:cubicBezTo>
                    <a:pt x="1107516" y="36408"/>
                    <a:pt x="1105419" y="37111"/>
                    <a:pt x="1103607" y="38266"/>
                  </a:cubicBezTo>
                  <a:cubicBezTo>
                    <a:pt x="1101795" y="39422"/>
                    <a:pt x="1100667" y="41330"/>
                    <a:pt x="1100223" y="43993"/>
                  </a:cubicBezTo>
                  <a:cubicBezTo>
                    <a:pt x="1099913" y="46861"/>
                    <a:pt x="1101045" y="48928"/>
                    <a:pt x="1103620" y="50195"/>
                  </a:cubicBezTo>
                  <a:cubicBezTo>
                    <a:pt x="1106194" y="51463"/>
                    <a:pt x="1109478" y="52730"/>
                    <a:pt x="1113472" y="53997"/>
                  </a:cubicBezTo>
                  <a:lnTo>
                    <a:pt x="1119846" y="56265"/>
                  </a:lnTo>
                  <a:cubicBezTo>
                    <a:pt x="1124462" y="57766"/>
                    <a:pt x="1128295" y="59641"/>
                    <a:pt x="1131343" y="61888"/>
                  </a:cubicBezTo>
                  <a:cubicBezTo>
                    <a:pt x="1134391" y="64136"/>
                    <a:pt x="1135971" y="67552"/>
                    <a:pt x="1136085" y="72139"/>
                  </a:cubicBezTo>
                  <a:cubicBezTo>
                    <a:pt x="1136091" y="73094"/>
                    <a:pt x="1136013" y="74117"/>
                    <a:pt x="1135852" y="75207"/>
                  </a:cubicBezTo>
                  <a:cubicBezTo>
                    <a:pt x="1134816" y="82536"/>
                    <a:pt x="1131729" y="87807"/>
                    <a:pt x="1126590" y="91018"/>
                  </a:cubicBezTo>
                  <a:cubicBezTo>
                    <a:pt x="1121451" y="94229"/>
                    <a:pt x="1114275" y="95799"/>
                    <a:pt x="1105062" y="95730"/>
                  </a:cubicBezTo>
                  <a:cubicBezTo>
                    <a:pt x="1099913" y="95660"/>
                    <a:pt x="1095076" y="95300"/>
                    <a:pt x="1090550" y="94647"/>
                  </a:cubicBezTo>
                  <a:cubicBezTo>
                    <a:pt x="1086025" y="93995"/>
                    <a:pt x="1082742" y="93467"/>
                    <a:pt x="1080703" y="93062"/>
                  </a:cubicBezTo>
                  <a:lnTo>
                    <a:pt x="1082604" y="81343"/>
                  </a:lnTo>
                  <a:cubicBezTo>
                    <a:pt x="1085001" y="82388"/>
                    <a:pt x="1088373" y="83532"/>
                    <a:pt x="1092719" y="84777"/>
                  </a:cubicBezTo>
                  <a:cubicBezTo>
                    <a:pt x="1097064" y="86022"/>
                    <a:pt x="1101601" y="86701"/>
                    <a:pt x="1106330" y="86812"/>
                  </a:cubicBezTo>
                  <a:cubicBezTo>
                    <a:pt x="1108448" y="86866"/>
                    <a:pt x="1110730" y="86713"/>
                    <a:pt x="1113175" y="86352"/>
                  </a:cubicBezTo>
                  <a:cubicBezTo>
                    <a:pt x="1115620" y="85992"/>
                    <a:pt x="1117798" y="85097"/>
                    <a:pt x="1119709" y="83670"/>
                  </a:cubicBezTo>
                  <a:cubicBezTo>
                    <a:pt x="1121620" y="82242"/>
                    <a:pt x="1122834" y="79954"/>
                    <a:pt x="1123350" y="76807"/>
                  </a:cubicBezTo>
                  <a:cubicBezTo>
                    <a:pt x="1123417" y="76346"/>
                    <a:pt x="1123450" y="75901"/>
                    <a:pt x="1123450" y="75473"/>
                  </a:cubicBezTo>
                  <a:cubicBezTo>
                    <a:pt x="1123351" y="72787"/>
                    <a:pt x="1122157" y="70814"/>
                    <a:pt x="1119867" y="69554"/>
                  </a:cubicBezTo>
                  <a:cubicBezTo>
                    <a:pt x="1117577" y="68294"/>
                    <a:pt x="1114789" y="67154"/>
                    <a:pt x="1111503" y="66136"/>
                  </a:cubicBezTo>
                  <a:lnTo>
                    <a:pt x="1104761" y="63735"/>
                  </a:lnTo>
                  <a:cubicBezTo>
                    <a:pt x="1100040" y="62169"/>
                    <a:pt x="1096031" y="60324"/>
                    <a:pt x="1092733" y="58199"/>
                  </a:cubicBezTo>
                  <a:cubicBezTo>
                    <a:pt x="1089436" y="56074"/>
                    <a:pt x="1087715" y="52762"/>
                    <a:pt x="1087571" y="48261"/>
                  </a:cubicBezTo>
                  <a:cubicBezTo>
                    <a:pt x="1087571" y="47422"/>
                    <a:pt x="1087637" y="46533"/>
                    <a:pt x="1087770" y="45593"/>
                  </a:cubicBezTo>
                  <a:cubicBezTo>
                    <a:pt x="1088694" y="39216"/>
                    <a:pt x="1091711" y="34507"/>
                    <a:pt x="1096822" y="31466"/>
                  </a:cubicBezTo>
                  <a:cubicBezTo>
                    <a:pt x="1101932" y="28424"/>
                    <a:pt x="1108973" y="26915"/>
                    <a:pt x="1117944" y="26938"/>
                  </a:cubicBezTo>
                  <a:close/>
                  <a:moveTo>
                    <a:pt x="810167" y="26938"/>
                  </a:moveTo>
                  <a:cubicBezTo>
                    <a:pt x="814454" y="26963"/>
                    <a:pt x="818865" y="27412"/>
                    <a:pt x="823402" y="28285"/>
                  </a:cubicBezTo>
                  <a:cubicBezTo>
                    <a:pt x="827939" y="29159"/>
                    <a:pt x="832284" y="30307"/>
                    <a:pt x="836437" y="31729"/>
                  </a:cubicBezTo>
                  <a:lnTo>
                    <a:pt x="827569" y="94796"/>
                  </a:lnTo>
                  <a:cubicBezTo>
                    <a:pt x="826265" y="104278"/>
                    <a:pt x="822965" y="111301"/>
                    <a:pt x="817668" y="115863"/>
                  </a:cubicBezTo>
                  <a:cubicBezTo>
                    <a:pt x="812372" y="120426"/>
                    <a:pt x="804904" y="122694"/>
                    <a:pt x="795265" y="122666"/>
                  </a:cubicBezTo>
                  <a:cubicBezTo>
                    <a:pt x="791403" y="122650"/>
                    <a:pt x="787265" y="122350"/>
                    <a:pt x="782850" y="121768"/>
                  </a:cubicBezTo>
                  <a:cubicBezTo>
                    <a:pt x="778435" y="121185"/>
                    <a:pt x="774511" y="120420"/>
                    <a:pt x="771079" y="119472"/>
                  </a:cubicBezTo>
                  <a:lnTo>
                    <a:pt x="772739" y="107742"/>
                  </a:lnTo>
                  <a:cubicBezTo>
                    <a:pt x="775902" y="109560"/>
                    <a:pt x="779651" y="111030"/>
                    <a:pt x="783985" y="112151"/>
                  </a:cubicBezTo>
                  <a:cubicBezTo>
                    <a:pt x="788319" y="113272"/>
                    <a:pt x="792490" y="113849"/>
                    <a:pt x="796499" y="113882"/>
                  </a:cubicBezTo>
                  <a:cubicBezTo>
                    <a:pt x="802519" y="113969"/>
                    <a:pt x="806931" y="112786"/>
                    <a:pt x="809734" y="110332"/>
                  </a:cubicBezTo>
                  <a:cubicBezTo>
                    <a:pt x="812537" y="107879"/>
                    <a:pt x="814315" y="103635"/>
                    <a:pt x="815068" y="97599"/>
                  </a:cubicBezTo>
                  <a:lnTo>
                    <a:pt x="816232" y="89302"/>
                  </a:lnTo>
                  <a:cubicBezTo>
                    <a:pt x="813414" y="91124"/>
                    <a:pt x="810440" y="92474"/>
                    <a:pt x="807311" y="93353"/>
                  </a:cubicBezTo>
                  <a:cubicBezTo>
                    <a:pt x="804181" y="94231"/>
                    <a:pt x="800999" y="94668"/>
                    <a:pt x="797766" y="94663"/>
                  </a:cubicBezTo>
                  <a:cubicBezTo>
                    <a:pt x="788446" y="94620"/>
                    <a:pt x="781638" y="92425"/>
                    <a:pt x="777341" y="88078"/>
                  </a:cubicBezTo>
                  <a:cubicBezTo>
                    <a:pt x="773044" y="83730"/>
                    <a:pt x="770923" y="77483"/>
                    <a:pt x="770979" y="69337"/>
                  </a:cubicBezTo>
                  <a:cubicBezTo>
                    <a:pt x="770973" y="66675"/>
                    <a:pt x="771184" y="63829"/>
                    <a:pt x="771610" y="60800"/>
                  </a:cubicBezTo>
                  <a:cubicBezTo>
                    <a:pt x="773188" y="49322"/>
                    <a:pt x="777142" y="40802"/>
                    <a:pt x="783470" y="35240"/>
                  </a:cubicBezTo>
                  <a:cubicBezTo>
                    <a:pt x="789799" y="29678"/>
                    <a:pt x="798698" y="26910"/>
                    <a:pt x="810167" y="26938"/>
                  </a:cubicBezTo>
                  <a:close/>
                  <a:moveTo>
                    <a:pt x="1036709" y="26804"/>
                  </a:moveTo>
                  <a:cubicBezTo>
                    <a:pt x="1044669" y="26710"/>
                    <a:pt x="1050790" y="28529"/>
                    <a:pt x="1055069" y="32262"/>
                  </a:cubicBezTo>
                  <a:cubicBezTo>
                    <a:pt x="1059349" y="35995"/>
                    <a:pt x="1061511" y="42208"/>
                    <a:pt x="1061557" y="50903"/>
                  </a:cubicBezTo>
                  <a:cubicBezTo>
                    <a:pt x="1061563" y="53773"/>
                    <a:pt x="1061318" y="56940"/>
                    <a:pt x="1060823" y="60402"/>
                  </a:cubicBezTo>
                  <a:cubicBezTo>
                    <a:pt x="1060733" y="61100"/>
                    <a:pt x="1060586" y="61932"/>
                    <a:pt x="1060380" y="62897"/>
                  </a:cubicBezTo>
                  <a:cubicBezTo>
                    <a:pt x="1060174" y="63862"/>
                    <a:pt x="1059943" y="64761"/>
                    <a:pt x="1059687" y="65592"/>
                  </a:cubicBezTo>
                  <a:lnTo>
                    <a:pt x="1012152" y="65592"/>
                  </a:lnTo>
                  <a:cubicBezTo>
                    <a:pt x="1012027" y="66823"/>
                    <a:pt x="1011964" y="67991"/>
                    <a:pt x="1011964" y="69096"/>
                  </a:cubicBezTo>
                  <a:cubicBezTo>
                    <a:pt x="1012004" y="75076"/>
                    <a:pt x="1013752" y="79423"/>
                    <a:pt x="1017207" y="82137"/>
                  </a:cubicBezTo>
                  <a:cubicBezTo>
                    <a:pt x="1020661" y="84851"/>
                    <a:pt x="1025581" y="86187"/>
                    <a:pt x="1031967" y="86145"/>
                  </a:cubicBezTo>
                  <a:cubicBezTo>
                    <a:pt x="1036496" y="86081"/>
                    <a:pt x="1040887" y="85575"/>
                    <a:pt x="1045141" y="84627"/>
                  </a:cubicBezTo>
                  <a:cubicBezTo>
                    <a:pt x="1049395" y="83679"/>
                    <a:pt x="1052785" y="82672"/>
                    <a:pt x="1055311" y="81607"/>
                  </a:cubicBezTo>
                  <a:lnTo>
                    <a:pt x="1053707" y="93067"/>
                  </a:lnTo>
                  <a:cubicBezTo>
                    <a:pt x="1051165" y="93702"/>
                    <a:pt x="1047766" y="94296"/>
                    <a:pt x="1043509" y="94848"/>
                  </a:cubicBezTo>
                  <a:cubicBezTo>
                    <a:pt x="1039252" y="95399"/>
                    <a:pt x="1034859" y="95693"/>
                    <a:pt x="1030331" y="95730"/>
                  </a:cubicBezTo>
                  <a:cubicBezTo>
                    <a:pt x="1020761" y="95846"/>
                    <a:pt x="1013247" y="93916"/>
                    <a:pt x="1007788" y="89938"/>
                  </a:cubicBezTo>
                  <a:cubicBezTo>
                    <a:pt x="1002330" y="85960"/>
                    <a:pt x="999549" y="79235"/>
                    <a:pt x="999446" y="69763"/>
                  </a:cubicBezTo>
                  <a:cubicBezTo>
                    <a:pt x="999446" y="67299"/>
                    <a:pt x="999645" y="64622"/>
                    <a:pt x="1000045" y="61733"/>
                  </a:cubicBezTo>
                  <a:cubicBezTo>
                    <a:pt x="1001350" y="53008"/>
                    <a:pt x="1003821" y="46087"/>
                    <a:pt x="1007460" y="40969"/>
                  </a:cubicBezTo>
                  <a:cubicBezTo>
                    <a:pt x="1011099" y="35851"/>
                    <a:pt x="1015465" y="32196"/>
                    <a:pt x="1020559" y="30006"/>
                  </a:cubicBezTo>
                  <a:cubicBezTo>
                    <a:pt x="1025653" y="27815"/>
                    <a:pt x="1031037" y="26748"/>
                    <a:pt x="1036709" y="26804"/>
                  </a:cubicBezTo>
                  <a:close/>
                  <a:moveTo>
                    <a:pt x="24736" y="10670"/>
                  </a:moveTo>
                  <a:lnTo>
                    <a:pt x="14235" y="85328"/>
                  </a:lnTo>
                  <a:lnTo>
                    <a:pt x="31204" y="85095"/>
                  </a:lnTo>
                  <a:cubicBezTo>
                    <a:pt x="43491" y="85034"/>
                    <a:pt x="52696" y="82087"/>
                    <a:pt x="58820" y="76255"/>
                  </a:cubicBezTo>
                  <a:cubicBezTo>
                    <a:pt x="64943" y="70423"/>
                    <a:pt x="68873" y="60871"/>
                    <a:pt x="70609" y="47599"/>
                  </a:cubicBezTo>
                  <a:cubicBezTo>
                    <a:pt x="71181" y="43596"/>
                    <a:pt x="71470" y="39960"/>
                    <a:pt x="71475" y="36690"/>
                  </a:cubicBezTo>
                  <a:cubicBezTo>
                    <a:pt x="71539" y="27697"/>
                    <a:pt x="69179" y="21172"/>
                    <a:pt x="64395" y="17116"/>
                  </a:cubicBezTo>
                  <a:cubicBezTo>
                    <a:pt x="59612" y="13060"/>
                    <a:pt x="52027" y="10989"/>
                    <a:pt x="41638" y="10903"/>
                  </a:cubicBezTo>
                  <a:close/>
                  <a:moveTo>
                    <a:pt x="432514" y="9585"/>
                  </a:moveTo>
                  <a:cubicBezTo>
                    <a:pt x="422443" y="9579"/>
                    <a:pt x="414455" y="12768"/>
                    <a:pt x="408552" y="19151"/>
                  </a:cubicBezTo>
                  <a:cubicBezTo>
                    <a:pt x="402648" y="25535"/>
                    <a:pt x="398799" y="35151"/>
                    <a:pt x="397005" y="47999"/>
                  </a:cubicBezTo>
                  <a:cubicBezTo>
                    <a:pt x="396445" y="51933"/>
                    <a:pt x="396167" y="55568"/>
                    <a:pt x="396173" y="58902"/>
                  </a:cubicBezTo>
                  <a:cubicBezTo>
                    <a:pt x="396171" y="68101"/>
                    <a:pt x="398297" y="74987"/>
                    <a:pt x="402552" y="79559"/>
                  </a:cubicBezTo>
                  <a:cubicBezTo>
                    <a:pt x="406806" y="84132"/>
                    <a:pt x="413196" y="86416"/>
                    <a:pt x="421722" y="86412"/>
                  </a:cubicBezTo>
                  <a:cubicBezTo>
                    <a:pt x="431791" y="86418"/>
                    <a:pt x="439775" y="83229"/>
                    <a:pt x="445672" y="76846"/>
                  </a:cubicBezTo>
                  <a:cubicBezTo>
                    <a:pt x="451569" y="70463"/>
                    <a:pt x="455422" y="60847"/>
                    <a:pt x="457231" y="47999"/>
                  </a:cubicBezTo>
                  <a:cubicBezTo>
                    <a:pt x="457775" y="44075"/>
                    <a:pt x="458053" y="40452"/>
                    <a:pt x="458064" y="37128"/>
                  </a:cubicBezTo>
                  <a:cubicBezTo>
                    <a:pt x="458067" y="27913"/>
                    <a:pt x="455945" y="21018"/>
                    <a:pt x="451697" y="16442"/>
                  </a:cubicBezTo>
                  <a:cubicBezTo>
                    <a:pt x="447449" y="11866"/>
                    <a:pt x="441055" y="9581"/>
                    <a:pt x="432514" y="9585"/>
                  </a:cubicBezTo>
                  <a:close/>
                  <a:moveTo>
                    <a:pt x="113191" y="1347"/>
                  </a:moveTo>
                  <a:lnTo>
                    <a:pt x="178888" y="1347"/>
                  </a:lnTo>
                  <a:lnTo>
                    <a:pt x="176457" y="11106"/>
                  </a:lnTo>
                  <a:lnTo>
                    <a:pt x="129449" y="10973"/>
                  </a:lnTo>
                  <a:lnTo>
                    <a:pt x="125151" y="41407"/>
                  </a:lnTo>
                  <a:lnTo>
                    <a:pt x="164830" y="41806"/>
                  </a:lnTo>
                  <a:lnTo>
                    <a:pt x="162597" y="51391"/>
                  </a:lnTo>
                  <a:lnTo>
                    <a:pt x="123652" y="52059"/>
                  </a:lnTo>
                  <a:lnTo>
                    <a:pt x="119088" y="84877"/>
                  </a:lnTo>
                  <a:lnTo>
                    <a:pt x="168028" y="84477"/>
                  </a:lnTo>
                  <a:lnTo>
                    <a:pt x="165862" y="94663"/>
                  </a:lnTo>
                  <a:lnTo>
                    <a:pt x="104762" y="94663"/>
                  </a:lnTo>
                  <a:lnTo>
                    <a:pt x="116023" y="14362"/>
                  </a:lnTo>
                  <a:cubicBezTo>
                    <a:pt x="116220" y="12309"/>
                    <a:pt x="115892" y="10282"/>
                    <a:pt x="115040" y="8284"/>
                  </a:cubicBezTo>
                  <a:cubicBezTo>
                    <a:pt x="114188" y="6286"/>
                    <a:pt x="113327" y="4564"/>
                    <a:pt x="112458" y="3118"/>
                  </a:cubicBezTo>
                  <a:close/>
                  <a:moveTo>
                    <a:pt x="752175" y="1334"/>
                  </a:moveTo>
                  <a:cubicBezTo>
                    <a:pt x="754431" y="1342"/>
                    <a:pt x="756129" y="1851"/>
                    <a:pt x="757271" y="2862"/>
                  </a:cubicBezTo>
                  <a:cubicBezTo>
                    <a:pt x="758412" y="3873"/>
                    <a:pt x="758984" y="5339"/>
                    <a:pt x="758986" y="7262"/>
                  </a:cubicBezTo>
                  <a:cubicBezTo>
                    <a:pt x="758965" y="10157"/>
                    <a:pt x="758181" y="12375"/>
                    <a:pt x="756632" y="13918"/>
                  </a:cubicBezTo>
                  <a:cubicBezTo>
                    <a:pt x="755084" y="15460"/>
                    <a:pt x="752897" y="16238"/>
                    <a:pt x="750071" y="16253"/>
                  </a:cubicBezTo>
                  <a:cubicBezTo>
                    <a:pt x="747767" y="16245"/>
                    <a:pt x="746039" y="15737"/>
                    <a:pt x="744887" y="14729"/>
                  </a:cubicBezTo>
                  <a:cubicBezTo>
                    <a:pt x="743735" y="13722"/>
                    <a:pt x="743159" y="12265"/>
                    <a:pt x="743159" y="10359"/>
                  </a:cubicBezTo>
                  <a:cubicBezTo>
                    <a:pt x="743176" y="7448"/>
                    <a:pt x="743961" y="5219"/>
                    <a:pt x="745513" y="3674"/>
                  </a:cubicBezTo>
                  <a:cubicBezTo>
                    <a:pt x="747066" y="2128"/>
                    <a:pt x="749287" y="1348"/>
                    <a:pt x="752175" y="1334"/>
                  </a:cubicBezTo>
                  <a:close/>
                  <a:moveTo>
                    <a:pt x="533100" y="1334"/>
                  </a:moveTo>
                  <a:cubicBezTo>
                    <a:pt x="535356" y="1342"/>
                    <a:pt x="537054" y="1851"/>
                    <a:pt x="538196" y="2862"/>
                  </a:cubicBezTo>
                  <a:cubicBezTo>
                    <a:pt x="539338" y="3873"/>
                    <a:pt x="539909" y="5339"/>
                    <a:pt x="539911" y="7262"/>
                  </a:cubicBezTo>
                  <a:cubicBezTo>
                    <a:pt x="539891" y="10157"/>
                    <a:pt x="539106" y="12375"/>
                    <a:pt x="537557" y="13918"/>
                  </a:cubicBezTo>
                  <a:cubicBezTo>
                    <a:pt x="536009" y="15460"/>
                    <a:pt x="533822" y="16238"/>
                    <a:pt x="530996" y="16253"/>
                  </a:cubicBezTo>
                  <a:cubicBezTo>
                    <a:pt x="528692" y="16245"/>
                    <a:pt x="526964" y="15737"/>
                    <a:pt x="525812" y="14729"/>
                  </a:cubicBezTo>
                  <a:cubicBezTo>
                    <a:pt x="524660" y="13722"/>
                    <a:pt x="524084" y="12265"/>
                    <a:pt x="524084" y="10359"/>
                  </a:cubicBezTo>
                  <a:cubicBezTo>
                    <a:pt x="524101" y="7448"/>
                    <a:pt x="524886" y="5219"/>
                    <a:pt x="526438" y="3674"/>
                  </a:cubicBezTo>
                  <a:cubicBezTo>
                    <a:pt x="527991" y="2128"/>
                    <a:pt x="530212" y="1348"/>
                    <a:pt x="533100" y="1334"/>
                  </a:cubicBezTo>
                  <a:close/>
                  <a:moveTo>
                    <a:pt x="198930" y="1334"/>
                  </a:moveTo>
                  <a:lnTo>
                    <a:pt x="217032" y="1334"/>
                  </a:lnTo>
                  <a:lnTo>
                    <a:pt x="260571" y="71964"/>
                  </a:lnTo>
                  <a:lnTo>
                    <a:pt x="270472" y="1334"/>
                  </a:lnTo>
                  <a:lnTo>
                    <a:pt x="281140" y="1347"/>
                  </a:lnTo>
                  <a:lnTo>
                    <a:pt x="268039" y="94663"/>
                  </a:lnTo>
                  <a:lnTo>
                    <a:pt x="258571" y="94663"/>
                  </a:lnTo>
                  <a:lnTo>
                    <a:pt x="211965" y="18774"/>
                  </a:lnTo>
                  <a:lnTo>
                    <a:pt x="201030" y="94663"/>
                  </a:lnTo>
                  <a:lnTo>
                    <a:pt x="190496" y="94663"/>
                  </a:lnTo>
                  <a:lnTo>
                    <a:pt x="201764" y="14334"/>
                  </a:lnTo>
                  <a:cubicBezTo>
                    <a:pt x="201961" y="12277"/>
                    <a:pt x="201633" y="10250"/>
                    <a:pt x="200780" y="8255"/>
                  </a:cubicBezTo>
                  <a:cubicBezTo>
                    <a:pt x="199927" y="6260"/>
                    <a:pt x="199066" y="4542"/>
                    <a:pt x="198197" y="3101"/>
                  </a:cubicBezTo>
                  <a:close/>
                  <a:moveTo>
                    <a:pt x="8434" y="1334"/>
                  </a:moveTo>
                  <a:lnTo>
                    <a:pt x="45105" y="1334"/>
                  </a:lnTo>
                  <a:cubicBezTo>
                    <a:pt x="58504" y="1345"/>
                    <a:pt x="68594" y="4334"/>
                    <a:pt x="75376" y="10301"/>
                  </a:cubicBezTo>
                  <a:cubicBezTo>
                    <a:pt x="82159" y="16269"/>
                    <a:pt x="85556" y="25154"/>
                    <a:pt x="85569" y="36957"/>
                  </a:cubicBezTo>
                  <a:cubicBezTo>
                    <a:pt x="85580" y="40199"/>
                    <a:pt x="85324" y="43657"/>
                    <a:pt x="84801" y="47332"/>
                  </a:cubicBezTo>
                  <a:cubicBezTo>
                    <a:pt x="82583" y="62936"/>
                    <a:pt x="77029" y="74719"/>
                    <a:pt x="68138" y="82682"/>
                  </a:cubicBezTo>
                  <a:cubicBezTo>
                    <a:pt x="59248" y="90644"/>
                    <a:pt x="47203" y="94638"/>
                    <a:pt x="32004" y="94663"/>
                  </a:cubicBezTo>
                  <a:lnTo>
                    <a:pt x="0" y="94663"/>
                  </a:lnTo>
                  <a:lnTo>
                    <a:pt x="11268" y="14306"/>
                  </a:lnTo>
                  <a:cubicBezTo>
                    <a:pt x="11465" y="12248"/>
                    <a:pt x="11137" y="10224"/>
                    <a:pt x="10284" y="8234"/>
                  </a:cubicBezTo>
                  <a:cubicBezTo>
                    <a:pt x="9432" y="6244"/>
                    <a:pt x="8570" y="4531"/>
                    <a:pt x="7701" y="3095"/>
                  </a:cubicBezTo>
                  <a:close/>
                  <a:moveTo>
                    <a:pt x="714731" y="147"/>
                  </a:moveTo>
                  <a:cubicBezTo>
                    <a:pt x="717313" y="163"/>
                    <a:pt x="719968" y="439"/>
                    <a:pt x="722696" y="976"/>
                  </a:cubicBezTo>
                  <a:cubicBezTo>
                    <a:pt x="725423" y="1512"/>
                    <a:pt x="727720" y="2209"/>
                    <a:pt x="729586" y="3068"/>
                  </a:cubicBezTo>
                  <a:lnTo>
                    <a:pt x="728187" y="12234"/>
                  </a:lnTo>
                  <a:cubicBezTo>
                    <a:pt x="726198" y="11370"/>
                    <a:pt x="723981" y="10670"/>
                    <a:pt x="721538" y="10134"/>
                  </a:cubicBezTo>
                  <a:cubicBezTo>
                    <a:pt x="719095" y="9598"/>
                    <a:pt x="716870" y="9322"/>
                    <a:pt x="714864" y="9306"/>
                  </a:cubicBezTo>
                  <a:cubicBezTo>
                    <a:pt x="711527" y="9272"/>
                    <a:pt x="708993" y="9940"/>
                    <a:pt x="707263" y="11311"/>
                  </a:cubicBezTo>
                  <a:cubicBezTo>
                    <a:pt x="705533" y="12682"/>
                    <a:pt x="704448" y="14964"/>
                    <a:pt x="704011" y="18156"/>
                  </a:cubicBezTo>
                  <a:lnTo>
                    <a:pt x="702628" y="28004"/>
                  </a:lnTo>
                  <a:lnTo>
                    <a:pt x="723279" y="28004"/>
                  </a:lnTo>
                  <a:lnTo>
                    <a:pt x="722079" y="36522"/>
                  </a:lnTo>
                  <a:lnTo>
                    <a:pt x="701435" y="36522"/>
                  </a:lnTo>
                  <a:lnTo>
                    <a:pt x="693320" y="94663"/>
                  </a:lnTo>
                  <a:lnTo>
                    <a:pt x="681335" y="94663"/>
                  </a:lnTo>
                  <a:lnTo>
                    <a:pt x="689495" y="36522"/>
                  </a:lnTo>
                  <a:lnTo>
                    <a:pt x="676168" y="36522"/>
                  </a:lnTo>
                  <a:lnTo>
                    <a:pt x="677368" y="28004"/>
                  </a:lnTo>
                  <a:lnTo>
                    <a:pt x="690692" y="28004"/>
                  </a:lnTo>
                  <a:lnTo>
                    <a:pt x="691699" y="20818"/>
                  </a:lnTo>
                  <a:cubicBezTo>
                    <a:pt x="692656" y="13736"/>
                    <a:pt x="695001" y="8513"/>
                    <a:pt x="698734" y="5150"/>
                  </a:cubicBezTo>
                  <a:cubicBezTo>
                    <a:pt x="702467" y="1787"/>
                    <a:pt x="707799" y="119"/>
                    <a:pt x="714731" y="147"/>
                  </a:cubicBezTo>
                  <a:close/>
                  <a:moveTo>
                    <a:pt x="433847" y="1"/>
                  </a:moveTo>
                  <a:cubicBezTo>
                    <a:pt x="446447" y="35"/>
                    <a:pt x="455980" y="3180"/>
                    <a:pt x="462445" y="9437"/>
                  </a:cubicBezTo>
                  <a:cubicBezTo>
                    <a:pt x="468911" y="15693"/>
                    <a:pt x="472157" y="24857"/>
                    <a:pt x="472182" y="36928"/>
                  </a:cubicBezTo>
                  <a:cubicBezTo>
                    <a:pt x="472171" y="40402"/>
                    <a:pt x="471894" y="44092"/>
                    <a:pt x="471350" y="47999"/>
                  </a:cubicBezTo>
                  <a:cubicBezTo>
                    <a:pt x="469099" y="63639"/>
                    <a:pt x="463644" y="75535"/>
                    <a:pt x="454985" y="83689"/>
                  </a:cubicBezTo>
                  <a:cubicBezTo>
                    <a:pt x="446326" y="91842"/>
                    <a:pt x="434783" y="95945"/>
                    <a:pt x="420356" y="95996"/>
                  </a:cubicBezTo>
                  <a:cubicBezTo>
                    <a:pt x="407772" y="95963"/>
                    <a:pt x="398249" y="92825"/>
                    <a:pt x="391787" y="86582"/>
                  </a:cubicBezTo>
                  <a:cubicBezTo>
                    <a:pt x="385324" y="80338"/>
                    <a:pt x="382080" y="71190"/>
                    <a:pt x="382054" y="59136"/>
                  </a:cubicBezTo>
                  <a:cubicBezTo>
                    <a:pt x="382049" y="55640"/>
                    <a:pt x="382326" y="51928"/>
                    <a:pt x="382887" y="47999"/>
                  </a:cubicBezTo>
                  <a:cubicBezTo>
                    <a:pt x="385122" y="32359"/>
                    <a:pt x="390567" y="20462"/>
                    <a:pt x="399222" y="12308"/>
                  </a:cubicBezTo>
                  <a:cubicBezTo>
                    <a:pt x="407878" y="4155"/>
                    <a:pt x="419419" y="52"/>
                    <a:pt x="433847" y="1"/>
                  </a:cubicBezTo>
                  <a:close/>
                  <a:moveTo>
                    <a:pt x="337737" y="1"/>
                  </a:moveTo>
                  <a:cubicBezTo>
                    <a:pt x="343259" y="84"/>
                    <a:pt x="348574" y="550"/>
                    <a:pt x="353683" y="1398"/>
                  </a:cubicBezTo>
                  <a:cubicBezTo>
                    <a:pt x="358792" y="2247"/>
                    <a:pt x="362511" y="2979"/>
                    <a:pt x="364842" y="3594"/>
                  </a:cubicBezTo>
                  <a:lnTo>
                    <a:pt x="362008" y="15187"/>
                  </a:lnTo>
                  <a:cubicBezTo>
                    <a:pt x="359045" y="13806"/>
                    <a:pt x="355225" y="12400"/>
                    <a:pt x="350551" y="10969"/>
                  </a:cubicBezTo>
                  <a:cubicBezTo>
                    <a:pt x="345876" y="9538"/>
                    <a:pt x="340807" y="8766"/>
                    <a:pt x="335344" y="8652"/>
                  </a:cubicBezTo>
                  <a:cubicBezTo>
                    <a:pt x="329819" y="8630"/>
                    <a:pt x="325272" y="9674"/>
                    <a:pt x="321704" y="11786"/>
                  </a:cubicBezTo>
                  <a:cubicBezTo>
                    <a:pt x="318136" y="13898"/>
                    <a:pt x="315991" y="17210"/>
                    <a:pt x="315268" y="21723"/>
                  </a:cubicBezTo>
                  <a:cubicBezTo>
                    <a:pt x="315163" y="22529"/>
                    <a:pt x="315108" y="23285"/>
                    <a:pt x="315102" y="23990"/>
                  </a:cubicBezTo>
                  <a:cubicBezTo>
                    <a:pt x="315181" y="27715"/>
                    <a:pt x="316503" y="30628"/>
                    <a:pt x="319070" y="32731"/>
                  </a:cubicBezTo>
                  <a:cubicBezTo>
                    <a:pt x="321637" y="34834"/>
                    <a:pt x="324979" y="36588"/>
                    <a:pt x="329095" y="37995"/>
                  </a:cubicBezTo>
                  <a:lnTo>
                    <a:pt x="339332" y="41730"/>
                  </a:lnTo>
                  <a:cubicBezTo>
                    <a:pt x="344753" y="43523"/>
                    <a:pt x="349445" y="46197"/>
                    <a:pt x="353408" y="49753"/>
                  </a:cubicBezTo>
                  <a:cubicBezTo>
                    <a:pt x="357371" y="53309"/>
                    <a:pt x="359449" y="58393"/>
                    <a:pt x="359641" y="65004"/>
                  </a:cubicBezTo>
                  <a:cubicBezTo>
                    <a:pt x="359641" y="66366"/>
                    <a:pt x="359541" y="67811"/>
                    <a:pt x="359341" y="69339"/>
                  </a:cubicBezTo>
                  <a:cubicBezTo>
                    <a:pt x="357987" y="78444"/>
                    <a:pt x="354076" y="85171"/>
                    <a:pt x="347608" y="89520"/>
                  </a:cubicBezTo>
                  <a:cubicBezTo>
                    <a:pt x="341139" y="93869"/>
                    <a:pt x="332520" y="96027"/>
                    <a:pt x="321750" y="95996"/>
                  </a:cubicBezTo>
                  <a:cubicBezTo>
                    <a:pt x="314545" y="95896"/>
                    <a:pt x="308166" y="95364"/>
                    <a:pt x="302614" y="94399"/>
                  </a:cubicBezTo>
                  <a:cubicBezTo>
                    <a:pt x="297062" y="93434"/>
                    <a:pt x="293182" y="92635"/>
                    <a:pt x="290974" y="92003"/>
                  </a:cubicBezTo>
                  <a:lnTo>
                    <a:pt x="293941" y="79476"/>
                  </a:lnTo>
                  <a:cubicBezTo>
                    <a:pt x="297397" y="81082"/>
                    <a:pt x="301884" y="82738"/>
                    <a:pt x="307400" y="84444"/>
                  </a:cubicBezTo>
                  <a:cubicBezTo>
                    <a:pt x="312917" y="86150"/>
                    <a:pt x="318730" y="87073"/>
                    <a:pt x="324841" y="87212"/>
                  </a:cubicBezTo>
                  <a:cubicBezTo>
                    <a:pt x="330607" y="87206"/>
                    <a:pt x="335418" y="85693"/>
                    <a:pt x="339274" y="82673"/>
                  </a:cubicBezTo>
                  <a:cubicBezTo>
                    <a:pt x="343129" y="79653"/>
                    <a:pt x="345132" y="75164"/>
                    <a:pt x="345281" y="69206"/>
                  </a:cubicBezTo>
                  <a:cubicBezTo>
                    <a:pt x="345210" y="65211"/>
                    <a:pt x="343856" y="62046"/>
                    <a:pt x="341218" y="59711"/>
                  </a:cubicBezTo>
                  <a:cubicBezTo>
                    <a:pt x="338580" y="57375"/>
                    <a:pt x="335082" y="55427"/>
                    <a:pt x="330724" y="53867"/>
                  </a:cubicBezTo>
                  <a:lnTo>
                    <a:pt x="320620" y="49999"/>
                  </a:lnTo>
                  <a:cubicBezTo>
                    <a:pt x="315557" y="48281"/>
                    <a:pt x="311055" y="45832"/>
                    <a:pt x="307113" y="42651"/>
                  </a:cubicBezTo>
                  <a:cubicBezTo>
                    <a:pt x="303172" y="39470"/>
                    <a:pt x="301093" y="34661"/>
                    <a:pt x="300875" y="28225"/>
                  </a:cubicBezTo>
                  <a:cubicBezTo>
                    <a:pt x="300875" y="26958"/>
                    <a:pt x="300976" y="25591"/>
                    <a:pt x="301176" y="24124"/>
                  </a:cubicBezTo>
                  <a:cubicBezTo>
                    <a:pt x="302457" y="15738"/>
                    <a:pt x="306288" y="9609"/>
                    <a:pt x="312668" y="5736"/>
                  </a:cubicBezTo>
                  <a:cubicBezTo>
                    <a:pt x="319048" y="1863"/>
                    <a:pt x="327404" y="-48"/>
                    <a:pt x="337737" y="1"/>
                  </a:cubicBezTo>
                  <a:close/>
                </a:path>
              </a:pathLst>
            </a:custGeom>
            <a:solidFill>
              <a:schemeClr val="tx1"/>
            </a:solidFill>
            <a:ln>
              <a:noFill/>
            </a:ln>
            <a:effectLst/>
          </p:spPr>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defTabSz="913577"/>
              <a:endParaRPr lang="ja-JP" altLang="en-US" sz="1049" i="1" kern="900" spc="50">
                <a:solidFill>
                  <a:srgbClr val="000000"/>
                </a:solidFill>
                <a:latin typeface="DENSO" panose="00000500000000000000" pitchFamily="50" charset="0"/>
                <a:ea typeface="Yu Gothic UI"/>
              </a:endParaRPr>
            </a:p>
          </p:txBody>
        </p:sp>
      </p:grpSp>
      <p:grpSp>
        <p:nvGrpSpPr>
          <p:cNvPr id="56" name="グループ化 55"/>
          <p:cNvGrpSpPr/>
          <p:nvPr/>
        </p:nvGrpSpPr>
        <p:grpSpPr>
          <a:xfrm>
            <a:off x="355217" y="281684"/>
            <a:ext cx="6451505" cy="451094"/>
            <a:chOff x="355457" y="281945"/>
            <a:chExt cx="6457479" cy="451512"/>
          </a:xfrm>
        </p:grpSpPr>
        <p:pic>
          <p:nvPicPr>
            <p:cNvPr id="57" name="図 56"/>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5457" y="281945"/>
              <a:ext cx="3645043" cy="451512"/>
            </a:xfrm>
            <a:prstGeom prst="rect">
              <a:avLst/>
            </a:prstGeom>
          </p:spPr>
        </p:pic>
        <p:sp>
          <p:nvSpPr>
            <p:cNvPr id="58" name="テキスト ボックス 57"/>
            <p:cNvSpPr txBox="1"/>
            <p:nvPr userDrawn="1"/>
          </p:nvSpPr>
          <p:spPr>
            <a:xfrm>
              <a:off x="4076289" y="392261"/>
              <a:ext cx="2736647" cy="338554"/>
            </a:xfrm>
            <a:prstGeom prst="rect">
              <a:avLst/>
            </a:prstGeom>
            <a:noFill/>
          </p:spPr>
          <p:txBody>
            <a:bodyPr wrap="none" rtlCol="0">
              <a:spAutoFit/>
            </a:bodyPr>
            <a:lstStyle/>
            <a:p>
              <a:pPr defTabSz="913577"/>
              <a:r>
                <a:rPr lang="en-US" altLang="ja-JP" sz="1599">
                  <a:solidFill>
                    <a:srgbClr val="000000"/>
                  </a:solidFill>
                  <a:latin typeface="Verdana" panose="020B0604030504040204" pitchFamily="34" charset="0"/>
                  <a:ea typeface="Verdana" panose="020B0604030504040204" pitchFamily="34" charset="0"/>
                </a:rPr>
                <a:t>A Quick Guide to DENSO</a:t>
              </a:r>
              <a:endParaRPr lang="ja-JP" altLang="en-US" sz="1599">
                <a:solidFill>
                  <a:srgbClr val="000000"/>
                </a:solidFill>
                <a:latin typeface="Verdana" panose="020B0604030504040204" pitchFamily="34" charset="0"/>
                <a:ea typeface="Yu Gothic UI"/>
              </a:endParaRPr>
            </a:p>
          </p:txBody>
        </p:sp>
      </p:grpSp>
      <p:sp>
        <p:nvSpPr>
          <p:cNvPr id="34" name="Rectangle 12"/>
          <p:cNvSpPr>
            <a:spLocks noChangeArrowheads="1"/>
          </p:cNvSpPr>
          <p:nvPr/>
        </p:nvSpPr>
        <p:spPr bwMode="auto">
          <a:xfrm>
            <a:off x="10370731" y="5724729"/>
            <a:ext cx="1320128" cy="11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defTabSz="913577">
              <a:lnSpc>
                <a:spcPct val="90000"/>
              </a:lnSpc>
              <a:spcBef>
                <a:spcPct val="0"/>
              </a:spcBef>
            </a:pPr>
            <a:r>
              <a:rPr lang="en-US" altLang="zh-TW" sz="799">
                <a:solidFill>
                  <a:srgbClr val="FFFFFF"/>
                </a:solidFill>
              </a:rPr>
              <a:t>As of March 31, 2022</a:t>
            </a:r>
            <a:endParaRPr lang="ja-JP" altLang="en-US" sz="799">
              <a:solidFill>
                <a:srgbClr val="FFFFFF"/>
              </a:solidFill>
              <a:ea typeface="Yu Gothic UI"/>
            </a:endParaRPr>
          </a:p>
        </p:txBody>
      </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ea typeface="Yu Gothic UI"/>
              <a:cs typeface="Segoe UI" panose="020B0502040204020203" pitchFamily="34" charset="0"/>
            </a:endParaRPr>
          </a:p>
        </p:txBody>
      </p:sp>
    </p:spTree>
    <p:extLst>
      <p:ext uri="{BB962C8B-B14F-4D97-AF65-F5344CB8AC3E}">
        <p14:creationId xmlns:p14="http://schemas.microsoft.com/office/powerpoint/2010/main" val="2526253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532066" y="2210436"/>
            <a:ext cx="2498691" cy="2629056"/>
          </a:xfrm>
          <a:prstGeom prst="rect">
            <a:avLst/>
          </a:prstGeom>
          <a:noFill/>
        </p:spPr>
        <p:txBody>
          <a:bodyPr wrap="none" rtlCol="0">
            <a:spAutoFit/>
          </a:bodyPr>
          <a:lstStyle/>
          <a:p>
            <a:pPr algn="ctr" defTabSz="913577">
              <a:lnSpc>
                <a:spcPts val="3297"/>
              </a:lnSpc>
            </a:pPr>
            <a:r>
              <a:rPr lang="en-US" altLang="ja-JP" sz="1998" b="1" spc="-50">
                <a:solidFill>
                  <a:srgbClr val="000000"/>
                </a:solidFill>
                <a:latin typeface="Verdana" panose="020B0604030504040204" pitchFamily="34" charset="0"/>
                <a:ea typeface="Verdana" panose="020B0604030504040204" pitchFamily="34" charset="0"/>
              </a:rPr>
              <a:t>We are in the</a:t>
            </a:r>
          </a:p>
          <a:p>
            <a:pPr algn="ctr" defTabSz="913577">
              <a:lnSpc>
                <a:spcPts val="3297"/>
              </a:lnSpc>
            </a:pPr>
            <a:r>
              <a:rPr lang="en-US" altLang="ja-JP" sz="1998" b="1" spc="-50">
                <a:solidFill>
                  <a:srgbClr val="000000"/>
                </a:solidFill>
                <a:latin typeface="Verdana" panose="020B0604030504040204" pitchFamily="34" charset="0"/>
                <a:ea typeface="Verdana" panose="020B0604030504040204" pitchFamily="34" charset="0"/>
              </a:rPr>
              <a:t> pursuit of</a:t>
            </a:r>
          </a:p>
          <a:p>
            <a:pPr algn="ctr" defTabSz="913577">
              <a:lnSpc>
                <a:spcPts val="3297"/>
              </a:lnSpc>
            </a:pPr>
            <a:r>
              <a:rPr lang="en-US" altLang="ja-JP" sz="1998" b="1" spc="-50">
                <a:solidFill>
                  <a:srgbClr val="000000"/>
                </a:solidFill>
                <a:latin typeface="Verdana" panose="020B0604030504040204" pitchFamily="34" charset="0"/>
                <a:ea typeface="Verdana" panose="020B0604030504040204" pitchFamily="34" charset="0"/>
              </a:rPr>
              <a:t> "zero" </a:t>
            </a:r>
          </a:p>
          <a:p>
            <a:pPr algn="ctr" defTabSz="913577">
              <a:lnSpc>
                <a:spcPts val="3297"/>
              </a:lnSpc>
            </a:pPr>
            <a:r>
              <a:rPr lang="en-US" altLang="ja-JP" sz="1998" b="1" spc="-50">
                <a:solidFill>
                  <a:srgbClr val="000000"/>
                </a:solidFill>
                <a:latin typeface="Verdana" panose="020B0604030504040204" pitchFamily="34" charset="0"/>
                <a:ea typeface="Verdana" panose="020B0604030504040204" pitchFamily="34" charset="0"/>
              </a:rPr>
              <a:t>in the fields of</a:t>
            </a:r>
          </a:p>
          <a:p>
            <a:pPr algn="ctr" defTabSz="913577">
              <a:lnSpc>
                <a:spcPts val="3297"/>
              </a:lnSpc>
            </a:pPr>
            <a:r>
              <a:rPr lang="en-US" altLang="ja-JP" sz="1998" b="1" spc="-50">
                <a:solidFill>
                  <a:srgbClr val="000000"/>
                </a:solidFill>
                <a:latin typeface="Verdana" panose="020B0604030504040204" pitchFamily="34" charset="0"/>
                <a:ea typeface="Verdana" panose="020B0604030504040204" pitchFamily="34" charset="0"/>
              </a:rPr>
              <a:t> "green" and  </a:t>
            </a:r>
          </a:p>
          <a:p>
            <a:pPr algn="ctr" defTabSz="913577">
              <a:lnSpc>
                <a:spcPts val="3297"/>
              </a:lnSpc>
            </a:pPr>
            <a:r>
              <a:rPr lang="en-US" altLang="ja-JP" sz="1998" b="1" spc="-50">
                <a:solidFill>
                  <a:srgbClr val="000000"/>
                </a:solidFill>
                <a:latin typeface="Verdana" panose="020B0604030504040204" pitchFamily="34" charset="0"/>
                <a:ea typeface="Verdana" panose="020B0604030504040204" pitchFamily="34" charset="0"/>
              </a:rPr>
              <a:t>"peace of mind."</a:t>
            </a:r>
            <a:endParaRPr lang="ja-JP" altLang="en-US" sz="1998" b="1" spc="-50">
              <a:solidFill>
                <a:srgbClr val="000000"/>
              </a:solidFill>
              <a:latin typeface="Verdana" panose="020B0604030504040204" pitchFamily="34" charset="0"/>
              <a:ea typeface="Yu Gothic UI"/>
            </a:endParaRPr>
          </a:p>
        </p:txBody>
      </p:sp>
      <p:grpSp>
        <p:nvGrpSpPr>
          <p:cNvPr id="5" name="グループ化 4"/>
          <p:cNvGrpSpPr/>
          <p:nvPr/>
        </p:nvGrpSpPr>
        <p:grpSpPr>
          <a:xfrm>
            <a:off x="9413708" y="2408582"/>
            <a:ext cx="2274479" cy="2101858"/>
            <a:chOff x="9527442" y="2366189"/>
            <a:chExt cx="2276585" cy="2103804"/>
          </a:xfrm>
        </p:grpSpPr>
        <p:sp>
          <p:nvSpPr>
            <p:cNvPr id="18" name="テキスト ボックス 17"/>
            <p:cNvSpPr txBox="1"/>
            <p:nvPr/>
          </p:nvSpPr>
          <p:spPr>
            <a:xfrm>
              <a:off x="9812271" y="2366189"/>
              <a:ext cx="1683474" cy="692497"/>
            </a:xfrm>
            <a:prstGeom prst="rect">
              <a:avLst/>
            </a:prstGeom>
            <a:noFill/>
          </p:spPr>
          <p:txBody>
            <a:bodyPr wrap="none" rtlCol="0">
              <a:spAutoFit/>
            </a:bodyPr>
            <a:lstStyle/>
            <a:p>
              <a:pPr algn="ctr" defTabSz="913577">
                <a:lnSpc>
                  <a:spcPct val="150000"/>
                </a:lnSpc>
              </a:pPr>
              <a:r>
                <a:rPr lang="en-US" altLang="ja-JP" sz="2598" b="1">
                  <a:solidFill>
                    <a:srgbClr val="000000"/>
                  </a:solidFill>
                  <a:latin typeface="Verdana" panose="020B0604030504040204" pitchFamily="34" charset="0"/>
                  <a:ea typeface="Verdana" panose="020B0604030504040204" pitchFamily="34" charset="0"/>
                </a:rPr>
                <a:t>CO</a:t>
              </a:r>
              <a:r>
                <a:rPr lang="en-US" altLang="ja-JP" sz="1798" b="1">
                  <a:solidFill>
                    <a:srgbClr val="000000"/>
                  </a:solidFill>
                  <a:latin typeface="Verdana" panose="020B0604030504040204" pitchFamily="34" charset="0"/>
                  <a:ea typeface="Verdana" panose="020B0604030504040204" pitchFamily="34" charset="0"/>
                </a:rPr>
                <a:t>2</a:t>
              </a:r>
              <a:r>
                <a:rPr lang="en-US" altLang="ja-JP" sz="2598" b="1">
                  <a:solidFill>
                    <a:srgbClr val="000000"/>
                  </a:solidFill>
                  <a:latin typeface="Verdana" panose="020B0604030504040204" pitchFamily="34" charset="0"/>
                  <a:ea typeface="Verdana" panose="020B0604030504040204" pitchFamily="34" charset="0"/>
                </a:rPr>
                <a:t> ± 0</a:t>
              </a:r>
              <a:endParaRPr lang="ja-JP" altLang="en-US" sz="2598" b="1">
                <a:solidFill>
                  <a:srgbClr val="000000"/>
                </a:solidFill>
                <a:latin typeface="Verdana" panose="020B0604030504040204" pitchFamily="34" charset="0"/>
                <a:ea typeface="Yu Gothic UI"/>
              </a:endParaRPr>
            </a:p>
          </p:txBody>
        </p:sp>
        <p:sp>
          <p:nvSpPr>
            <p:cNvPr id="19" name="テキスト ボックス 18"/>
            <p:cNvSpPr txBox="1"/>
            <p:nvPr/>
          </p:nvSpPr>
          <p:spPr>
            <a:xfrm>
              <a:off x="9527442" y="3418167"/>
              <a:ext cx="2276585" cy="1051826"/>
            </a:xfrm>
            <a:prstGeom prst="rect">
              <a:avLst/>
            </a:prstGeom>
            <a:noFill/>
          </p:spPr>
          <p:txBody>
            <a:bodyPr wrap="none" rtlCol="0">
              <a:spAutoFit/>
            </a:bodyPr>
            <a:lstStyle/>
            <a:p>
              <a:pPr algn="ctr" defTabSz="913577">
                <a:lnSpc>
                  <a:spcPct val="120000"/>
                </a:lnSpc>
              </a:pPr>
              <a:r>
                <a:rPr lang="en-US" altLang="ja-JP" sz="2598" b="1">
                  <a:solidFill>
                    <a:srgbClr val="000000"/>
                  </a:solidFill>
                  <a:latin typeface="Verdana" panose="020B0604030504040204" pitchFamily="34" charset="0"/>
                  <a:ea typeface="Verdana" panose="020B0604030504040204" pitchFamily="34" charset="0"/>
                </a:rPr>
                <a:t>Zero traffic</a:t>
              </a:r>
            </a:p>
            <a:p>
              <a:pPr algn="ctr" defTabSz="913577">
                <a:lnSpc>
                  <a:spcPct val="120000"/>
                </a:lnSpc>
              </a:pPr>
              <a:r>
                <a:rPr lang="en-US" altLang="ja-JP" sz="2598" b="1">
                  <a:solidFill>
                    <a:srgbClr val="000000"/>
                  </a:solidFill>
                  <a:latin typeface="Verdana" panose="020B0604030504040204" pitchFamily="34" charset="0"/>
                  <a:ea typeface="Verdana" panose="020B0604030504040204" pitchFamily="34" charset="0"/>
                </a:rPr>
                <a:t>fatalities</a:t>
              </a:r>
              <a:endParaRPr lang="ja-JP" altLang="en-US" sz="2598" b="1">
                <a:solidFill>
                  <a:srgbClr val="000000"/>
                </a:solidFill>
                <a:latin typeface="Verdana" panose="020B0604030504040204" pitchFamily="34" charset="0"/>
                <a:ea typeface="Yu Gothic UI"/>
              </a:endParaRPr>
            </a:p>
          </p:txBody>
        </p:sp>
      </p:grpSp>
      <p:grpSp>
        <p:nvGrpSpPr>
          <p:cNvPr id="14" name="グループ化 13"/>
          <p:cNvGrpSpPr/>
          <p:nvPr/>
        </p:nvGrpSpPr>
        <p:grpSpPr>
          <a:xfrm>
            <a:off x="3260926" y="1018711"/>
            <a:ext cx="5901358" cy="4935633"/>
            <a:chOff x="3328025" y="1024049"/>
            <a:chExt cx="5906822" cy="4940203"/>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28025" y="1024049"/>
              <a:ext cx="5906822" cy="4940203"/>
            </a:xfrm>
            <a:prstGeom prst="rect">
              <a:avLst/>
            </a:prstGeom>
          </p:spPr>
        </p:pic>
        <p:pic>
          <p:nvPicPr>
            <p:cNvPr id="7" name="図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81142" y="1331897"/>
              <a:ext cx="2637968" cy="3426875"/>
            </a:xfrm>
            <a:prstGeom prst="rect">
              <a:avLst/>
            </a:prstGeom>
          </p:spPr>
        </p:pic>
        <p:grpSp>
          <p:nvGrpSpPr>
            <p:cNvPr id="12" name="グループ化 11"/>
            <p:cNvGrpSpPr/>
            <p:nvPr/>
          </p:nvGrpSpPr>
          <p:grpSpPr>
            <a:xfrm>
              <a:off x="3551744" y="4954973"/>
              <a:ext cx="5342717" cy="830000"/>
              <a:chOff x="3501885" y="5064414"/>
              <a:chExt cx="5342717" cy="830000"/>
            </a:xfrm>
          </p:grpSpPr>
          <p:pic>
            <p:nvPicPr>
              <p:cNvPr id="8" name="図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501885" y="5156987"/>
                <a:ext cx="1698586" cy="644855"/>
              </a:xfrm>
              <a:prstGeom prst="rect">
                <a:avLst/>
              </a:prstGeom>
            </p:spPr>
          </p:pic>
          <p:grpSp>
            <p:nvGrpSpPr>
              <p:cNvPr id="11" name="グループ化 10"/>
              <p:cNvGrpSpPr/>
              <p:nvPr/>
            </p:nvGrpSpPr>
            <p:grpSpPr>
              <a:xfrm>
                <a:off x="5273571" y="5064414"/>
                <a:ext cx="3571031" cy="830000"/>
                <a:chOff x="5273571" y="5064414"/>
                <a:chExt cx="3571031" cy="830000"/>
              </a:xfrm>
            </p:grpSpPr>
            <p:sp>
              <p:nvSpPr>
                <p:cNvPr id="9" name="正方形/長方形 8"/>
                <p:cNvSpPr/>
                <p:nvPr/>
              </p:nvSpPr>
              <p:spPr>
                <a:xfrm>
                  <a:off x="5273571" y="5064414"/>
                  <a:ext cx="3571031" cy="830000"/>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10" name="テキスト ボックス 9"/>
                <p:cNvSpPr txBox="1"/>
                <p:nvPr/>
              </p:nvSpPr>
              <p:spPr>
                <a:xfrm>
                  <a:off x="5324026" y="5125562"/>
                  <a:ext cx="3484364" cy="729430"/>
                </a:xfrm>
                <a:prstGeom prst="rect">
                  <a:avLst/>
                </a:prstGeom>
                <a:noFill/>
              </p:spPr>
              <p:txBody>
                <a:bodyPr wrap="square" rtlCol="0" anchor="ctr">
                  <a:spAutoFit/>
                </a:bodyPr>
                <a:lstStyle/>
                <a:p>
                  <a:pPr defTabSz="913577">
                    <a:lnSpc>
                      <a:spcPct val="90000"/>
                    </a:lnSpc>
                  </a:pPr>
                  <a:r>
                    <a:rPr lang="en-US" altLang="ja-JP" sz="1149" b="1">
                      <a:solidFill>
                        <a:srgbClr val="000000">
                          <a:lumMod val="75000"/>
                          <a:lumOff val="25000"/>
                        </a:srgbClr>
                      </a:solidFill>
                      <a:latin typeface="Yu Gothic UI"/>
                      <a:ea typeface="Yu Gothic UI"/>
                    </a:rPr>
                    <a:t>DENSO aims to be an inspiring company that creates a brighter future for all people through its commitment to being “green” and creating “peace of mind.”</a:t>
                  </a:r>
                  <a:endParaRPr lang="ja-JP" altLang="en-US" sz="1149" b="1">
                    <a:solidFill>
                      <a:srgbClr val="000000">
                        <a:lumMod val="75000"/>
                        <a:lumOff val="25000"/>
                      </a:srgbClr>
                    </a:solidFill>
                    <a:latin typeface="Yu Gothic UI"/>
                    <a:ea typeface="Yu Gothic UI"/>
                  </a:endParaRPr>
                </a:p>
              </p:txBody>
            </p:sp>
          </p:grpSp>
        </p:grpSp>
      </p:grpSp>
      <p:sp>
        <p:nvSpPr>
          <p:cNvPr id="24" name="正方形/長方形 23"/>
          <p:cNvSpPr/>
          <p:nvPr/>
        </p:nvSpPr>
        <p:spPr>
          <a:xfrm>
            <a:off x="87" y="551558"/>
            <a:ext cx="9423275" cy="205781"/>
          </a:xfrm>
          <a:prstGeom prst="rect">
            <a:avLst/>
          </a:prstGeom>
          <a:solidFill>
            <a:srgbClr val="B9D7E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grpSp>
        <p:nvGrpSpPr>
          <p:cNvPr id="13" name="グループ化 12"/>
          <p:cNvGrpSpPr/>
          <p:nvPr/>
        </p:nvGrpSpPr>
        <p:grpSpPr>
          <a:xfrm>
            <a:off x="9690117" y="545198"/>
            <a:ext cx="1993174" cy="222610"/>
            <a:chOff x="9811891" y="545703"/>
            <a:chExt cx="1995020" cy="222816"/>
          </a:xfrm>
        </p:grpSpPr>
        <p:sp>
          <p:nvSpPr>
            <p:cNvPr id="26" name="フリーフォーム 25"/>
            <p:cNvSpPr/>
            <p:nvPr/>
          </p:nvSpPr>
          <p:spPr>
            <a:xfrm>
              <a:off x="10934363" y="673990"/>
              <a:ext cx="872548" cy="94529"/>
            </a:xfrm>
            <a:custGeom>
              <a:avLst/>
              <a:gdLst/>
              <a:ahLst/>
              <a:cxnLst/>
              <a:rect l="l" t="t" r="r" b="b"/>
              <a:pathLst>
                <a:path w="872548" h="94529">
                  <a:moveTo>
                    <a:pt x="760663" y="33988"/>
                  </a:moveTo>
                  <a:cubicBezTo>
                    <a:pt x="753904" y="33969"/>
                    <a:pt x="748581" y="36099"/>
                    <a:pt x="744695" y="40378"/>
                  </a:cubicBezTo>
                  <a:cubicBezTo>
                    <a:pt x="740808" y="44657"/>
                    <a:pt x="738249" y="51198"/>
                    <a:pt x="737018" y="60000"/>
                  </a:cubicBezTo>
                  <a:cubicBezTo>
                    <a:pt x="736618" y="62934"/>
                    <a:pt x="736419" y="65602"/>
                    <a:pt x="736419" y="68003"/>
                  </a:cubicBezTo>
                  <a:cubicBezTo>
                    <a:pt x="736405" y="74166"/>
                    <a:pt x="737789" y="78714"/>
                    <a:pt x="740573" y="81647"/>
                  </a:cubicBezTo>
                  <a:cubicBezTo>
                    <a:pt x="743357" y="84579"/>
                    <a:pt x="747622" y="86034"/>
                    <a:pt x="753370" y="86011"/>
                  </a:cubicBezTo>
                  <a:cubicBezTo>
                    <a:pt x="760253" y="86080"/>
                    <a:pt x="765537" y="84050"/>
                    <a:pt x="769222" y="79921"/>
                  </a:cubicBezTo>
                  <a:cubicBezTo>
                    <a:pt x="772908" y="75792"/>
                    <a:pt x="775361" y="69152"/>
                    <a:pt x="776583" y="60000"/>
                  </a:cubicBezTo>
                  <a:cubicBezTo>
                    <a:pt x="777021" y="56920"/>
                    <a:pt x="777243" y="54141"/>
                    <a:pt x="777249" y="51662"/>
                  </a:cubicBezTo>
                  <a:cubicBezTo>
                    <a:pt x="777263" y="45586"/>
                    <a:pt x="775910" y="41115"/>
                    <a:pt x="773190" y="38248"/>
                  </a:cubicBezTo>
                  <a:cubicBezTo>
                    <a:pt x="770469" y="35382"/>
                    <a:pt x="766294" y="33962"/>
                    <a:pt x="760663" y="33988"/>
                  </a:cubicBezTo>
                  <a:close/>
                  <a:moveTo>
                    <a:pt x="416695" y="33854"/>
                  </a:moveTo>
                  <a:cubicBezTo>
                    <a:pt x="411114" y="33740"/>
                    <a:pt x="406491" y="35312"/>
                    <a:pt x="402825" y="38570"/>
                  </a:cubicBezTo>
                  <a:cubicBezTo>
                    <a:pt x="399160" y="41829"/>
                    <a:pt x="396484" y="47463"/>
                    <a:pt x="394798" y="55474"/>
                  </a:cubicBezTo>
                  <a:lnTo>
                    <a:pt x="429390" y="55474"/>
                  </a:lnTo>
                  <a:cubicBezTo>
                    <a:pt x="429764" y="52801"/>
                    <a:pt x="429951" y="50399"/>
                    <a:pt x="429952" y="48267"/>
                  </a:cubicBezTo>
                  <a:cubicBezTo>
                    <a:pt x="429951" y="43113"/>
                    <a:pt x="428843" y="39410"/>
                    <a:pt x="426630" y="37158"/>
                  </a:cubicBezTo>
                  <a:cubicBezTo>
                    <a:pt x="424416" y="34906"/>
                    <a:pt x="421105" y="33805"/>
                    <a:pt x="416695" y="33855"/>
                  </a:cubicBezTo>
                  <a:close/>
                  <a:moveTo>
                    <a:pt x="690047" y="26670"/>
                  </a:moveTo>
                  <a:lnTo>
                    <a:pt x="706700" y="26670"/>
                  </a:lnTo>
                  <a:lnTo>
                    <a:pt x="697317" y="93329"/>
                  </a:lnTo>
                  <a:lnTo>
                    <a:pt x="685179" y="93329"/>
                  </a:lnTo>
                  <a:lnTo>
                    <a:pt x="692814" y="38902"/>
                  </a:lnTo>
                  <a:cubicBezTo>
                    <a:pt x="692993" y="36996"/>
                    <a:pt x="692659" y="35109"/>
                    <a:pt x="691814" y="33240"/>
                  </a:cubicBezTo>
                  <a:cubicBezTo>
                    <a:pt x="690968" y="31372"/>
                    <a:pt x="690134" y="29759"/>
                    <a:pt x="689313" y="28403"/>
                  </a:cubicBezTo>
                  <a:close/>
                  <a:moveTo>
                    <a:pt x="575747" y="26670"/>
                  </a:moveTo>
                  <a:lnTo>
                    <a:pt x="592400" y="26670"/>
                  </a:lnTo>
                  <a:lnTo>
                    <a:pt x="583017" y="93329"/>
                  </a:lnTo>
                  <a:lnTo>
                    <a:pt x="570879" y="93329"/>
                  </a:lnTo>
                  <a:lnTo>
                    <a:pt x="578514" y="38902"/>
                  </a:lnTo>
                  <a:cubicBezTo>
                    <a:pt x="578693" y="36996"/>
                    <a:pt x="578360" y="35109"/>
                    <a:pt x="577514" y="33240"/>
                  </a:cubicBezTo>
                  <a:cubicBezTo>
                    <a:pt x="576668" y="31372"/>
                    <a:pt x="575834" y="29759"/>
                    <a:pt x="575013" y="28403"/>
                  </a:cubicBezTo>
                  <a:close/>
                  <a:moveTo>
                    <a:pt x="496646" y="26670"/>
                  </a:moveTo>
                  <a:lnTo>
                    <a:pt x="509653" y="26670"/>
                  </a:lnTo>
                  <a:lnTo>
                    <a:pt x="523245" y="82011"/>
                  </a:lnTo>
                  <a:lnTo>
                    <a:pt x="523872" y="82011"/>
                  </a:lnTo>
                  <a:lnTo>
                    <a:pt x="553007" y="26670"/>
                  </a:lnTo>
                  <a:lnTo>
                    <a:pt x="563680" y="26670"/>
                  </a:lnTo>
                  <a:lnTo>
                    <a:pt x="527828" y="93329"/>
                  </a:lnTo>
                  <a:lnTo>
                    <a:pt x="514488" y="93329"/>
                  </a:lnTo>
                  <a:close/>
                  <a:moveTo>
                    <a:pt x="242152" y="26670"/>
                  </a:moveTo>
                  <a:lnTo>
                    <a:pt x="258745" y="26670"/>
                  </a:lnTo>
                  <a:lnTo>
                    <a:pt x="252811" y="68776"/>
                  </a:lnTo>
                  <a:cubicBezTo>
                    <a:pt x="252610" y="70281"/>
                    <a:pt x="252511" y="71670"/>
                    <a:pt x="252511" y="72943"/>
                  </a:cubicBezTo>
                  <a:cubicBezTo>
                    <a:pt x="252495" y="77266"/>
                    <a:pt x="253718" y="80421"/>
                    <a:pt x="256178" y="82407"/>
                  </a:cubicBezTo>
                  <a:cubicBezTo>
                    <a:pt x="258638" y="84392"/>
                    <a:pt x="262427" y="85371"/>
                    <a:pt x="267546" y="85344"/>
                  </a:cubicBezTo>
                  <a:cubicBezTo>
                    <a:pt x="269960" y="85347"/>
                    <a:pt x="272666" y="84950"/>
                    <a:pt x="275663" y="84153"/>
                  </a:cubicBezTo>
                  <a:cubicBezTo>
                    <a:pt x="278661" y="83355"/>
                    <a:pt x="281567" y="82141"/>
                    <a:pt x="284381" y="80510"/>
                  </a:cubicBezTo>
                  <a:lnTo>
                    <a:pt x="291949" y="26670"/>
                  </a:lnTo>
                  <a:lnTo>
                    <a:pt x="304084" y="26670"/>
                  </a:lnTo>
                  <a:lnTo>
                    <a:pt x="294716" y="93329"/>
                  </a:lnTo>
                  <a:lnTo>
                    <a:pt x="285648" y="93329"/>
                  </a:lnTo>
                  <a:lnTo>
                    <a:pt x="284381" y="87441"/>
                  </a:lnTo>
                  <a:cubicBezTo>
                    <a:pt x="281272" y="89714"/>
                    <a:pt x="277931" y="91398"/>
                    <a:pt x="274359" y="92494"/>
                  </a:cubicBezTo>
                  <a:cubicBezTo>
                    <a:pt x="270787" y="93590"/>
                    <a:pt x="267138" y="94135"/>
                    <a:pt x="263412" y="94129"/>
                  </a:cubicBezTo>
                  <a:cubicBezTo>
                    <a:pt x="255708" y="94140"/>
                    <a:pt x="249944" y="92495"/>
                    <a:pt x="246121" y="89193"/>
                  </a:cubicBezTo>
                  <a:cubicBezTo>
                    <a:pt x="242297" y="85891"/>
                    <a:pt x="240388" y="80863"/>
                    <a:pt x="240392" y="74110"/>
                  </a:cubicBezTo>
                  <a:cubicBezTo>
                    <a:pt x="240398" y="72154"/>
                    <a:pt x="240553" y="70065"/>
                    <a:pt x="240857" y="67842"/>
                  </a:cubicBezTo>
                  <a:lnTo>
                    <a:pt x="244941" y="38839"/>
                  </a:lnTo>
                  <a:cubicBezTo>
                    <a:pt x="245118" y="36935"/>
                    <a:pt x="244780" y="35058"/>
                    <a:pt x="243928" y="33209"/>
                  </a:cubicBezTo>
                  <a:cubicBezTo>
                    <a:pt x="243076" y="31359"/>
                    <a:pt x="242240" y="29758"/>
                    <a:pt x="241422" y="28404"/>
                  </a:cubicBezTo>
                  <a:close/>
                  <a:moveTo>
                    <a:pt x="89752" y="26670"/>
                  </a:moveTo>
                  <a:lnTo>
                    <a:pt x="106345" y="26670"/>
                  </a:lnTo>
                  <a:lnTo>
                    <a:pt x="100411" y="68776"/>
                  </a:lnTo>
                  <a:cubicBezTo>
                    <a:pt x="100211" y="70281"/>
                    <a:pt x="100110" y="71670"/>
                    <a:pt x="100110" y="72943"/>
                  </a:cubicBezTo>
                  <a:cubicBezTo>
                    <a:pt x="100095" y="77266"/>
                    <a:pt x="101318" y="80421"/>
                    <a:pt x="103778" y="82407"/>
                  </a:cubicBezTo>
                  <a:cubicBezTo>
                    <a:pt x="106238" y="84392"/>
                    <a:pt x="110027" y="85371"/>
                    <a:pt x="115146" y="85344"/>
                  </a:cubicBezTo>
                  <a:cubicBezTo>
                    <a:pt x="117560" y="85347"/>
                    <a:pt x="120266" y="84950"/>
                    <a:pt x="123263" y="84153"/>
                  </a:cubicBezTo>
                  <a:cubicBezTo>
                    <a:pt x="126261" y="83355"/>
                    <a:pt x="129167" y="82141"/>
                    <a:pt x="131981" y="80510"/>
                  </a:cubicBezTo>
                  <a:lnTo>
                    <a:pt x="139549" y="26670"/>
                  </a:lnTo>
                  <a:lnTo>
                    <a:pt x="151684" y="26670"/>
                  </a:lnTo>
                  <a:lnTo>
                    <a:pt x="142316" y="93329"/>
                  </a:lnTo>
                  <a:lnTo>
                    <a:pt x="133248" y="93329"/>
                  </a:lnTo>
                  <a:lnTo>
                    <a:pt x="131981" y="87441"/>
                  </a:lnTo>
                  <a:cubicBezTo>
                    <a:pt x="128872" y="89714"/>
                    <a:pt x="125531" y="91398"/>
                    <a:pt x="121959" y="92494"/>
                  </a:cubicBezTo>
                  <a:cubicBezTo>
                    <a:pt x="118387" y="93590"/>
                    <a:pt x="114738" y="94135"/>
                    <a:pt x="111012" y="94129"/>
                  </a:cubicBezTo>
                  <a:cubicBezTo>
                    <a:pt x="103308" y="94140"/>
                    <a:pt x="97544" y="92495"/>
                    <a:pt x="93721" y="89193"/>
                  </a:cubicBezTo>
                  <a:cubicBezTo>
                    <a:pt x="89897" y="85891"/>
                    <a:pt x="87988" y="80863"/>
                    <a:pt x="87992" y="74110"/>
                  </a:cubicBezTo>
                  <a:cubicBezTo>
                    <a:pt x="87998" y="72154"/>
                    <a:pt x="88153" y="70065"/>
                    <a:pt x="88457" y="67842"/>
                  </a:cubicBezTo>
                  <a:lnTo>
                    <a:pt x="92541" y="38839"/>
                  </a:lnTo>
                  <a:cubicBezTo>
                    <a:pt x="92718" y="36935"/>
                    <a:pt x="92380" y="35058"/>
                    <a:pt x="91528" y="33209"/>
                  </a:cubicBezTo>
                  <a:cubicBezTo>
                    <a:pt x="90676" y="31359"/>
                    <a:pt x="89840" y="29758"/>
                    <a:pt x="89022" y="28404"/>
                  </a:cubicBezTo>
                  <a:close/>
                  <a:moveTo>
                    <a:pt x="363356" y="26004"/>
                  </a:moveTo>
                  <a:cubicBezTo>
                    <a:pt x="364464" y="26009"/>
                    <a:pt x="365608" y="26065"/>
                    <a:pt x="366787" y="26170"/>
                  </a:cubicBezTo>
                  <a:cubicBezTo>
                    <a:pt x="367967" y="26276"/>
                    <a:pt x="368935" y="26398"/>
                    <a:pt x="369694" y="26537"/>
                  </a:cubicBezTo>
                  <a:lnTo>
                    <a:pt x="367125" y="38122"/>
                  </a:lnTo>
                  <a:cubicBezTo>
                    <a:pt x="366036" y="37983"/>
                    <a:pt x="364728" y="37861"/>
                    <a:pt x="363202" y="37755"/>
                  </a:cubicBezTo>
                  <a:cubicBezTo>
                    <a:pt x="361675" y="37650"/>
                    <a:pt x="359758" y="37594"/>
                    <a:pt x="357452" y="37588"/>
                  </a:cubicBezTo>
                  <a:cubicBezTo>
                    <a:pt x="354606" y="37595"/>
                    <a:pt x="351942" y="37790"/>
                    <a:pt x="349459" y="38172"/>
                  </a:cubicBezTo>
                  <a:cubicBezTo>
                    <a:pt x="346976" y="38554"/>
                    <a:pt x="344737" y="39082"/>
                    <a:pt x="342742" y="39755"/>
                  </a:cubicBezTo>
                  <a:lnTo>
                    <a:pt x="335204" y="93329"/>
                  </a:lnTo>
                  <a:lnTo>
                    <a:pt x="323196" y="93329"/>
                  </a:lnTo>
                  <a:lnTo>
                    <a:pt x="330834" y="38889"/>
                  </a:lnTo>
                  <a:cubicBezTo>
                    <a:pt x="331014" y="36984"/>
                    <a:pt x="330680" y="35099"/>
                    <a:pt x="329834" y="33232"/>
                  </a:cubicBezTo>
                  <a:cubicBezTo>
                    <a:pt x="328987" y="31366"/>
                    <a:pt x="328153" y="29756"/>
                    <a:pt x="327332" y="28401"/>
                  </a:cubicBezTo>
                  <a:lnTo>
                    <a:pt x="328066" y="26670"/>
                  </a:lnTo>
                  <a:lnTo>
                    <a:pt x="342976" y="26670"/>
                  </a:lnTo>
                  <a:lnTo>
                    <a:pt x="341808" y="34859"/>
                  </a:lnTo>
                  <a:cubicBezTo>
                    <a:pt x="344328" y="32465"/>
                    <a:pt x="347436" y="30411"/>
                    <a:pt x="351131" y="28696"/>
                  </a:cubicBezTo>
                  <a:cubicBezTo>
                    <a:pt x="354827" y="26981"/>
                    <a:pt x="358902" y="26083"/>
                    <a:pt x="363356" y="26004"/>
                  </a:cubicBezTo>
                  <a:close/>
                  <a:moveTo>
                    <a:pt x="852915" y="25737"/>
                  </a:moveTo>
                  <a:cubicBezTo>
                    <a:pt x="860609" y="25708"/>
                    <a:pt x="866012" y="27571"/>
                    <a:pt x="869124" y="31327"/>
                  </a:cubicBezTo>
                  <a:cubicBezTo>
                    <a:pt x="872235" y="35082"/>
                    <a:pt x="873227" y="40903"/>
                    <a:pt x="872098" y="48790"/>
                  </a:cubicBezTo>
                  <a:lnTo>
                    <a:pt x="865823" y="93329"/>
                  </a:lnTo>
                  <a:lnTo>
                    <a:pt x="853682" y="93329"/>
                  </a:lnTo>
                  <a:lnTo>
                    <a:pt x="859816" y="49723"/>
                  </a:lnTo>
                  <a:cubicBezTo>
                    <a:pt x="860647" y="44299"/>
                    <a:pt x="860186" y="40479"/>
                    <a:pt x="858433" y="38263"/>
                  </a:cubicBezTo>
                  <a:cubicBezTo>
                    <a:pt x="856680" y="36048"/>
                    <a:pt x="853251" y="34978"/>
                    <a:pt x="848148" y="35055"/>
                  </a:cubicBezTo>
                  <a:cubicBezTo>
                    <a:pt x="845286" y="35078"/>
                    <a:pt x="842092" y="35506"/>
                    <a:pt x="838568" y="36338"/>
                  </a:cubicBezTo>
                  <a:cubicBezTo>
                    <a:pt x="835043" y="37170"/>
                    <a:pt x="831758" y="38265"/>
                    <a:pt x="828712" y="39622"/>
                  </a:cubicBezTo>
                  <a:lnTo>
                    <a:pt x="821145" y="93329"/>
                  </a:lnTo>
                  <a:lnTo>
                    <a:pt x="809010" y="93329"/>
                  </a:lnTo>
                  <a:lnTo>
                    <a:pt x="816644" y="38902"/>
                  </a:lnTo>
                  <a:cubicBezTo>
                    <a:pt x="816823" y="36996"/>
                    <a:pt x="816490" y="35109"/>
                    <a:pt x="815644" y="33240"/>
                  </a:cubicBezTo>
                  <a:cubicBezTo>
                    <a:pt x="814798" y="31372"/>
                    <a:pt x="813965" y="29759"/>
                    <a:pt x="813144" y="28403"/>
                  </a:cubicBezTo>
                  <a:lnTo>
                    <a:pt x="813877" y="26670"/>
                  </a:lnTo>
                  <a:lnTo>
                    <a:pt x="829179" y="26670"/>
                  </a:lnTo>
                  <a:lnTo>
                    <a:pt x="828346" y="32625"/>
                  </a:lnTo>
                  <a:cubicBezTo>
                    <a:pt x="832109" y="30650"/>
                    <a:pt x="836183" y="29019"/>
                    <a:pt x="840568" y="27734"/>
                  </a:cubicBezTo>
                  <a:cubicBezTo>
                    <a:pt x="844952" y="26448"/>
                    <a:pt x="849068" y="25783"/>
                    <a:pt x="852915" y="25737"/>
                  </a:cubicBezTo>
                  <a:close/>
                  <a:moveTo>
                    <a:pt x="641707" y="25604"/>
                  </a:moveTo>
                  <a:cubicBezTo>
                    <a:pt x="646608" y="25659"/>
                    <a:pt x="651023" y="25981"/>
                    <a:pt x="654951" y="26569"/>
                  </a:cubicBezTo>
                  <a:cubicBezTo>
                    <a:pt x="658879" y="27157"/>
                    <a:pt x="661734" y="27680"/>
                    <a:pt x="663515" y="28137"/>
                  </a:cubicBezTo>
                  <a:lnTo>
                    <a:pt x="661749" y="38790"/>
                  </a:lnTo>
                  <a:cubicBezTo>
                    <a:pt x="659639" y="37912"/>
                    <a:pt x="656673" y="37001"/>
                    <a:pt x="652851" y="36056"/>
                  </a:cubicBezTo>
                  <a:cubicBezTo>
                    <a:pt x="649028" y="35111"/>
                    <a:pt x="644902" y="34599"/>
                    <a:pt x="640472" y="34521"/>
                  </a:cubicBezTo>
                  <a:cubicBezTo>
                    <a:pt x="638314" y="34471"/>
                    <a:pt x="636044" y="34572"/>
                    <a:pt x="633661" y="34823"/>
                  </a:cubicBezTo>
                  <a:cubicBezTo>
                    <a:pt x="631279" y="35074"/>
                    <a:pt x="629181" y="35777"/>
                    <a:pt x="627370" y="36932"/>
                  </a:cubicBezTo>
                  <a:cubicBezTo>
                    <a:pt x="625558" y="38088"/>
                    <a:pt x="624430" y="39996"/>
                    <a:pt x="623985" y="42659"/>
                  </a:cubicBezTo>
                  <a:cubicBezTo>
                    <a:pt x="623676" y="45527"/>
                    <a:pt x="624808" y="47594"/>
                    <a:pt x="627383" y="48861"/>
                  </a:cubicBezTo>
                  <a:cubicBezTo>
                    <a:pt x="629957" y="50129"/>
                    <a:pt x="633241" y="51396"/>
                    <a:pt x="637235" y="52663"/>
                  </a:cubicBezTo>
                  <a:lnTo>
                    <a:pt x="643609" y="54931"/>
                  </a:lnTo>
                  <a:cubicBezTo>
                    <a:pt x="648225" y="56432"/>
                    <a:pt x="652058" y="58307"/>
                    <a:pt x="655106" y="60554"/>
                  </a:cubicBezTo>
                  <a:cubicBezTo>
                    <a:pt x="658154" y="62802"/>
                    <a:pt x="659734" y="66218"/>
                    <a:pt x="659848" y="70805"/>
                  </a:cubicBezTo>
                  <a:cubicBezTo>
                    <a:pt x="659854" y="71760"/>
                    <a:pt x="659776" y="72783"/>
                    <a:pt x="659615" y="73873"/>
                  </a:cubicBezTo>
                  <a:cubicBezTo>
                    <a:pt x="658579" y="81202"/>
                    <a:pt x="655492" y="86473"/>
                    <a:pt x="650353" y="89684"/>
                  </a:cubicBezTo>
                  <a:cubicBezTo>
                    <a:pt x="645214" y="92895"/>
                    <a:pt x="638038" y="94465"/>
                    <a:pt x="628825" y="94396"/>
                  </a:cubicBezTo>
                  <a:cubicBezTo>
                    <a:pt x="623676" y="94326"/>
                    <a:pt x="618839" y="93966"/>
                    <a:pt x="614313" y="93313"/>
                  </a:cubicBezTo>
                  <a:cubicBezTo>
                    <a:pt x="609788" y="92661"/>
                    <a:pt x="606505" y="92133"/>
                    <a:pt x="604466" y="91728"/>
                  </a:cubicBezTo>
                  <a:lnTo>
                    <a:pt x="606367" y="80009"/>
                  </a:lnTo>
                  <a:cubicBezTo>
                    <a:pt x="608764" y="81054"/>
                    <a:pt x="612136" y="82198"/>
                    <a:pt x="616482" y="83443"/>
                  </a:cubicBezTo>
                  <a:cubicBezTo>
                    <a:pt x="620827" y="84688"/>
                    <a:pt x="625365" y="85367"/>
                    <a:pt x="630093" y="85478"/>
                  </a:cubicBezTo>
                  <a:cubicBezTo>
                    <a:pt x="632211" y="85532"/>
                    <a:pt x="634493" y="85379"/>
                    <a:pt x="636938" y="85018"/>
                  </a:cubicBezTo>
                  <a:cubicBezTo>
                    <a:pt x="639383" y="84658"/>
                    <a:pt x="641561" y="83763"/>
                    <a:pt x="643472" y="82336"/>
                  </a:cubicBezTo>
                  <a:cubicBezTo>
                    <a:pt x="645383" y="80908"/>
                    <a:pt x="646597" y="78620"/>
                    <a:pt x="647113" y="75473"/>
                  </a:cubicBezTo>
                  <a:cubicBezTo>
                    <a:pt x="647180" y="75012"/>
                    <a:pt x="647213" y="74567"/>
                    <a:pt x="647213" y="74139"/>
                  </a:cubicBezTo>
                  <a:cubicBezTo>
                    <a:pt x="647114" y="71453"/>
                    <a:pt x="645919" y="69480"/>
                    <a:pt x="643630" y="68220"/>
                  </a:cubicBezTo>
                  <a:cubicBezTo>
                    <a:pt x="641340" y="66960"/>
                    <a:pt x="638552" y="65820"/>
                    <a:pt x="635266" y="64802"/>
                  </a:cubicBezTo>
                  <a:lnTo>
                    <a:pt x="628524" y="62401"/>
                  </a:lnTo>
                  <a:cubicBezTo>
                    <a:pt x="623803" y="60835"/>
                    <a:pt x="619793" y="58990"/>
                    <a:pt x="616496" y="56865"/>
                  </a:cubicBezTo>
                  <a:cubicBezTo>
                    <a:pt x="613199" y="54740"/>
                    <a:pt x="611478" y="51428"/>
                    <a:pt x="611334" y="46927"/>
                  </a:cubicBezTo>
                  <a:cubicBezTo>
                    <a:pt x="611334" y="46088"/>
                    <a:pt x="611400" y="45199"/>
                    <a:pt x="611533" y="44259"/>
                  </a:cubicBezTo>
                  <a:cubicBezTo>
                    <a:pt x="612457" y="37882"/>
                    <a:pt x="615474" y="33173"/>
                    <a:pt x="620585" y="30132"/>
                  </a:cubicBezTo>
                  <a:cubicBezTo>
                    <a:pt x="625695" y="27090"/>
                    <a:pt x="632736" y="25581"/>
                    <a:pt x="641707" y="25604"/>
                  </a:cubicBezTo>
                  <a:close/>
                  <a:moveTo>
                    <a:pt x="761862" y="25470"/>
                  </a:moveTo>
                  <a:cubicBezTo>
                    <a:pt x="771295" y="25476"/>
                    <a:pt x="778389" y="27678"/>
                    <a:pt x="783143" y="32076"/>
                  </a:cubicBezTo>
                  <a:cubicBezTo>
                    <a:pt x="787898" y="36474"/>
                    <a:pt x="790278" y="43037"/>
                    <a:pt x="790284" y="51763"/>
                  </a:cubicBezTo>
                  <a:cubicBezTo>
                    <a:pt x="790273" y="54325"/>
                    <a:pt x="790061" y="57070"/>
                    <a:pt x="789650" y="60000"/>
                  </a:cubicBezTo>
                  <a:cubicBezTo>
                    <a:pt x="788039" y="71447"/>
                    <a:pt x="784094" y="80061"/>
                    <a:pt x="777816" y="85843"/>
                  </a:cubicBezTo>
                  <a:cubicBezTo>
                    <a:pt x="771537" y="91625"/>
                    <a:pt x="762989" y="94520"/>
                    <a:pt x="752171" y="94529"/>
                  </a:cubicBezTo>
                  <a:cubicBezTo>
                    <a:pt x="742637" y="94516"/>
                    <a:pt x="735455" y="92278"/>
                    <a:pt x="730626" y="87815"/>
                  </a:cubicBezTo>
                  <a:cubicBezTo>
                    <a:pt x="725796" y="83351"/>
                    <a:pt x="723377" y="76736"/>
                    <a:pt x="723367" y="67970"/>
                  </a:cubicBezTo>
                  <a:cubicBezTo>
                    <a:pt x="723367" y="65480"/>
                    <a:pt x="723567" y="62823"/>
                    <a:pt x="723966" y="60000"/>
                  </a:cubicBezTo>
                  <a:cubicBezTo>
                    <a:pt x="725584" y="48611"/>
                    <a:pt x="729582" y="40013"/>
                    <a:pt x="735958" y="34206"/>
                  </a:cubicBezTo>
                  <a:cubicBezTo>
                    <a:pt x="742334" y="28399"/>
                    <a:pt x="750969" y="25487"/>
                    <a:pt x="761862" y="25470"/>
                  </a:cubicBezTo>
                  <a:close/>
                  <a:moveTo>
                    <a:pt x="417597" y="25470"/>
                  </a:moveTo>
                  <a:cubicBezTo>
                    <a:pt x="425558" y="25376"/>
                    <a:pt x="431678" y="27195"/>
                    <a:pt x="435957" y="30928"/>
                  </a:cubicBezTo>
                  <a:cubicBezTo>
                    <a:pt x="440237" y="34661"/>
                    <a:pt x="442399" y="40874"/>
                    <a:pt x="442445" y="49569"/>
                  </a:cubicBezTo>
                  <a:cubicBezTo>
                    <a:pt x="442451" y="52439"/>
                    <a:pt x="442206" y="55606"/>
                    <a:pt x="441711" y="59068"/>
                  </a:cubicBezTo>
                  <a:cubicBezTo>
                    <a:pt x="441621" y="59766"/>
                    <a:pt x="441474" y="60598"/>
                    <a:pt x="441268" y="61563"/>
                  </a:cubicBezTo>
                  <a:cubicBezTo>
                    <a:pt x="441062" y="62528"/>
                    <a:pt x="440831" y="63427"/>
                    <a:pt x="440575" y="64258"/>
                  </a:cubicBezTo>
                  <a:lnTo>
                    <a:pt x="393040" y="64258"/>
                  </a:lnTo>
                  <a:cubicBezTo>
                    <a:pt x="392915" y="65489"/>
                    <a:pt x="392852" y="66657"/>
                    <a:pt x="392852" y="67762"/>
                  </a:cubicBezTo>
                  <a:cubicBezTo>
                    <a:pt x="392892" y="73742"/>
                    <a:pt x="394640" y="78089"/>
                    <a:pt x="398095" y="80803"/>
                  </a:cubicBezTo>
                  <a:cubicBezTo>
                    <a:pt x="401550" y="83517"/>
                    <a:pt x="406470" y="84853"/>
                    <a:pt x="412855" y="84811"/>
                  </a:cubicBezTo>
                  <a:cubicBezTo>
                    <a:pt x="417384" y="84747"/>
                    <a:pt x="421775" y="84241"/>
                    <a:pt x="426029" y="83293"/>
                  </a:cubicBezTo>
                  <a:cubicBezTo>
                    <a:pt x="430283" y="82345"/>
                    <a:pt x="433673" y="81338"/>
                    <a:pt x="436199" y="80273"/>
                  </a:cubicBezTo>
                  <a:lnTo>
                    <a:pt x="434595" y="91733"/>
                  </a:lnTo>
                  <a:cubicBezTo>
                    <a:pt x="432053" y="92368"/>
                    <a:pt x="428654" y="92962"/>
                    <a:pt x="424397" y="93514"/>
                  </a:cubicBezTo>
                  <a:cubicBezTo>
                    <a:pt x="420140" y="94065"/>
                    <a:pt x="415747" y="94359"/>
                    <a:pt x="411219" y="94396"/>
                  </a:cubicBezTo>
                  <a:cubicBezTo>
                    <a:pt x="401649" y="94512"/>
                    <a:pt x="394135" y="92582"/>
                    <a:pt x="388676" y="88604"/>
                  </a:cubicBezTo>
                  <a:cubicBezTo>
                    <a:pt x="383218" y="84626"/>
                    <a:pt x="380437" y="77901"/>
                    <a:pt x="380334" y="68429"/>
                  </a:cubicBezTo>
                  <a:cubicBezTo>
                    <a:pt x="380334" y="65965"/>
                    <a:pt x="380533" y="63288"/>
                    <a:pt x="380933" y="60399"/>
                  </a:cubicBezTo>
                  <a:cubicBezTo>
                    <a:pt x="382238" y="51674"/>
                    <a:pt x="384710" y="44753"/>
                    <a:pt x="388348" y="39635"/>
                  </a:cubicBezTo>
                  <a:cubicBezTo>
                    <a:pt x="391987" y="34517"/>
                    <a:pt x="396353" y="30862"/>
                    <a:pt x="401447" y="28672"/>
                  </a:cubicBezTo>
                  <a:cubicBezTo>
                    <a:pt x="406541" y="26481"/>
                    <a:pt x="411925" y="25414"/>
                    <a:pt x="417597" y="25470"/>
                  </a:cubicBezTo>
                  <a:close/>
                  <a:moveTo>
                    <a:pt x="198129" y="9202"/>
                  </a:moveTo>
                  <a:lnTo>
                    <a:pt x="195672" y="26670"/>
                  </a:lnTo>
                  <a:lnTo>
                    <a:pt x="219531" y="26670"/>
                  </a:lnTo>
                  <a:lnTo>
                    <a:pt x="218331" y="35188"/>
                  </a:lnTo>
                  <a:lnTo>
                    <a:pt x="194474" y="35188"/>
                  </a:lnTo>
                  <a:lnTo>
                    <a:pt x="189094" y="73472"/>
                  </a:lnTo>
                  <a:cubicBezTo>
                    <a:pt x="188961" y="74390"/>
                    <a:pt x="188894" y="75257"/>
                    <a:pt x="188894" y="76074"/>
                  </a:cubicBezTo>
                  <a:cubicBezTo>
                    <a:pt x="188889" y="81904"/>
                    <a:pt x="192334" y="84817"/>
                    <a:pt x="199229" y="84811"/>
                  </a:cubicBezTo>
                  <a:cubicBezTo>
                    <a:pt x="201183" y="84817"/>
                    <a:pt x="203242" y="84639"/>
                    <a:pt x="205405" y="84277"/>
                  </a:cubicBezTo>
                  <a:cubicBezTo>
                    <a:pt x="207567" y="83916"/>
                    <a:pt x="210009" y="83338"/>
                    <a:pt x="212730" y="82543"/>
                  </a:cubicBezTo>
                  <a:lnTo>
                    <a:pt x="211497" y="92265"/>
                  </a:lnTo>
                  <a:cubicBezTo>
                    <a:pt x="208934" y="92896"/>
                    <a:pt x="206376" y="93365"/>
                    <a:pt x="203821" y="93671"/>
                  </a:cubicBezTo>
                  <a:cubicBezTo>
                    <a:pt x="201267" y="93978"/>
                    <a:pt x="198591" y="94130"/>
                    <a:pt x="195795" y="94129"/>
                  </a:cubicBezTo>
                  <a:cubicBezTo>
                    <a:pt x="189536" y="94143"/>
                    <a:pt x="184869" y="92767"/>
                    <a:pt x="181793" y="90000"/>
                  </a:cubicBezTo>
                  <a:cubicBezTo>
                    <a:pt x="178718" y="87234"/>
                    <a:pt x="177184" y="82992"/>
                    <a:pt x="177193" y="77274"/>
                  </a:cubicBezTo>
                  <a:cubicBezTo>
                    <a:pt x="177187" y="75473"/>
                    <a:pt x="177332" y="73539"/>
                    <a:pt x="177626" y="71472"/>
                  </a:cubicBezTo>
                  <a:lnTo>
                    <a:pt x="182716" y="35188"/>
                  </a:lnTo>
                  <a:lnTo>
                    <a:pt x="172325" y="35188"/>
                  </a:lnTo>
                  <a:lnTo>
                    <a:pt x="173526" y="26670"/>
                  </a:lnTo>
                  <a:lnTo>
                    <a:pt x="183914" y="26670"/>
                  </a:lnTo>
                  <a:lnTo>
                    <a:pt x="185861" y="12802"/>
                  </a:lnTo>
                  <a:close/>
                  <a:moveTo>
                    <a:pt x="8429" y="13"/>
                  </a:moveTo>
                  <a:lnTo>
                    <a:pt x="72393" y="13"/>
                  </a:lnTo>
                  <a:lnTo>
                    <a:pt x="69961" y="9772"/>
                  </a:lnTo>
                  <a:lnTo>
                    <a:pt x="24686" y="9639"/>
                  </a:lnTo>
                  <a:lnTo>
                    <a:pt x="20389" y="40073"/>
                  </a:lnTo>
                  <a:lnTo>
                    <a:pt x="60733" y="40472"/>
                  </a:lnTo>
                  <a:lnTo>
                    <a:pt x="58567" y="50057"/>
                  </a:lnTo>
                  <a:lnTo>
                    <a:pt x="18890" y="50724"/>
                  </a:lnTo>
                  <a:lnTo>
                    <a:pt x="12926" y="93329"/>
                  </a:lnTo>
                  <a:lnTo>
                    <a:pt x="0" y="93329"/>
                  </a:lnTo>
                  <a:lnTo>
                    <a:pt x="11261" y="13028"/>
                  </a:lnTo>
                  <a:cubicBezTo>
                    <a:pt x="11458" y="10975"/>
                    <a:pt x="11130" y="8948"/>
                    <a:pt x="10278" y="6950"/>
                  </a:cubicBezTo>
                  <a:cubicBezTo>
                    <a:pt x="9426" y="4952"/>
                    <a:pt x="8565" y="3230"/>
                    <a:pt x="7696" y="1784"/>
                  </a:cubicBezTo>
                  <a:close/>
                  <a:moveTo>
                    <a:pt x="704563" y="0"/>
                  </a:moveTo>
                  <a:cubicBezTo>
                    <a:pt x="706819" y="8"/>
                    <a:pt x="708517" y="517"/>
                    <a:pt x="709659" y="1528"/>
                  </a:cubicBezTo>
                  <a:cubicBezTo>
                    <a:pt x="710800" y="2539"/>
                    <a:pt x="711372" y="4005"/>
                    <a:pt x="711374" y="5928"/>
                  </a:cubicBezTo>
                  <a:cubicBezTo>
                    <a:pt x="711353" y="8823"/>
                    <a:pt x="710569" y="11041"/>
                    <a:pt x="709020" y="12584"/>
                  </a:cubicBezTo>
                  <a:cubicBezTo>
                    <a:pt x="707472" y="14126"/>
                    <a:pt x="705285" y="14904"/>
                    <a:pt x="702459" y="14919"/>
                  </a:cubicBezTo>
                  <a:cubicBezTo>
                    <a:pt x="700155" y="14911"/>
                    <a:pt x="698427" y="14403"/>
                    <a:pt x="697275" y="13395"/>
                  </a:cubicBezTo>
                  <a:cubicBezTo>
                    <a:pt x="696123" y="12388"/>
                    <a:pt x="695547" y="10931"/>
                    <a:pt x="695547" y="9025"/>
                  </a:cubicBezTo>
                  <a:cubicBezTo>
                    <a:pt x="695564" y="6114"/>
                    <a:pt x="696349" y="3885"/>
                    <a:pt x="697901" y="2340"/>
                  </a:cubicBezTo>
                  <a:cubicBezTo>
                    <a:pt x="699454" y="794"/>
                    <a:pt x="701675" y="14"/>
                    <a:pt x="704563" y="0"/>
                  </a:cubicBezTo>
                  <a:close/>
                  <a:moveTo>
                    <a:pt x="590263" y="0"/>
                  </a:moveTo>
                  <a:cubicBezTo>
                    <a:pt x="592519" y="8"/>
                    <a:pt x="594217" y="517"/>
                    <a:pt x="595359" y="1528"/>
                  </a:cubicBezTo>
                  <a:cubicBezTo>
                    <a:pt x="596500" y="2539"/>
                    <a:pt x="597072" y="4005"/>
                    <a:pt x="597074" y="5928"/>
                  </a:cubicBezTo>
                  <a:cubicBezTo>
                    <a:pt x="597053" y="8823"/>
                    <a:pt x="596269" y="11041"/>
                    <a:pt x="594720" y="12584"/>
                  </a:cubicBezTo>
                  <a:cubicBezTo>
                    <a:pt x="593172" y="14126"/>
                    <a:pt x="590985" y="14904"/>
                    <a:pt x="588159" y="14919"/>
                  </a:cubicBezTo>
                  <a:cubicBezTo>
                    <a:pt x="585855" y="14911"/>
                    <a:pt x="584127" y="14403"/>
                    <a:pt x="582975" y="13395"/>
                  </a:cubicBezTo>
                  <a:cubicBezTo>
                    <a:pt x="581823" y="12388"/>
                    <a:pt x="581247" y="10931"/>
                    <a:pt x="581247" y="9025"/>
                  </a:cubicBezTo>
                  <a:cubicBezTo>
                    <a:pt x="581264" y="6114"/>
                    <a:pt x="582049" y="3885"/>
                    <a:pt x="583601" y="2340"/>
                  </a:cubicBezTo>
                  <a:cubicBezTo>
                    <a:pt x="585154" y="794"/>
                    <a:pt x="587375" y="14"/>
                    <a:pt x="590263" y="0"/>
                  </a:cubicBezTo>
                  <a:close/>
                </a:path>
              </a:pathLst>
            </a:custGeom>
            <a:solidFill>
              <a:schemeClr val="tx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5" name="テキスト ボックス 24"/>
            <p:cNvSpPr txBox="1"/>
            <p:nvPr/>
          </p:nvSpPr>
          <p:spPr>
            <a:xfrm>
              <a:off x="9811891" y="545703"/>
              <a:ext cx="988171" cy="215742"/>
            </a:xfrm>
            <a:custGeom>
              <a:avLst/>
              <a:gdLst/>
              <a:ahLst/>
              <a:cxnLst/>
              <a:rect l="l" t="t" r="r" b="b"/>
              <a:pathLst>
                <a:path w="988171" h="215742">
                  <a:moveTo>
                    <a:pt x="929313" y="77352"/>
                  </a:moveTo>
                  <a:cubicBezTo>
                    <a:pt x="916557" y="77089"/>
                    <a:pt x="905989" y="80682"/>
                    <a:pt x="897611" y="88131"/>
                  </a:cubicBezTo>
                  <a:cubicBezTo>
                    <a:pt x="889232" y="95579"/>
                    <a:pt x="883116" y="108458"/>
                    <a:pt x="879263" y="126768"/>
                  </a:cubicBezTo>
                  <a:lnTo>
                    <a:pt x="958330" y="126768"/>
                  </a:lnTo>
                  <a:cubicBezTo>
                    <a:pt x="959185" y="120658"/>
                    <a:pt x="959613" y="115167"/>
                    <a:pt x="959615" y="110296"/>
                  </a:cubicBezTo>
                  <a:cubicBezTo>
                    <a:pt x="959612" y="98514"/>
                    <a:pt x="957081" y="90049"/>
                    <a:pt x="952021" y="84902"/>
                  </a:cubicBezTo>
                  <a:cubicBezTo>
                    <a:pt x="946961" y="79754"/>
                    <a:pt x="939392" y="77238"/>
                    <a:pt x="929313" y="77352"/>
                  </a:cubicBezTo>
                  <a:close/>
                  <a:moveTo>
                    <a:pt x="533079" y="60931"/>
                  </a:moveTo>
                  <a:lnTo>
                    <a:pt x="571005" y="60931"/>
                  </a:lnTo>
                  <a:lnTo>
                    <a:pt x="557441" y="157172"/>
                  </a:lnTo>
                  <a:cubicBezTo>
                    <a:pt x="556984" y="160613"/>
                    <a:pt x="556755" y="163788"/>
                    <a:pt x="556755" y="166697"/>
                  </a:cubicBezTo>
                  <a:cubicBezTo>
                    <a:pt x="556720" y="176579"/>
                    <a:pt x="559514" y="183789"/>
                    <a:pt x="565137" y="188328"/>
                  </a:cubicBezTo>
                  <a:cubicBezTo>
                    <a:pt x="570760" y="192867"/>
                    <a:pt x="579422" y="195105"/>
                    <a:pt x="591122" y="195043"/>
                  </a:cubicBezTo>
                  <a:cubicBezTo>
                    <a:pt x="596640" y="195049"/>
                    <a:pt x="602825" y="194141"/>
                    <a:pt x="609676" y="192319"/>
                  </a:cubicBezTo>
                  <a:cubicBezTo>
                    <a:pt x="616528" y="190496"/>
                    <a:pt x="623170" y="187722"/>
                    <a:pt x="629603" y="183994"/>
                  </a:cubicBezTo>
                  <a:lnTo>
                    <a:pt x="646900" y="60931"/>
                  </a:lnTo>
                  <a:lnTo>
                    <a:pt x="674637" y="60931"/>
                  </a:lnTo>
                  <a:lnTo>
                    <a:pt x="653225" y="213293"/>
                  </a:lnTo>
                  <a:lnTo>
                    <a:pt x="632498" y="213293"/>
                  </a:lnTo>
                  <a:lnTo>
                    <a:pt x="629603" y="199835"/>
                  </a:lnTo>
                  <a:cubicBezTo>
                    <a:pt x="622495" y="205030"/>
                    <a:pt x="614859" y="208880"/>
                    <a:pt x="606695" y="211386"/>
                  </a:cubicBezTo>
                  <a:cubicBezTo>
                    <a:pt x="598530" y="213891"/>
                    <a:pt x="590190" y="215136"/>
                    <a:pt x="581673" y="215122"/>
                  </a:cubicBezTo>
                  <a:cubicBezTo>
                    <a:pt x="564064" y="215148"/>
                    <a:pt x="550890" y="211388"/>
                    <a:pt x="542151" y="203840"/>
                  </a:cubicBezTo>
                  <a:cubicBezTo>
                    <a:pt x="533411" y="196293"/>
                    <a:pt x="529047" y="184801"/>
                    <a:pt x="529057" y="169364"/>
                  </a:cubicBezTo>
                  <a:cubicBezTo>
                    <a:pt x="529069" y="164893"/>
                    <a:pt x="529423" y="160118"/>
                    <a:pt x="530119" y="155038"/>
                  </a:cubicBezTo>
                  <a:lnTo>
                    <a:pt x="539453" y="88744"/>
                  </a:lnTo>
                  <a:cubicBezTo>
                    <a:pt x="539858" y="84393"/>
                    <a:pt x="539086" y="80103"/>
                    <a:pt x="537139" y="75876"/>
                  </a:cubicBezTo>
                  <a:cubicBezTo>
                    <a:pt x="535191" y="71648"/>
                    <a:pt x="533281" y="67988"/>
                    <a:pt x="531409" y="64893"/>
                  </a:cubicBezTo>
                  <a:close/>
                  <a:moveTo>
                    <a:pt x="199704" y="60931"/>
                  </a:moveTo>
                  <a:lnTo>
                    <a:pt x="237630" y="60931"/>
                  </a:lnTo>
                  <a:lnTo>
                    <a:pt x="224066" y="157172"/>
                  </a:lnTo>
                  <a:cubicBezTo>
                    <a:pt x="223609" y="160613"/>
                    <a:pt x="223380" y="163788"/>
                    <a:pt x="223380" y="166697"/>
                  </a:cubicBezTo>
                  <a:cubicBezTo>
                    <a:pt x="223345" y="176579"/>
                    <a:pt x="226139" y="183789"/>
                    <a:pt x="231762" y="188328"/>
                  </a:cubicBezTo>
                  <a:cubicBezTo>
                    <a:pt x="237385" y="192867"/>
                    <a:pt x="246047" y="195105"/>
                    <a:pt x="257747" y="195043"/>
                  </a:cubicBezTo>
                  <a:cubicBezTo>
                    <a:pt x="263265" y="195049"/>
                    <a:pt x="269450" y="194141"/>
                    <a:pt x="276301" y="192319"/>
                  </a:cubicBezTo>
                  <a:cubicBezTo>
                    <a:pt x="283153" y="190496"/>
                    <a:pt x="289795" y="187722"/>
                    <a:pt x="296228" y="183994"/>
                  </a:cubicBezTo>
                  <a:lnTo>
                    <a:pt x="313525" y="60931"/>
                  </a:lnTo>
                  <a:lnTo>
                    <a:pt x="341262" y="60931"/>
                  </a:lnTo>
                  <a:lnTo>
                    <a:pt x="319850" y="213293"/>
                  </a:lnTo>
                  <a:lnTo>
                    <a:pt x="299123" y="213293"/>
                  </a:lnTo>
                  <a:lnTo>
                    <a:pt x="296228" y="199835"/>
                  </a:lnTo>
                  <a:cubicBezTo>
                    <a:pt x="289120" y="205030"/>
                    <a:pt x="281484" y="208880"/>
                    <a:pt x="273320" y="211386"/>
                  </a:cubicBezTo>
                  <a:cubicBezTo>
                    <a:pt x="265155" y="213891"/>
                    <a:pt x="256815" y="215136"/>
                    <a:pt x="248298" y="215122"/>
                  </a:cubicBezTo>
                  <a:cubicBezTo>
                    <a:pt x="230689" y="215148"/>
                    <a:pt x="217515" y="211388"/>
                    <a:pt x="208775" y="203840"/>
                  </a:cubicBezTo>
                  <a:cubicBezTo>
                    <a:pt x="200036" y="196293"/>
                    <a:pt x="195672" y="184801"/>
                    <a:pt x="195682" y="169364"/>
                  </a:cubicBezTo>
                  <a:cubicBezTo>
                    <a:pt x="195694" y="164893"/>
                    <a:pt x="196048" y="160118"/>
                    <a:pt x="196744" y="155038"/>
                  </a:cubicBezTo>
                  <a:lnTo>
                    <a:pt x="206078" y="88744"/>
                  </a:lnTo>
                  <a:cubicBezTo>
                    <a:pt x="206483" y="84393"/>
                    <a:pt x="205711" y="80103"/>
                    <a:pt x="203764" y="75876"/>
                  </a:cubicBezTo>
                  <a:cubicBezTo>
                    <a:pt x="201816" y="71648"/>
                    <a:pt x="199906" y="67988"/>
                    <a:pt x="198034" y="64893"/>
                  </a:cubicBezTo>
                  <a:close/>
                  <a:moveTo>
                    <a:pt x="804673" y="59407"/>
                  </a:moveTo>
                  <a:cubicBezTo>
                    <a:pt x="807207" y="59420"/>
                    <a:pt x="809821" y="59547"/>
                    <a:pt x="812517" y="59788"/>
                  </a:cubicBezTo>
                  <a:cubicBezTo>
                    <a:pt x="815212" y="60029"/>
                    <a:pt x="817426" y="60308"/>
                    <a:pt x="819160" y="60626"/>
                  </a:cubicBezTo>
                  <a:lnTo>
                    <a:pt x="813289" y="87106"/>
                  </a:lnTo>
                  <a:cubicBezTo>
                    <a:pt x="810800" y="86788"/>
                    <a:pt x="807810" y="86509"/>
                    <a:pt x="804321" y="86268"/>
                  </a:cubicBezTo>
                  <a:cubicBezTo>
                    <a:pt x="800831" y="86026"/>
                    <a:pt x="796451" y="85899"/>
                    <a:pt x="791179" y="85887"/>
                  </a:cubicBezTo>
                  <a:cubicBezTo>
                    <a:pt x="784675" y="85902"/>
                    <a:pt x="778585" y="86347"/>
                    <a:pt x="772910" y="87220"/>
                  </a:cubicBezTo>
                  <a:cubicBezTo>
                    <a:pt x="767235" y="88093"/>
                    <a:pt x="762117" y="89300"/>
                    <a:pt x="757557" y="90840"/>
                  </a:cubicBezTo>
                  <a:lnTo>
                    <a:pt x="740326" y="213293"/>
                  </a:lnTo>
                  <a:lnTo>
                    <a:pt x="712880" y="213293"/>
                  </a:lnTo>
                  <a:lnTo>
                    <a:pt x="730339" y="88858"/>
                  </a:lnTo>
                  <a:cubicBezTo>
                    <a:pt x="730749" y="84505"/>
                    <a:pt x="729986" y="80196"/>
                    <a:pt x="728051" y="75930"/>
                  </a:cubicBezTo>
                  <a:cubicBezTo>
                    <a:pt x="726117" y="71664"/>
                    <a:pt x="724211" y="67983"/>
                    <a:pt x="722333" y="64887"/>
                  </a:cubicBezTo>
                  <a:lnTo>
                    <a:pt x="724011" y="60931"/>
                  </a:lnTo>
                  <a:lnTo>
                    <a:pt x="758090" y="60931"/>
                  </a:lnTo>
                  <a:lnTo>
                    <a:pt x="755422" y="79647"/>
                  </a:lnTo>
                  <a:cubicBezTo>
                    <a:pt x="761181" y="74177"/>
                    <a:pt x="768284" y="69481"/>
                    <a:pt x="776731" y="65561"/>
                  </a:cubicBezTo>
                  <a:cubicBezTo>
                    <a:pt x="785178" y="61641"/>
                    <a:pt x="794492" y="59589"/>
                    <a:pt x="804673" y="59407"/>
                  </a:cubicBezTo>
                  <a:close/>
                  <a:moveTo>
                    <a:pt x="931374" y="58188"/>
                  </a:moveTo>
                  <a:cubicBezTo>
                    <a:pt x="949570" y="57972"/>
                    <a:pt x="963559" y="62130"/>
                    <a:pt x="973341" y="70663"/>
                  </a:cubicBezTo>
                  <a:cubicBezTo>
                    <a:pt x="983123" y="79195"/>
                    <a:pt x="988066" y="93398"/>
                    <a:pt x="988171" y="113270"/>
                  </a:cubicBezTo>
                  <a:cubicBezTo>
                    <a:pt x="988184" y="119832"/>
                    <a:pt x="987624" y="127069"/>
                    <a:pt x="986491" y="134982"/>
                  </a:cubicBezTo>
                  <a:cubicBezTo>
                    <a:pt x="986287" y="136579"/>
                    <a:pt x="985951" y="138480"/>
                    <a:pt x="985479" y="140686"/>
                  </a:cubicBezTo>
                  <a:cubicBezTo>
                    <a:pt x="985009" y="142892"/>
                    <a:pt x="984481" y="144945"/>
                    <a:pt x="983895" y="146847"/>
                  </a:cubicBezTo>
                  <a:lnTo>
                    <a:pt x="875245" y="146847"/>
                  </a:lnTo>
                  <a:cubicBezTo>
                    <a:pt x="874958" y="149659"/>
                    <a:pt x="874814" y="152328"/>
                    <a:pt x="874814" y="154854"/>
                  </a:cubicBezTo>
                  <a:cubicBezTo>
                    <a:pt x="874906" y="168523"/>
                    <a:pt x="878901" y="178459"/>
                    <a:pt x="886798" y="184663"/>
                  </a:cubicBezTo>
                  <a:cubicBezTo>
                    <a:pt x="894695" y="190867"/>
                    <a:pt x="905941" y="193921"/>
                    <a:pt x="920535" y="193824"/>
                  </a:cubicBezTo>
                  <a:cubicBezTo>
                    <a:pt x="930887" y="193678"/>
                    <a:pt x="940925" y="192521"/>
                    <a:pt x="950648" y="190354"/>
                  </a:cubicBezTo>
                  <a:cubicBezTo>
                    <a:pt x="960371" y="188187"/>
                    <a:pt x="968119" y="185886"/>
                    <a:pt x="973893" y="183452"/>
                  </a:cubicBezTo>
                  <a:lnTo>
                    <a:pt x="970228" y="209646"/>
                  </a:lnTo>
                  <a:cubicBezTo>
                    <a:pt x="964418" y="211098"/>
                    <a:pt x="956647" y="212454"/>
                    <a:pt x="946917" y="213716"/>
                  </a:cubicBezTo>
                  <a:cubicBezTo>
                    <a:pt x="937186" y="214977"/>
                    <a:pt x="927146" y="215649"/>
                    <a:pt x="916795" y="215731"/>
                  </a:cubicBezTo>
                  <a:cubicBezTo>
                    <a:pt x="894921" y="215998"/>
                    <a:pt x="877746" y="211585"/>
                    <a:pt x="865270" y="202493"/>
                  </a:cubicBezTo>
                  <a:cubicBezTo>
                    <a:pt x="852794" y="193401"/>
                    <a:pt x="846438" y="178030"/>
                    <a:pt x="846201" y="156379"/>
                  </a:cubicBezTo>
                  <a:cubicBezTo>
                    <a:pt x="846201" y="150748"/>
                    <a:pt x="846658" y="144629"/>
                    <a:pt x="847571" y="138024"/>
                  </a:cubicBezTo>
                  <a:cubicBezTo>
                    <a:pt x="850554" y="118082"/>
                    <a:pt x="856203" y="102262"/>
                    <a:pt x="864520" y="90564"/>
                  </a:cubicBezTo>
                  <a:cubicBezTo>
                    <a:pt x="872836" y="78866"/>
                    <a:pt x="882817" y="70513"/>
                    <a:pt x="894461" y="65505"/>
                  </a:cubicBezTo>
                  <a:cubicBezTo>
                    <a:pt x="906104" y="60498"/>
                    <a:pt x="918409" y="58058"/>
                    <a:pt x="931374" y="58188"/>
                  </a:cubicBezTo>
                  <a:close/>
                  <a:moveTo>
                    <a:pt x="441979" y="21002"/>
                  </a:moveTo>
                  <a:lnTo>
                    <a:pt x="436365" y="60931"/>
                  </a:lnTo>
                  <a:lnTo>
                    <a:pt x="490899" y="60931"/>
                  </a:lnTo>
                  <a:lnTo>
                    <a:pt x="488156" y="80400"/>
                  </a:lnTo>
                  <a:lnTo>
                    <a:pt x="433625" y="80400"/>
                  </a:lnTo>
                  <a:lnTo>
                    <a:pt x="421329" y="167907"/>
                  </a:lnTo>
                  <a:cubicBezTo>
                    <a:pt x="421024" y="170003"/>
                    <a:pt x="420872" y="171985"/>
                    <a:pt x="420872" y="173853"/>
                  </a:cubicBezTo>
                  <a:cubicBezTo>
                    <a:pt x="420859" y="187180"/>
                    <a:pt x="428733" y="193837"/>
                    <a:pt x="444494" y="193824"/>
                  </a:cubicBezTo>
                  <a:cubicBezTo>
                    <a:pt x="448961" y="193837"/>
                    <a:pt x="453666" y="193430"/>
                    <a:pt x="458610" y="192604"/>
                  </a:cubicBezTo>
                  <a:cubicBezTo>
                    <a:pt x="463553" y="191779"/>
                    <a:pt x="469135" y="190457"/>
                    <a:pt x="475355" y="188641"/>
                  </a:cubicBezTo>
                  <a:lnTo>
                    <a:pt x="472535" y="210862"/>
                  </a:lnTo>
                  <a:cubicBezTo>
                    <a:pt x="466677" y="212304"/>
                    <a:pt x="460829" y="213375"/>
                    <a:pt x="454990" y="214076"/>
                  </a:cubicBezTo>
                  <a:cubicBezTo>
                    <a:pt x="449151" y="214776"/>
                    <a:pt x="443036" y="215125"/>
                    <a:pt x="436645" y="215122"/>
                  </a:cubicBezTo>
                  <a:cubicBezTo>
                    <a:pt x="422339" y="215154"/>
                    <a:pt x="411671" y="212009"/>
                    <a:pt x="404641" y="205685"/>
                  </a:cubicBezTo>
                  <a:cubicBezTo>
                    <a:pt x="397612" y="199362"/>
                    <a:pt x="394106" y="189666"/>
                    <a:pt x="394125" y="176597"/>
                  </a:cubicBezTo>
                  <a:cubicBezTo>
                    <a:pt x="394113" y="172481"/>
                    <a:pt x="394443" y="168060"/>
                    <a:pt x="395116" y="163334"/>
                  </a:cubicBezTo>
                  <a:lnTo>
                    <a:pt x="406750" y="80400"/>
                  </a:lnTo>
                  <a:lnTo>
                    <a:pt x="383000" y="80400"/>
                  </a:lnTo>
                  <a:lnTo>
                    <a:pt x="385743" y="60931"/>
                  </a:lnTo>
                  <a:lnTo>
                    <a:pt x="409487" y="60931"/>
                  </a:lnTo>
                  <a:lnTo>
                    <a:pt x="413937" y="29232"/>
                  </a:lnTo>
                  <a:close/>
                  <a:moveTo>
                    <a:pt x="19265" y="0"/>
                  </a:moveTo>
                  <a:lnTo>
                    <a:pt x="165468" y="0"/>
                  </a:lnTo>
                  <a:lnTo>
                    <a:pt x="159910" y="22307"/>
                  </a:lnTo>
                  <a:lnTo>
                    <a:pt x="56425" y="22002"/>
                  </a:lnTo>
                  <a:lnTo>
                    <a:pt x="46602" y="91565"/>
                  </a:lnTo>
                  <a:lnTo>
                    <a:pt x="138817" y="92477"/>
                  </a:lnTo>
                  <a:lnTo>
                    <a:pt x="133868" y="114387"/>
                  </a:lnTo>
                  <a:lnTo>
                    <a:pt x="43176" y="115910"/>
                  </a:lnTo>
                  <a:lnTo>
                    <a:pt x="29545" y="213293"/>
                  </a:lnTo>
                  <a:lnTo>
                    <a:pt x="0" y="213293"/>
                  </a:lnTo>
                  <a:lnTo>
                    <a:pt x="25738" y="29749"/>
                  </a:lnTo>
                  <a:cubicBezTo>
                    <a:pt x="26189" y="25055"/>
                    <a:pt x="25440" y="20424"/>
                    <a:pt x="23492" y="15856"/>
                  </a:cubicBezTo>
                  <a:cubicBezTo>
                    <a:pt x="21544" y="11288"/>
                    <a:pt x="19576" y="7352"/>
                    <a:pt x="17590" y="4049"/>
                  </a:cubicBezTo>
                  <a:close/>
                </a:path>
              </a:pathLst>
            </a:custGeom>
            <a:solidFill>
              <a:schemeClr val="tx1"/>
            </a:solidFill>
            <a:ln>
              <a:noFill/>
            </a:ln>
            <a:effectLst/>
          </p:spPr>
          <p:txBody>
            <a:bodyPr rot="0" spcFirstLastPara="0" vertOverflow="overflow" horzOverflow="overflow" vert="horz" wrap="square" lIns="91355" tIns="45678" rIns="91355" bIns="45678" numCol="1" spcCol="0" rtlCol="0" fromWordArt="0" anchor="t" anchorCtr="0" forceAA="0" compatLnSpc="1">
              <a:prstTxWarp prst="textNoShape">
                <a:avLst/>
              </a:prstTxWarp>
              <a:noAutofit/>
            </a:bodyPr>
            <a:lstStyle/>
            <a:p>
              <a:pPr defTabSz="913577"/>
              <a:endParaRPr lang="ja-JP" altLang="en-US" sz="2398" kern="900" spc="130">
                <a:solidFill>
                  <a:srgbClr val="000000"/>
                </a:solidFill>
                <a:latin typeface="DENSO" panose="00000500000000000000" pitchFamily="50" charset="0"/>
                <a:ea typeface="Yu Gothic UI"/>
              </a:endParaRPr>
            </a:p>
          </p:txBody>
        </p:sp>
      </p:grpSp>
      <p:grpSp>
        <p:nvGrpSpPr>
          <p:cNvPr id="30" name="グループ化 29"/>
          <p:cNvGrpSpPr/>
          <p:nvPr/>
        </p:nvGrpSpPr>
        <p:grpSpPr>
          <a:xfrm>
            <a:off x="355217" y="281684"/>
            <a:ext cx="6451505" cy="451094"/>
            <a:chOff x="355457" y="281945"/>
            <a:chExt cx="6457479" cy="451512"/>
          </a:xfrm>
        </p:grpSpPr>
        <p:pic>
          <p:nvPicPr>
            <p:cNvPr id="34" name="図 33"/>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355457" y="281945"/>
              <a:ext cx="3645043" cy="451512"/>
            </a:xfrm>
            <a:prstGeom prst="rect">
              <a:avLst/>
            </a:prstGeom>
          </p:spPr>
        </p:pic>
        <p:sp>
          <p:nvSpPr>
            <p:cNvPr id="35" name="テキスト ボックス 34"/>
            <p:cNvSpPr txBox="1"/>
            <p:nvPr userDrawn="1"/>
          </p:nvSpPr>
          <p:spPr>
            <a:xfrm>
              <a:off x="4076289" y="392261"/>
              <a:ext cx="2736647" cy="338554"/>
            </a:xfrm>
            <a:prstGeom prst="rect">
              <a:avLst/>
            </a:prstGeom>
            <a:noFill/>
          </p:spPr>
          <p:txBody>
            <a:bodyPr wrap="none" rtlCol="0">
              <a:spAutoFit/>
            </a:bodyPr>
            <a:lstStyle/>
            <a:p>
              <a:pPr defTabSz="913577"/>
              <a:r>
                <a:rPr lang="en-US" altLang="ja-JP" sz="1599">
                  <a:solidFill>
                    <a:srgbClr val="000000"/>
                  </a:solidFill>
                  <a:latin typeface="Verdana" panose="020B0604030504040204" pitchFamily="34" charset="0"/>
                  <a:ea typeface="Verdana" panose="020B0604030504040204" pitchFamily="34" charset="0"/>
                </a:rPr>
                <a:t>A Quick Guide to DENSO</a:t>
              </a:r>
              <a:endParaRPr lang="ja-JP" altLang="en-US" sz="1599">
                <a:solidFill>
                  <a:srgbClr val="000000"/>
                </a:solidFill>
                <a:latin typeface="Verdana" panose="020B0604030504040204" pitchFamily="34" charset="0"/>
                <a:ea typeface="Yu Gothic UI"/>
              </a:endParaRPr>
            </a:p>
          </p:txBody>
        </p:sp>
      </p:gr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ea typeface="Verdana" panose="020B0604030504040204" pitchFamily="34" charset="0"/>
                <a:cs typeface="Segoe UI" panose="020B0502040204020203" pitchFamily="34" charset="0"/>
              </a:rPr>
              <a:t>DENSO in North America Company Profile</a:t>
            </a:r>
            <a:endParaRPr lang="ja-JP" altLang="en-US">
              <a:solidFill>
                <a:srgbClr val="FFFFFF">
                  <a:lumMod val="65000"/>
                </a:srgbClr>
              </a:solidFill>
              <a:ea typeface="Yu Gothic UI"/>
              <a:cs typeface="Segoe UI" panose="020B0502040204020203" pitchFamily="34" charset="0"/>
            </a:endParaRPr>
          </a:p>
        </p:txBody>
      </p:sp>
    </p:spTree>
    <p:extLst>
      <p:ext uri="{BB962C8B-B14F-4D97-AF65-F5344CB8AC3E}">
        <p14:creationId xmlns:p14="http://schemas.microsoft.com/office/powerpoint/2010/main" val="4807429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5" name="Title 4"/>
          <p:cNvSpPr>
            <a:spLocks noGrp="1"/>
          </p:cNvSpPr>
          <p:nvPr>
            <p:ph type="title"/>
          </p:nvPr>
        </p:nvSpPr>
        <p:spPr/>
        <p:txBody>
          <a:bodyPr/>
          <a:lstStyle/>
          <a:p>
            <a:r>
              <a:rPr lang="en-US"/>
              <a:t>DENSO Spirit</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15202"/>
          <a:stretch/>
        </p:blipFill>
        <p:spPr>
          <a:xfrm>
            <a:off x="5594138" y="812065"/>
            <a:ext cx="4991100" cy="4789651"/>
          </a:xfrm>
          <a:prstGeom prst="rect">
            <a:avLst/>
          </a:prstGeom>
        </p:spPr>
      </p:pic>
      <p:sp>
        <p:nvSpPr>
          <p:cNvPr id="10" name="Rectangle 9"/>
          <p:cNvSpPr/>
          <p:nvPr/>
        </p:nvSpPr>
        <p:spPr>
          <a:xfrm>
            <a:off x="1095747" y="999912"/>
            <a:ext cx="3933453" cy="3785652"/>
          </a:xfrm>
          <a:prstGeom prst="rect">
            <a:avLst/>
          </a:prstGeom>
        </p:spPr>
        <p:txBody>
          <a:bodyPr wrap="square">
            <a:spAutoFit/>
          </a:bodyPr>
          <a:lstStyle/>
          <a:p>
            <a:pPr>
              <a:lnSpc>
                <a:spcPct val="150000"/>
              </a:lnSpc>
            </a:pPr>
            <a:r>
              <a:rPr lang="en-US" sz="2000">
                <a:solidFill>
                  <a:srgbClr val="333333"/>
                </a:solidFill>
              </a:rPr>
              <a:t>The DENSO Spirit expresses </a:t>
            </a:r>
            <a:r>
              <a:rPr lang="en-US" sz="2000" b="1">
                <a:solidFill>
                  <a:srgbClr val="DC0032"/>
                </a:solidFill>
              </a:rPr>
              <a:t>values and beliefs</a:t>
            </a:r>
            <a:r>
              <a:rPr lang="en-US" sz="2000">
                <a:solidFill>
                  <a:srgbClr val="333333"/>
                </a:solidFill>
              </a:rPr>
              <a:t> shared by our employees around the world that have driven us to contribute to the automotive industry and society as a whole since our establishment in 1949.</a:t>
            </a:r>
            <a:endParaRPr lang="en-US" sz="2000"/>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51814" y="5103495"/>
            <a:ext cx="846449" cy="1097280"/>
          </a:xfrm>
          <a:prstGeom prst="rect">
            <a:avLst/>
          </a:prstGeom>
        </p:spPr>
      </p:pic>
    </p:spTree>
    <p:extLst>
      <p:ext uri="{BB962C8B-B14F-4D97-AF65-F5344CB8AC3E}">
        <p14:creationId xmlns:p14="http://schemas.microsoft.com/office/powerpoint/2010/main" val="37016992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5" name="Title 4"/>
          <p:cNvSpPr>
            <a:spLocks noGrp="1"/>
          </p:cNvSpPr>
          <p:nvPr>
            <p:ph type="title"/>
          </p:nvPr>
        </p:nvSpPr>
        <p:spPr/>
        <p:txBody>
          <a:bodyPr/>
          <a:lstStyle/>
          <a:p>
            <a:r>
              <a:rPr lang="en-US"/>
              <a:t>Safety and Quality First</a:t>
            </a:r>
          </a:p>
        </p:txBody>
      </p:sp>
      <p:sp>
        <p:nvSpPr>
          <p:cNvPr id="8" name="Rectangle 7"/>
          <p:cNvSpPr/>
          <p:nvPr/>
        </p:nvSpPr>
        <p:spPr>
          <a:xfrm>
            <a:off x="6754346" y="809065"/>
            <a:ext cx="4572000" cy="1018292"/>
          </a:xfrm>
          <a:prstGeom prst="rect">
            <a:avLst/>
          </a:prstGeom>
        </p:spPr>
        <p:txBody>
          <a:bodyPr wrap="square">
            <a:spAutoFit/>
          </a:bodyPr>
          <a:lstStyle/>
          <a:p>
            <a:pPr algn="ctr">
              <a:lnSpc>
                <a:spcPct val="150000"/>
              </a:lnSpc>
              <a:spcBef>
                <a:spcPts val="600"/>
              </a:spcBef>
            </a:pPr>
            <a:r>
              <a:rPr lang="en-US" sz="1400" b="1">
                <a:solidFill>
                  <a:srgbClr val="333333"/>
                </a:solidFill>
                <a:latin typeface="+mj-lt"/>
              </a:rPr>
              <a:t>DENSO is dedicated to providing safe,</a:t>
            </a:r>
            <a:br>
              <a:rPr lang="en-US" sz="1400" b="1">
                <a:solidFill>
                  <a:srgbClr val="333333"/>
                </a:solidFill>
                <a:latin typeface="+mj-lt"/>
              </a:rPr>
            </a:br>
            <a:r>
              <a:rPr lang="en-US" sz="1400" b="1">
                <a:solidFill>
                  <a:srgbClr val="333333"/>
                </a:solidFill>
                <a:latin typeface="+mj-lt"/>
              </a:rPr>
              <a:t>high-quality services that satisfy our customers using the </a:t>
            </a:r>
            <a:r>
              <a:rPr lang="en-US" sz="1400" b="1" i="1">
                <a:solidFill>
                  <a:srgbClr val="333333"/>
                </a:solidFill>
                <a:latin typeface="+mj-lt"/>
              </a:rPr>
              <a:t>Quality First </a:t>
            </a:r>
            <a:r>
              <a:rPr lang="en-US" sz="1400" b="1">
                <a:solidFill>
                  <a:srgbClr val="333333"/>
                </a:solidFill>
                <a:latin typeface="+mj-lt"/>
              </a:rPr>
              <a:t>principle.</a:t>
            </a:r>
            <a:endParaRPr lang="en-US" sz="1400" b="1">
              <a:latin typeface="+mj-lt"/>
            </a:endParaRP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9329" b="17845"/>
          <a:stretch/>
        </p:blipFill>
        <p:spPr>
          <a:xfrm>
            <a:off x="7120106" y="2062308"/>
            <a:ext cx="3840480" cy="2560320"/>
          </a:xfrm>
          <a:prstGeom prst="rect">
            <a:avLst/>
          </a:prstGeom>
        </p:spPr>
      </p:pic>
      <p:sp>
        <p:nvSpPr>
          <p:cNvPr id="10" name="Rectangle 9"/>
          <p:cNvSpPr/>
          <p:nvPr/>
        </p:nvSpPr>
        <p:spPr>
          <a:xfrm>
            <a:off x="6754346" y="4857579"/>
            <a:ext cx="4572000" cy="1384995"/>
          </a:xfrm>
          <a:prstGeom prst="rect">
            <a:avLst/>
          </a:prstGeom>
        </p:spPr>
        <p:txBody>
          <a:bodyPr>
            <a:spAutoFit/>
          </a:bodyPr>
          <a:lstStyle/>
          <a:p>
            <a:pPr algn="ctr">
              <a:lnSpc>
                <a:spcPct val="150000"/>
              </a:lnSpc>
              <a:spcBef>
                <a:spcPts val="600"/>
              </a:spcBef>
            </a:pPr>
            <a:r>
              <a:rPr lang="en-US" sz="1400">
                <a:solidFill>
                  <a:srgbClr val="DC0032"/>
                </a:solidFill>
                <a:latin typeface="+mj-lt"/>
              </a:rPr>
              <a:t>The practice of quality assurance from the beginning of production and the promotion of quality control with full employee participation as basic quality assurance policies.</a:t>
            </a:r>
          </a:p>
        </p:txBody>
      </p:sp>
      <p:pic>
        <p:nvPicPr>
          <p:cNvPr id="11" name="Picture 10"/>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414535" y="2062308"/>
            <a:ext cx="3840000" cy="2560320"/>
          </a:xfrm>
          <a:prstGeom prst="rect">
            <a:avLst/>
          </a:prstGeom>
        </p:spPr>
      </p:pic>
      <p:sp>
        <p:nvSpPr>
          <p:cNvPr id="12" name="Rectangle 11"/>
          <p:cNvSpPr/>
          <p:nvPr/>
        </p:nvSpPr>
        <p:spPr>
          <a:xfrm>
            <a:off x="1048535" y="809065"/>
            <a:ext cx="4572000" cy="1018292"/>
          </a:xfrm>
          <a:prstGeom prst="rect">
            <a:avLst/>
          </a:prstGeom>
        </p:spPr>
        <p:txBody>
          <a:bodyPr wrap="square">
            <a:spAutoFit/>
          </a:bodyPr>
          <a:lstStyle/>
          <a:p>
            <a:pPr algn="ctr">
              <a:lnSpc>
                <a:spcPct val="150000"/>
              </a:lnSpc>
              <a:spcBef>
                <a:spcPts val="600"/>
              </a:spcBef>
            </a:pPr>
            <a:r>
              <a:rPr lang="en-US" sz="1400" b="1">
                <a:solidFill>
                  <a:srgbClr val="333333"/>
                </a:solidFill>
                <a:latin typeface="+mj-lt"/>
              </a:rPr>
              <a:t>Creating safe and comfortable working conditions is the best way to realize both human dignity and high productivity.</a:t>
            </a:r>
            <a:endParaRPr lang="en-US" sz="1400" b="1">
              <a:latin typeface="+mj-lt"/>
            </a:endParaRPr>
          </a:p>
        </p:txBody>
      </p:sp>
      <p:sp>
        <p:nvSpPr>
          <p:cNvPr id="15" name="Rectangle 14"/>
          <p:cNvSpPr/>
          <p:nvPr/>
        </p:nvSpPr>
        <p:spPr>
          <a:xfrm>
            <a:off x="865655" y="4857579"/>
            <a:ext cx="4937760" cy="1341457"/>
          </a:xfrm>
          <a:prstGeom prst="rect">
            <a:avLst/>
          </a:prstGeom>
        </p:spPr>
        <p:txBody>
          <a:bodyPr>
            <a:spAutoFit/>
          </a:bodyPr>
          <a:lstStyle/>
          <a:p>
            <a:pPr algn="ctr">
              <a:lnSpc>
                <a:spcPct val="150000"/>
              </a:lnSpc>
              <a:spcBef>
                <a:spcPts val="600"/>
              </a:spcBef>
            </a:pPr>
            <a:r>
              <a:rPr lang="en-US" sz="1400">
                <a:solidFill>
                  <a:srgbClr val="DC0032"/>
                </a:solidFill>
                <a:latin typeface="+mj-lt"/>
              </a:rPr>
              <a:t>Established by DENSO in 1969, our safety policy is built on the fundamental principles of safety, health, and the environment.  The Safety Core graphic system is a symbolic visualization of these ideals.</a:t>
            </a:r>
          </a:p>
        </p:txBody>
      </p:sp>
      <p:pic>
        <p:nvPicPr>
          <p:cNvPr id="18" name="Picture 1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056530" y="3437960"/>
            <a:ext cx="1188720" cy="1188720"/>
          </a:xfrm>
          <a:prstGeom prst="ellipse">
            <a:avLst/>
          </a:prstGeom>
          <a:ln>
            <a:noFill/>
          </a:ln>
          <a:effectLst>
            <a:softEdge rad="31750"/>
          </a:effectLst>
        </p:spPr>
      </p:pic>
    </p:spTree>
    <p:extLst>
      <p:ext uri="{BB962C8B-B14F-4D97-AF65-F5344CB8AC3E}">
        <p14:creationId xmlns:p14="http://schemas.microsoft.com/office/powerpoint/2010/main" val="1338849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pic>
        <p:nvPicPr>
          <p:cNvPr id="7" name="図 6"/>
          <p:cNvPicPr>
            <a:picLocks noChangeAspect="1"/>
          </p:cNvPicPr>
          <p:nvPr/>
        </p:nvPicPr>
        <p:blipFill rotWithShape="1">
          <a:blip r:embed="rId2" cstate="screen">
            <a:extLst>
              <a:ext uri="{28A0092B-C50C-407E-A947-70E740481C1C}">
                <a14:useLocalDpi xmlns:a14="http://schemas.microsoft.com/office/drawing/2010/main"/>
              </a:ext>
            </a:extLst>
          </a:blip>
          <a:srcRect t="5934"/>
          <a:stretch/>
        </p:blipFill>
        <p:spPr>
          <a:xfrm>
            <a:off x="930681" y="-523875"/>
            <a:ext cx="3210700" cy="3362660"/>
          </a:xfrm>
          <a:prstGeom prst="rect">
            <a:avLst/>
          </a:prstGeom>
        </p:spPr>
      </p:pic>
      <p:sp>
        <p:nvSpPr>
          <p:cNvPr id="10" name="Rectangle 6"/>
          <p:cNvSpPr>
            <a:spLocks noChangeArrowheads="1"/>
          </p:cNvSpPr>
          <p:nvPr/>
        </p:nvSpPr>
        <p:spPr bwMode="auto">
          <a:xfrm>
            <a:off x="696913" y="3806273"/>
            <a:ext cx="10801350" cy="34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a:defRPr>
                <a:solidFill>
                  <a:schemeClr val="tx1"/>
                </a:solidFill>
                <a:latin typeface="Meiryo UI" pitchFamily="34" charset="-128"/>
                <a:ea typeface="Meiryo UI" pitchFamily="34" charset="-128"/>
                <a:cs typeface="Meiryo UI" pitchFamily="34" charset="-128"/>
              </a:defRPr>
            </a:lvl1pPr>
            <a:lvl2pPr marL="742950" indent="-285750">
              <a:defRPr>
                <a:solidFill>
                  <a:schemeClr val="tx1"/>
                </a:solidFill>
                <a:latin typeface="Meiryo UI" pitchFamily="34" charset="-128"/>
                <a:ea typeface="Meiryo UI" pitchFamily="34" charset="-128"/>
                <a:cs typeface="Meiryo UI" pitchFamily="34" charset="-128"/>
              </a:defRPr>
            </a:lvl2pPr>
            <a:lvl3pPr marL="1143000" indent="-228600">
              <a:defRPr>
                <a:solidFill>
                  <a:schemeClr val="tx1"/>
                </a:solidFill>
                <a:latin typeface="Meiryo UI" pitchFamily="34" charset="-128"/>
                <a:ea typeface="Meiryo UI" pitchFamily="34" charset="-128"/>
                <a:cs typeface="Meiryo UI" pitchFamily="34" charset="-128"/>
              </a:defRPr>
            </a:lvl3pPr>
            <a:lvl4pPr marL="1600200" indent="-228600">
              <a:defRPr>
                <a:solidFill>
                  <a:schemeClr val="tx1"/>
                </a:solidFill>
                <a:latin typeface="Meiryo UI" pitchFamily="34" charset="-128"/>
                <a:ea typeface="Meiryo UI" pitchFamily="34" charset="-128"/>
                <a:cs typeface="Meiryo UI" pitchFamily="34" charset="-128"/>
              </a:defRPr>
            </a:lvl4pPr>
            <a:lvl5pPr marL="2057400" indent="-228600">
              <a:defRPr>
                <a:solidFill>
                  <a:schemeClr val="tx1"/>
                </a:solidFill>
                <a:latin typeface="Meiryo UI" pitchFamily="34" charset="-128"/>
                <a:ea typeface="Meiryo UI" pitchFamily="34" charset="-128"/>
                <a:cs typeface="Meiryo UI" pitchFamily="34" charset="-128"/>
              </a:defRPr>
            </a:lvl5pPr>
            <a:lvl6pPr marL="2514600" indent="-228600" fontAlgn="base">
              <a:spcBef>
                <a:spcPct val="0"/>
              </a:spcBef>
              <a:spcAft>
                <a:spcPct val="0"/>
              </a:spcAft>
              <a:defRPr>
                <a:solidFill>
                  <a:schemeClr val="tx1"/>
                </a:solidFill>
                <a:latin typeface="Meiryo UI" pitchFamily="34" charset="-128"/>
                <a:ea typeface="Meiryo UI" pitchFamily="34" charset="-128"/>
                <a:cs typeface="Meiryo UI" pitchFamily="34" charset="-128"/>
              </a:defRPr>
            </a:lvl6pPr>
            <a:lvl7pPr marL="2971800" indent="-228600" fontAlgn="base">
              <a:spcBef>
                <a:spcPct val="0"/>
              </a:spcBef>
              <a:spcAft>
                <a:spcPct val="0"/>
              </a:spcAft>
              <a:defRPr>
                <a:solidFill>
                  <a:schemeClr val="tx1"/>
                </a:solidFill>
                <a:latin typeface="Meiryo UI" pitchFamily="34" charset="-128"/>
                <a:ea typeface="Meiryo UI" pitchFamily="34" charset="-128"/>
                <a:cs typeface="Meiryo UI" pitchFamily="34" charset="-128"/>
              </a:defRPr>
            </a:lvl7pPr>
            <a:lvl8pPr marL="3429000" indent="-228600" fontAlgn="base">
              <a:spcBef>
                <a:spcPct val="0"/>
              </a:spcBef>
              <a:spcAft>
                <a:spcPct val="0"/>
              </a:spcAft>
              <a:defRPr>
                <a:solidFill>
                  <a:schemeClr val="tx1"/>
                </a:solidFill>
                <a:latin typeface="Meiryo UI" pitchFamily="34" charset="-128"/>
                <a:ea typeface="Meiryo UI" pitchFamily="34" charset="-128"/>
                <a:cs typeface="Meiryo UI" pitchFamily="34" charset="-128"/>
              </a:defRPr>
            </a:lvl8pPr>
            <a:lvl9pPr marL="3886200" indent="-228600" fontAlgn="base">
              <a:spcBef>
                <a:spcPct val="0"/>
              </a:spcBef>
              <a:spcAft>
                <a:spcPct val="0"/>
              </a:spcAft>
              <a:defRPr>
                <a:solidFill>
                  <a:schemeClr val="tx1"/>
                </a:solidFill>
                <a:latin typeface="Meiryo UI" pitchFamily="34" charset="-128"/>
                <a:ea typeface="Meiryo UI" pitchFamily="34" charset="-128"/>
                <a:cs typeface="Meiryo UI" pitchFamily="34" charset="-128"/>
              </a:defRPr>
            </a:lvl9pPr>
          </a:lstStyle>
          <a:p>
            <a:pPr algn="ctr">
              <a:lnSpc>
                <a:spcPct val="90000"/>
              </a:lnSpc>
              <a:spcBef>
                <a:spcPts val="300"/>
              </a:spcBef>
              <a:spcAft>
                <a:spcPts val="300"/>
              </a:spcAft>
            </a:pPr>
            <a:endParaRPr lang="en-US" altLang="en-US">
              <a:solidFill>
                <a:srgbClr val="5E6A71"/>
              </a:solidFill>
              <a:latin typeface="+mn-lt"/>
            </a:endParaRPr>
          </a:p>
        </p:txBody>
      </p:sp>
      <p:sp>
        <p:nvSpPr>
          <p:cNvPr id="3" name="TextBox 2">
            <a:extLst>
              <a:ext uri="{FF2B5EF4-FFF2-40B4-BE49-F238E27FC236}">
                <a16:creationId xmlns:a16="http://schemas.microsoft.com/office/drawing/2014/main" id="{828A2267-02FC-5AA2-4D6F-21D09644CD52}"/>
              </a:ext>
            </a:extLst>
          </p:cNvPr>
          <p:cNvSpPr txBox="1"/>
          <p:nvPr/>
        </p:nvSpPr>
        <p:spPr>
          <a:xfrm>
            <a:off x="168275" y="3025775"/>
            <a:ext cx="11417568" cy="3336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18820">
              <a:lnSpc>
                <a:spcPct val="120000"/>
              </a:lnSpc>
              <a:spcAft>
                <a:spcPts val="599"/>
              </a:spcAft>
            </a:pPr>
            <a:r>
              <a:rPr lang="en-US" i="1">
                <a:latin typeface="Meiryo UI"/>
                <a:ea typeface="Meiryo UI"/>
              </a:rPr>
              <a:t>Crafting the Core</a:t>
            </a:r>
            <a:r>
              <a:rPr lang="en-US">
                <a:latin typeface="Meiryo UI"/>
                <a:ea typeface="Meiryo UI"/>
              </a:rPr>
              <a:t> is an expression of who we are and what makes us different.</a:t>
            </a:r>
            <a:endParaRPr lang="en-US">
              <a:ea typeface="+mn-lt"/>
              <a:cs typeface="+mn-lt"/>
            </a:endParaRPr>
          </a:p>
          <a:p>
            <a:pPr marL="718820">
              <a:lnSpc>
                <a:spcPct val="120000"/>
              </a:lnSpc>
              <a:spcAft>
                <a:spcPts val="599"/>
              </a:spcAft>
            </a:pPr>
            <a:endParaRPr lang="en-US">
              <a:ea typeface="+mn-lt"/>
              <a:cs typeface="+mn-lt"/>
            </a:endParaRPr>
          </a:p>
          <a:p>
            <a:pPr marL="718820">
              <a:lnSpc>
                <a:spcPct val="120000"/>
              </a:lnSpc>
              <a:spcAft>
                <a:spcPts val="599"/>
              </a:spcAft>
            </a:pPr>
            <a:r>
              <a:rPr lang="en-US">
                <a:latin typeface="Meiryo UI"/>
                <a:ea typeface="Meiryo UI"/>
              </a:rPr>
              <a:t>It’s our </a:t>
            </a:r>
            <a:r>
              <a:rPr lang="en-US" b="1">
                <a:latin typeface="Meiryo UI"/>
                <a:ea typeface="Meiryo UI"/>
              </a:rPr>
              <a:t>relentless pursuit </a:t>
            </a:r>
            <a:r>
              <a:rPr lang="en-US">
                <a:latin typeface="Meiryo UI"/>
                <a:ea typeface="Meiryo UI"/>
              </a:rPr>
              <a:t>to get things done. We are </a:t>
            </a:r>
            <a:r>
              <a:rPr lang="en-US" b="1">
                <a:latin typeface="Meiryo UI"/>
                <a:ea typeface="Meiryo UI"/>
              </a:rPr>
              <a:t>purposeful innovators</a:t>
            </a:r>
            <a:r>
              <a:rPr lang="en-US">
                <a:latin typeface="Meiryo UI"/>
                <a:ea typeface="Meiryo UI"/>
              </a:rPr>
              <a:t> and </a:t>
            </a:r>
            <a:r>
              <a:rPr lang="en-US" b="1">
                <a:latin typeface="Meiryo UI"/>
                <a:ea typeface="Meiryo UI"/>
              </a:rPr>
              <a:t>proven problem solvers</a:t>
            </a:r>
            <a:r>
              <a:rPr lang="en-US">
                <a:latin typeface="Meiryo UI"/>
                <a:ea typeface="Meiryo UI"/>
              </a:rPr>
              <a:t> who use technology to address some of society's greatest challenges. We </a:t>
            </a:r>
            <a:r>
              <a:rPr lang="en-US" b="1">
                <a:latin typeface="Meiryo UI"/>
                <a:ea typeface="Meiryo UI"/>
              </a:rPr>
              <a:t>push boundaries</a:t>
            </a:r>
            <a:r>
              <a:rPr lang="en-US">
                <a:latin typeface="Meiryo UI"/>
                <a:ea typeface="Meiryo UI"/>
              </a:rPr>
              <a:t> and </a:t>
            </a:r>
            <a:r>
              <a:rPr lang="en-US" b="1">
                <a:latin typeface="Meiryo UI"/>
                <a:ea typeface="Meiryo UI"/>
              </a:rPr>
              <a:t>Craft value </a:t>
            </a:r>
            <a:r>
              <a:rPr lang="en-US">
                <a:latin typeface="Meiryo UI"/>
                <a:ea typeface="Meiryo UI"/>
              </a:rPr>
              <a:t>through the </a:t>
            </a:r>
            <a:r>
              <a:rPr lang="en-US" b="1">
                <a:latin typeface="Meiryo UI"/>
                <a:ea typeface="Meiryo UI"/>
              </a:rPr>
              <a:t>power of realization</a:t>
            </a:r>
            <a:r>
              <a:rPr lang="en-US">
                <a:latin typeface="Meiryo UI"/>
                <a:ea typeface="Meiryo UI"/>
              </a:rPr>
              <a:t>. At our </a:t>
            </a:r>
            <a:r>
              <a:rPr lang="en-US" b="1">
                <a:latin typeface="Meiryo UI"/>
                <a:ea typeface="Meiryo UI"/>
              </a:rPr>
              <a:t>Core are people </a:t>
            </a:r>
            <a:r>
              <a:rPr lang="en-US">
                <a:latin typeface="Meiryo UI"/>
                <a:ea typeface="Meiryo UI"/>
              </a:rPr>
              <a:t>who </a:t>
            </a:r>
            <a:r>
              <a:rPr lang="en-US" b="1">
                <a:latin typeface="Meiryo UI"/>
                <a:ea typeface="Meiryo UI"/>
              </a:rPr>
              <a:t>realize big ideas </a:t>
            </a:r>
            <a:r>
              <a:rPr lang="en-US">
                <a:latin typeface="Meiryo UI"/>
                <a:ea typeface="Meiryo UI"/>
              </a:rPr>
              <a:t>that bring hope for the future. We are DENSO. We are Crafting the Core. </a:t>
            </a:r>
            <a:endParaRPr lang="en-US">
              <a:ea typeface="+mn-lt"/>
              <a:cs typeface="+mn-lt"/>
            </a:endParaRPr>
          </a:p>
          <a:p>
            <a:pPr marL="718820">
              <a:lnSpc>
                <a:spcPct val="120000"/>
              </a:lnSpc>
              <a:spcAft>
                <a:spcPts val="599"/>
              </a:spcAft>
            </a:pPr>
            <a:endParaRPr lang="en-US">
              <a:ea typeface="+mn-lt"/>
              <a:cs typeface="+mn-lt"/>
            </a:endParaRPr>
          </a:p>
          <a:p>
            <a:pPr algn="l"/>
            <a:endParaRPr lang="en-US"/>
          </a:p>
        </p:txBody>
      </p:sp>
    </p:spTree>
    <p:extLst>
      <p:ext uri="{BB962C8B-B14F-4D97-AF65-F5344CB8AC3E}">
        <p14:creationId xmlns:p14="http://schemas.microsoft.com/office/powerpoint/2010/main" val="4065186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Oval 80"/>
          <p:cNvSpPr/>
          <p:nvPr/>
        </p:nvSpPr>
        <p:spPr>
          <a:xfrm>
            <a:off x="3053796" y="3510952"/>
            <a:ext cx="2587887" cy="2587887"/>
          </a:xfrm>
          <a:prstGeom prst="ellipse">
            <a:avLst/>
          </a:prstGeom>
          <a:noFill/>
          <a:ln w="28575">
            <a:solidFill>
              <a:srgbClr val="DC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9"/>
            <a:endParaRPr lang="en-US">
              <a:solidFill>
                <a:prstClr val="white"/>
              </a:solidFill>
              <a:latin typeface="Verdana"/>
              <a:ea typeface="Verdana"/>
            </a:endParaRPr>
          </a:p>
        </p:txBody>
      </p:sp>
      <p:sp>
        <p:nvSpPr>
          <p:cNvPr id="82" name="Oval 81"/>
          <p:cNvSpPr/>
          <p:nvPr/>
        </p:nvSpPr>
        <p:spPr>
          <a:xfrm>
            <a:off x="6461180" y="3493700"/>
            <a:ext cx="2587887" cy="2587887"/>
          </a:xfrm>
          <a:prstGeom prst="ellipse">
            <a:avLst/>
          </a:prstGeom>
          <a:noFill/>
          <a:ln w="28575">
            <a:solidFill>
              <a:srgbClr val="DC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9"/>
            <a:endParaRPr lang="en-US">
              <a:solidFill>
                <a:prstClr val="white"/>
              </a:solidFill>
              <a:latin typeface="Verdana"/>
              <a:ea typeface="Verdana"/>
            </a:endParaRPr>
          </a:p>
        </p:txBody>
      </p:sp>
      <p:sp>
        <p:nvSpPr>
          <p:cNvPr id="80" name="Oval 79"/>
          <p:cNvSpPr/>
          <p:nvPr/>
        </p:nvSpPr>
        <p:spPr>
          <a:xfrm>
            <a:off x="8169187" y="1017953"/>
            <a:ext cx="2587887" cy="2587887"/>
          </a:xfrm>
          <a:prstGeom prst="ellipse">
            <a:avLst/>
          </a:prstGeom>
          <a:noFill/>
          <a:ln w="28575">
            <a:solidFill>
              <a:srgbClr val="DC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9"/>
            <a:endParaRPr lang="en-US">
              <a:solidFill>
                <a:prstClr val="white"/>
              </a:solidFill>
              <a:latin typeface="Verdana"/>
              <a:ea typeface="Verdana"/>
            </a:endParaRPr>
          </a:p>
        </p:txBody>
      </p:sp>
      <p:sp>
        <p:nvSpPr>
          <p:cNvPr id="79" name="Oval 78"/>
          <p:cNvSpPr/>
          <p:nvPr/>
        </p:nvSpPr>
        <p:spPr>
          <a:xfrm>
            <a:off x="4761802" y="1009326"/>
            <a:ext cx="2587887" cy="2587887"/>
          </a:xfrm>
          <a:prstGeom prst="ellipse">
            <a:avLst/>
          </a:prstGeom>
          <a:noFill/>
          <a:ln w="28575">
            <a:solidFill>
              <a:srgbClr val="DC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9"/>
            <a:endParaRPr lang="en-US">
              <a:solidFill>
                <a:prstClr val="white"/>
              </a:solidFill>
              <a:latin typeface="Verdana"/>
              <a:ea typeface="Verdana"/>
            </a:endParaRPr>
          </a:p>
        </p:txBody>
      </p:sp>
      <p:sp>
        <p:nvSpPr>
          <p:cNvPr id="78" name="Oval 77"/>
          <p:cNvSpPr/>
          <p:nvPr/>
        </p:nvSpPr>
        <p:spPr>
          <a:xfrm>
            <a:off x="1363043" y="1009326"/>
            <a:ext cx="2587887" cy="2587887"/>
          </a:xfrm>
          <a:prstGeom prst="ellipse">
            <a:avLst/>
          </a:prstGeom>
          <a:noFill/>
          <a:ln w="28575">
            <a:solidFill>
              <a:srgbClr val="DC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99"/>
            <a:endParaRPr lang="en-US">
              <a:solidFill>
                <a:prstClr val="white"/>
              </a:solidFill>
              <a:latin typeface="Verdana"/>
              <a:ea typeface="Verdana"/>
            </a:endParaRPr>
          </a:p>
        </p:txBody>
      </p:sp>
      <p:sp>
        <p:nvSpPr>
          <p:cNvPr id="15" name="Text Placeholder 14"/>
          <p:cNvSpPr>
            <a:spLocks noGrp="1"/>
          </p:cNvSpPr>
          <p:nvPr>
            <p:ph type="body" sz="quarter" idx="16"/>
          </p:nvPr>
        </p:nvSpPr>
        <p:spPr/>
        <p:txBody>
          <a:bodyPr/>
          <a:lstStyle/>
          <a:p>
            <a:endParaRPr lang="en-US"/>
          </a:p>
        </p:txBody>
      </p:sp>
      <p:sp>
        <p:nvSpPr>
          <p:cNvPr id="5" name="Title 4"/>
          <p:cNvSpPr>
            <a:spLocks noGrp="1"/>
          </p:cNvSpPr>
          <p:nvPr>
            <p:ph type="title"/>
          </p:nvPr>
        </p:nvSpPr>
        <p:spPr/>
        <p:txBody>
          <a:bodyPr/>
          <a:lstStyle/>
          <a:p>
            <a:r>
              <a:rPr lang="en-US"/>
              <a:t>DENSO’s Global Network</a:t>
            </a:r>
          </a:p>
        </p:txBody>
      </p:sp>
      <p:sp>
        <p:nvSpPr>
          <p:cNvPr id="7" name="object 13">
            <a:extLst>
              <a:ext uri="{FF2B5EF4-FFF2-40B4-BE49-F238E27FC236}">
                <a16:creationId xmlns:a16="http://schemas.microsoft.com/office/drawing/2014/main" id="{5C83F9F0-192B-460C-BB8F-8247D1FA35AF}"/>
              </a:ext>
            </a:extLst>
          </p:cNvPr>
          <p:cNvSpPr txBox="1"/>
          <p:nvPr/>
        </p:nvSpPr>
        <p:spPr>
          <a:xfrm>
            <a:off x="7095688" y="5944078"/>
            <a:ext cx="4402575" cy="271869"/>
          </a:xfrm>
          <a:prstGeom prst="rect">
            <a:avLst/>
          </a:prstGeom>
        </p:spPr>
        <p:txBody>
          <a:bodyPr vert="horz" wrap="square" lIns="0" tIns="12700" rIns="0" bIns="0" rtlCol="0">
            <a:spAutoFit/>
          </a:bodyPr>
          <a:lstStyle/>
          <a:p>
            <a:pPr marL="12700" algn="r" defTabSz="914399">
              <a:spcBef>
                <a:spcPts val="100"/>
              </a:spcBef>
            </a:pPr>
            <a:r>
              <a:rPr lang="en-US" altLang="zh-TW" sz="800" spc="25">
                <a:solidFill>
                  <a:srgbClr val="323232"/>
                </a:solidFill>
                <a:latin typeface="Verdana"/>
                <a:ea typeface="Verdana"/>
                <a:cs typeface="Meiryo UI"/>
              </a:rPr>
              <a:t>As of March 31, 2022.</a:t>
            </a:r>
          </a:p>
          <a:p>
            <a:pPr marL="12700" algn="r" defTabSz="914399">
              <a:spcBef>
                <a:spcPts val="100"/>
              </a:spcBef>
            </a:pPr>
            <a:r>
              <a:rPr lang="en-US" altLang="zh-TW" sz="800" spc="25">
                <a:solidFill>
                  <a:srgbClr val="323232"/>
                </a:solidFill>
                <a:latin typeface="Verdana"/>
                <a:ea typeface="Verdana"/>
                <a:cs typeface="Meiryo UI"/>
              </a:rPr>
              <a:t>The figures for revenue include adjustments between segments.</a:t>
            </a:r>
            <a:endParaRPr lang="zh-TW" altLang="en-US" sz="800" spc="25">
              <a:solidFill>
                <a:srgbClr val="323232"/>
              </a:solidFill>
              <a:latin typeface="Verdana"/>
              <a:cs typeface="Meiryo UI"/>
            </a:endParaRPr>
          </a:p>
        </p:txBody>
      </p:sp>
      <p:sp>
        <p:nvSpPr>
          <p:cNvPr id="41" name="TextBox 40"/>
          <p:cNvSpPr txBox="1"/>
          <p:nvPr/>
        </p:nvSpPr>
        <p:spPr>
          <a:xfrm>
            <a:off x="2227389" y="1215771"/>
            <a:ext cx="893180" cy="307773"/>
          </a:xfrm>
          <a:prstGeom prst="rect">
            <a:avLst/>
          </a:prstGeom>
          <a:noFill/>
        </p:spPr>
        <p:txBody>
          <a:bodyPr wrap="none" rtlCol="0">
            <a:spAutoFit/>
          </a:bodyPr>
          <a:lstStyle/>
          <a:p>
            <a:pPr defTabSz="914399"/>
            <a:r>
              <a:rPr lang="en-US" sz="1400" b="1">
                <a:solidFill>
                  <a:srgbClr val="DC0032"/>
                </a:solidFill>
                <a:latin typeface="Verdana"/>
                <a:ea typeface="Verdana"/>
              </a:rPr>
              <a:t>Europe</a:t>
            </a:r>
          </a:p>
        </p:txBody>
      </p:sp>
      <p:sp>
        <p:nvSpPr>
          <p:cNvPr id="42" name="TextBox 41"/>
          <p:cNvSpPr txBox="1"/>
          <p:nvPr/>
        </p:nvSpPr>
        <p:spPr>
          <a:xfrm>
            <a:off x="5663772" y="1144007"/>
            <a:ext cx="777766" cy="307773"/>
          </a:xfrm>
          <a:prstGeom prst="rect">
            <a:avLst/>
          </a:prstGeom>
          <a:noFill/>
        </p:spPr>
        <p:txBody>
          <a:bodyPr wrap="none" rtlCol="0">
            <a:spAutoFit/>
          </a:bodyPr>
          <a:lstStyle/>
          <a:p>
            <a:pPr defTabSz="914399"/>
            <a:r>
              <a:rPr lang="en-US" sz="1400" b="1">
                <a:solidFill>
                  <a:srgbClr val="DC0032"/>
                </a:solidFill>
                <a:latin typeface="Verdana"/>
                <a:ea typeface="Verdana"/>
              </a:rPr>
              <a:t>Japan</a:t>
            </a:r>
          </a:p>
        </p:txBody>
      </p:sp>
      <p:sp>
        <p:nvSpPr>
          <p:cNvPr id="43" name="TextBox 42"/>
          <p:cNvSpPr txBox="1"/>
          <p:nvPr/>
        </p:nvSpPr>
        <p:spPr>
          <a:xfrm>
            <a:off x="8648205" y="1233025"/>
            <a:ext cx="1646581" cy="307773"/>
          </a:xfrm>
          <a:prstGeom prst="rect">
            <a:avLst/>
          </a:prstGeom>
          <a:noFill/>
        </p:spPr>
        <p:txBody>
          <a:bodyPr wrap="none" rtlCol="0">
            <a:spAutoFit/>
          </a:bodyPr>
          <a:lstStyle/>
          <a:p>
            <a:pPr defTabSz="914399"/>
            <a:r>
              <a:rPr lang="en-US" sz="1400" b="1">
                <a:solidFill>
                  <a:srgbClr val="DC0032"/>
                </a:solidFill>
                <a:latin typeface="Verdana"/>
                <a:ea typeface="Verdana"/>
              </a:rPr>
              <a:t>North America</a:t>
            </a:r>
          </a:p>
        </p:txBody>
      </p:sp>
      <p:sp>
        <p:nvSpPr>
          <p:cNvPr id="44" name="TextBox 43"/>
          <p:cNvSpPr txBox="1"/>
          <p:nvPr/>
        </p:nvSpPr>
        <p:spPr>
          <a:xfrm>
            <a:off x="7332930" y="3717396"/>
            <a:ext cx="861121" cy="307773"/>
          </a:xfrm>
          <a:prstGeom prst="rect">
            <a:avLst/>
          </a:prstGeom>
          <a:noFill/>
        </p:spPr>
        <p:txBody>
          <a:bodyPr wrap="none" rtlCol="0">
            <a:spAutoFit/>
          </a:bodyPr>
          <a:lstStyle/>
          <a:p>
            <a:pPr defTabSz="914399"/>
            <a:r>
              <a:rPr lang="en-US" sz="1400" b="1">
                <a:solidFill>
                  <a:srgbClr val="DC0032"/>
                </a:solidFill>
                <a:latin typeface="Verdana"/>
                <a:ea typeface="Verdana"/>
              </a:rPr>
              <a:t>Others</a:t>
            </a:r>
          </a:p>
        </p:txBody>
      </p:sp>
      <p:sp>
        <p:nvSpPr>
          <p:cNvPr id="45" name="TextBox 44"/>
          <p:cNvSpPr txBox="1"/>
          <p:nvPr/>
        </p:nvSpPr>
        <p:spPr>
          <a:xfrm>
            <a:off x="4045815" y="3717396"/>
            <a:ext cx="611056" cy="307773"/>
          </a:xfrm>
          <a:prstGeom prst="rect">
            <a:avLst/>
          </a:prstGeom>
          <a:noFill/>
        </p:spPr>
        <p:txBody>
          <a:bodyPr wrap="none" rtlCol="0">
            <a:spAutoFit/>
          </a:bodyPr>
          <a:lstStyle/>
          <a:p>
            <a:pPr defTabSz="914399"/>
            <a:r>
              <a:rPr lang="en-US" sz="1400" b="1">
                <a:solidFill>
                  <a:srgbClr val="DC0032"/>
                </a:solidFill>
                <a:latin typeface="Verdana"/>
                <a:ea typeface="Verdana"/>
              </a:rPr>
              <a:t>Asia</a:t>
            </a:r>
          </a:p>
        </p:txBody>
      </p:sp>
      <p:grpSp>
        <p:nvGrpSpPr>
          <p:cNvPr id="71" name="Group 70"/>
          <p:cNvGrpSpPr/>
          <p:nvPr/>
        </p:nvGrpSpPr>
        <p:grpSpPr>
          <a:xfrm>
            <a:off x="3502359" y="3958775"/>
            <a:ext cx="1707494" cy="571511"/>
            <a:chOff x="3502320" y="3958940"/>
            <a:chExt cx="1707519" cy="571519"/>
          </a:xfrm>
        </p:grpSpPr>
        <p:sp>
          <p:nvSpPr>
            <p:cNvPr id="35" name="正方形/長方形 33">
              <a:extLst>
                <a:ext uri="{FF2B5EF4-FFF2-40B4-BE49-F238E27FC236}">
                  <a16:creationId xmlns:a16="http://schemas.microsoft.com/office/drawing/2014/main" id="{C9AEADAA-09E6-42BB-AC2A-4B58CBE65DF8}"/>
                </a:ext>
              </a:extLst>
            </p:cNvPr>
            <p:cNvSpPr/>
            <p:nvPr/>
          </p:nvSpPr>
          <p:spPr>
            <a:xfrm>
              <a:off x="3502320" y="4222682"/>
              <a:ext cx="1580880" cy="307777"/>
            </a:xfrm>
            <a:prstGeom prst="rect">
              <a:avLst/>
            </a:prstGeom>
          </p:spPr>
          <p:txBody>
            <a:bodyPr wrap="square" lIns="36000" tIns="0" rIns="0" bIns="0" anchor="ctr">
              <a:spAutoFit/>
            </a:bodyPr>
            <a:lstStyle/>
            <a:p>
              <a:pPr algn="ctr" defTabSz="914399" fontAlgn="base">
                <a:spcBef>
                  <a:spcPct val="50000"/>
                </a:spcBef>
                <a:spcAft>
                  <a:spcPct val="0"/>
                </a:spcAft>
              </a:pPr>
              <a:r>
                <a:rPr lang="en-US" altLang="ja-JP" sz="2000" b="1">
                  <a:solidFill>
                    <a:srgbClr val="000000"/>
                  </a:solidFill>
                  <a:latin typeface="Verdana"/>
                  <a:ea typeface="Verdana"/>
                </a:rPr>
                <a:t>80</a:t>
              </a:r>
              <a:endParaRPr lang="ja-JP" altLang="en-US" sz="1400" b="1">
                <a:solidFill>
                  <a:srgbClr val="000000"/>
                </a:solidFill>
                <a:latin typeface="Verdana"/>
              </a:endParaRPr>
            </a:p>
          </p:txBody>
        </p:sp>
        <p:sp>
          <p:nvSpPr>
            <p:cNvPr id="46" name="TextBox 45"/>
            <p:cNvSpPr txBox="1"/>
            <p:nvPr/>
          </p:nvSpPr>
          <p:spPr>
            <a:xfrm>
              <a:off x="3502320" y="3958940"/>
              <a:ext cx="1707519" cy="276999"/>
            </a:xfrm>
            <a:prstGeom prst="rect">
              <a:avLst/>
            </a:prstGeom>
            <a:noFill/>
          </p:spPr>
          <p:txBody>
            <a:bodyPr wrap="none" rtlCol="0">
              <a:spAutoFit/>
            </a:bodyPr>
            <a:lstStyle/>
            <a:p>
              <a:pPr defTabSz="914399"/>
              <a:r>
                <a:rPr lang="en-US" sz="1200">
                  <a:solidFill>
                    <a:srgbClr val="323232"/>
                  </a:solidFill>
                  <a:latin typeface="Verdana"/>
                  <a:ea typeface="Verdana"/>
                </a:rPr>
                <a:t>---- Companies ----</a:t>
              </a:r>
            </a:p>
          </p:txBody>
        </p:sp>
      </p:grpSp>
      <p:grpSp>
        <p:nvGrpSpPr>
          <p:cNvPr id="73" name="Group 72"/>
          <p:cNvGrpSpPr/>
          <p:nvPr/>
        </p:nvGrpSpPr>
        <p:grpSpPr>
          <a:xfrm>
            <a:off x="6909743" y="3950307"/>
            <a:ext cx="1707494" cy="588450"/>
            <a:chOff x="6909754" y="3950313"/>
            <a:chExt cx="1707519" cy="588459"/>
          </a:xfrm>
        </p:grpSpPr>
        <p:sp>
          <p:nvSpPr>
            <p:cNvPr id="38" name="正方形/長方形 37">
              <a:extLst>
                <a:ext uri="{FF2B5EF4-FFF2-40B4-BE49-F238E27FC236}">
                  <a16:creationId xmlns:a16="http://schemas.microsoft.com/office/drawing/2014/main" id="{A8280ACC-1FBB-4040-934A-4B5F8D8C175B}"/>
                </a:ext>
              </a:extLst>
            </p:cNvPr>
            <p:cNvSpPr/>
            <p:nvPr/>
          </p:nvSpPr>
          <p:spPr>
            <a:xfrm>
              <a:off x="6973073" y="4230995"/>
              <a:ext cx="1580880" cy="307777"/>
            </a:xfrm>
            <a:prstGeom prst="rect">
              <a:avLst/>
            </a:prstGeom>
          </p:spPr>
          <p:txBody>
            <a:bodyPr wrap="square" lIns="36000" tIns="0" rIns="0" bIns="0" anchor="ctr">
              <a:spAutoFit/>
            </a:bodyPr>
            <a:lstStyle/>
            <a:p>
              <a:pPr algn="ctr" defTabSz="914399"/>
              <a:r>
                <a:rPr lang="en-US" altLang="ja-JP" sz="2000" b="1">
                  <a:solidFill>
                    <a:srgbClr val="323232"/>
                  </a:solidFill>
                  <a:latin typeface="Verdana"/>
                  <a:ea typeface="Verdana"/>
                </a:rPr>
                <a:t>7</a:t>
              </a:r>
              <a:endParaRPr lang="ja-JP" altLang="en-US" sz="1400" b="1">
                <a:solidFill>
                  <a:srgbClr val="323232"/>
                </a:solidFill>
                <a:latin typeface="Verdana"/>
              </a:endParaRPr>
            </a:p>
          </p:txBody>
        </p:sp>
        <p:sp>
          <p:nvSpPr>
            <p:cNvPr id="47" name="TextBox 46"/>
            <p:cNvSpPr txBox="1"/>
            <p:nvPr/>
          </p:nvSpPr>
          <p:spPr>
            <a:xfrm>
              <a:off x="6909754" y="3950313"/>
              <a:ext cx="1707519" cy="276999"/>
            </a:xfrm>
            <a:prstGeom prst="rect">
              <a:avLst/>
            </a:prstGeom>
            <a:noFill/>
          </p:spPr>
          <p:txBody>
            <a:bodyPr wrap="none" rtlCol="0">
              <a:spAutoFit/>
            </a:bodyPr>
            <a:lstStyle/>
            <a:p>
              <a:pPr defTabSz="914399"/>
              <a:r>
                <a:rPr lang="en-US" sz="1200">
                  <a:solidFill>
                    <a:srgbClr val="323232"/>
                  </a:solidFill>
                  <a:latin typeface="Verdana"/>
                  <a:ea typeface="Verdana"/>
                </a:rPr>
                <a:t>---- Companies ----</a:t>
              </a:r>
            </a:p>
          </p:txBody>
        </p:sp>
      </p:grpSp>
      <p:grpSp>
        <p:nvGrpSpPr>
          <p:cNvPr id="64" name="Group 63"/>
          <p:cNvGrpSpPr/>
          <p:nvPr/>
        </p:nvGrpSpPr>
        <p:grpSpPr>
          <a:xfrm>
            <a:off x="8617749" y="1457308"/>
            <a:ext cx="1707494" cy="542925"/>
            <a:chOff x="8617784" y="1457279"/>
            <a:chExt cx="1707519" cy="542933"/>
          </a:xfrm>
        </p:grpSpPr>
        <p:sp>
          <p:nvSpPr>
            <p:cNvPr id="32" name="正方形/長方形 29">
              <a:extLst>
                <a:ext uri="{FF2B5EF4-FFF2-40B4-BE49-F238E27FC236}">
                  <a16:creationId xmlns:a16="http://schemas.microsoft.com/office/drawing/2014/main" id="{29DF26A3-2FBB-4FEE-A565-CCB0CCC81802}"/>
                </a:ext>
              </a:extLst>
            </p:cNvPr>
            <p:cNvSpPr/>
            <p:nvPr/>
          </p:nvSpPr>
          <p:spPr>
            <a:xfrm>
              <a:off x="8681103" y="1692435"/>
              <a:ext cx="1580880" cy="307777"/>
            </a:xfrm>
            <a:prstGeom prst="rect">
              <a:avLst/>
            </a:prstGeom>
          </p:spPr>
          <p:txBody>
            <a:bodyPr wrap="square" lIns="36000" tIns="0" rIns="0" bIns="0" anchor="ctr">
              <a:spAutoFit/>
            </a:bodyPr>
            <a:lstStyle/>
            <a:p>
              <a:pPr algn="ctr" defTabSz="914399" fontAlgn="base">
                <a:spcBef>
                  <a:spcPct val="50000"/>
                </a:spcBef>
                <a:spcAft>
                  <a:spcPct val="0"/>
                </a:spcAft>
              </a:pPr>
              <a:r>
                <a:rPr lang="en-US" altLang="ja-JP" sz="2000" b="1">
                  <a:solidFill>
                    <a:srgbClr val="000000"/>
                  </a:solidFill>
                  <a:latin typeface="Verdana"/>
                  <a:ea typeface="Verdana"/>
                </a:rPr>
                <a:t>21</a:t>
              </a:r>
              <a:endParaRPr lang="ja-JP" altLang="en-US" sz="1400" b="1">
                <a:solidFill>
                  <a:srgbClr val="000000"/>
                </a:solidFill>
                <a:latin typeface="Verdana"/>
              </a:endParaRPr>
            </a:p>
          </p:txBody>
        </p:sp>
        <p:sp>
          <p:nvSpPr>
            <p:cNvPr id="48" name="TextBox 47"/>
            <p:cNvSpPr txBox="1"/>
            <p:nvPr/>
          </p:nvSpPr>
          <p:spPr>
            <a:xfrm>
              <a:off x="8617784" y="1457279"/>
              <a:ext cx="1707519" cy="276999"/>
            </a:xfrm>
            <a:prstGeom prst="rect">
              <a:avLst/>
            </a:prstGeom>
            <a:noFill/>
          </p:spPr>
          <p:txBody>
            <a:bodyPr wrap="none" rtlCol="0">
              <a:spAutoFit/>
            </a:bodyPr>
            <a:lstStyle/>
            <a:p>
              <a:pPr defTabSz="914399"/>
              <a:r>
                <a:rPr lang="en-US" sz="1200">
                  <a:solidFill>
                    <a:srgbClr val="323232"/>
                  </a:solidFill>
                  <a:latin typeface="Verdana"/>
                  <a:ea typeface="Verdana"/>
                </a:rPr>
                <a:t>---- Companies ----</a:t>
              </a:r>
            </a:p>
          </p:txBody>
        </p:sp>
      </p:grpSp>
      <p:grpSp>
        <p:nvGrpSpPr>
          <p:cNvPr id="63" name="Group 62"/>
          <p:cNvGrpSpPr/>
          <p:nvPr/>
        </p:nvGrpSpPr>
        <p:grpSpPr>
          <a:xfrm>
            <a:off x="5222722" y="1457308"/>
            <a:ext cx="1707494" cy="542925"/>
            <a:chOff x="5222708" y="1457279"/>
            <a:chExt cx="1707519" cy="542933"/>
          </a:xfrm>
        </p:grpSpPr>
        <p:sp>
          <p:nvSpPr>
            <p:cNvPr id="29" name="正方形/長方形 25">
              <a:extLst>
                <a:ext uri="{FF2B5EF4-FFF2-40B4-BE49-F238E27FC236}">
                  <a16:creationId xmlns:a16="http://schemas.microsoft.com/office/drawing/2014/main" id="{A82E3847-0C6C-420B-8C2F-033ED05820FD}"/>
                </a:ext>
              </a:extLst>
            </p:cNvPr>
            <p:cNvSpPr/>
            <p:nvPr/>
          </p:nvSpPr>
          <p:spPr>
            <a:xfrm>
              <a:off x="5286027" y="1692435"/>
              <a:ext cx="1580880" cy="307777"/>
            </a:xfrm>
            <a:prstGeom prst="rect">
              <a:avLst/>
            </a:prstGeom>
          </p:spPr>
          <p:txBody>
            <a:bodyPr wrap="square" lIns="36000" tIns="0" rIns="0" bIns="0" anchor="ctr">
              <a:spAutoFit/>
            </a:bodyPr>
            <a:lstStyle/>
            <a:p>
              <a:pPr algn="ctr" defTabSz="914399" fontAlgn="base">
                <a:spcBef>
                  <a:spcPct val="50000"/>
                </a:spcBef>
                <a:spcAft>
                  <a:spcPct val="0"/>
                </a:spcAft>
              </a:pPr>
              <a:r>
                <a:rPr lang="en-US" altLang="ja-JP" sz="2000" b="1">
                  <a:solidFill>
                    <a:srgbClr val="000000"/>
                  </a:solidFill>
                  <a:latin typeface="Verdana"/>
                  <a:ea typeface="Verdana"/>
                </a:rPr>
                <a:t>64</a:t>
              </a:r>
              <a:endParaRPr lang="ja-JP" altLang="en-US" sz="1400" b="1">
                <a:solidFill>
                  <a:srgbClr val="000000"/>
                </a:solidFill>
                <a:latin typeface="Verdana"/>
              </a:endParaRPr>
            </a:p>
          </p:txBody>
        </p:sp>
        <p:sp>
          <p:nvSpPr>
            <p:cNvPr id="49" name="TextBox 48"/>
            <p:cNvSpPr txBox="1"/>
            <p:nvPr/>
          </p:nvSpPr>
          <p:spPr>
            <a:xfrm>
              <a:off x="5222708" y="1457279"/>
              <a:ext cx="1707519" cy="276999"/>
            </a:xfrm>
            <a:prstGeom prst="rect">
              <a:avLst/>
            </a:prstGeom>
            <a:noFill/>
          </p:spPr>
          <p:txBody>
            <a:bodyPr wrap="none" rtlCol="0">
              <a:spAutoFit/>
            </a:bodyPr>
            <a:lstStyle/>
            <a:p>
              <a:pPr defTabSz="914399"/>
              <a:r>
                <a:rPr lang="en-US" sz="1200">
                  <a:solidFill>
                    <a:srgbClr val="323232"/>
                  </a:solidFill>
                  <a:latin typeface="Verdana"/>
                  <a:ea typeface="Verdana"/>
                </a:rPr>
                <a:t>---- Companies ----</a:t>
              </a:r>
            </a:p>
          </p:txBody>
        </p:sp>
      </p:grpSp>
      <p:grpSp>
        <p:nvGrpSpPr>
          <p:cNvPr id="62" name="Group 61"/>
          <p:cNvGrpSpPr/>
          <p:nvPr/>
        </p:nvGrpSpPr>
        <p:grpSpPr>
          <a:xfrm>
            <a:off x="1820232" y="1465935"/>
            <a:ext cx="1707494" cy="534300"/>
            <a:chOff x="1820169" y="1465906"/>
            <a:chExt cx="1707519" cy="534308"/>
          </a:xfrm>
        </p:grpSpPr>
        <p:sp>
          <p:nvSpPr>
            <p:cNvPr id="26" name="正方形/長方形 19">
              <a:extLst>
                <a:ext uri="{FF2B5EF4-FFF2-40B4-BE49-F238E27FC236}">
                  <a16:creationId xmlns:a16="http://schemas.microsoft.com/office/drawing/2014/main" id="{21903056-2809-40FB-9C7F-5BB57C43CE32}"/>
                </a:ext>
              </a:extLst>
            </p:cNvPr>
            <p:cNvSpPr/>
            <p:nvPr/>
          </p:nvSpPr>
          <p:spPr>
            <a:xfrm>
              <a:off x="1883488" y="1692433"/>
              <a:ext cx="1580880" cy="307781"/>
            </a:xfrm>
            <a:prstGeom prst="rect">
              <a:avLst/>
            </a:prstGeom>
          </p:spPr>
          <p:txBody>
            <a:bodyPr wrap="square" lIns="36000" tIns="0" rIns="0" bIns="0" anchor="ctr">
              <a:spAutoFit/>
            </a:bodyPr>
            <a:lstStyle/>
            <a:p>
              <a:pPr algn="ctr" defTabSz="914399"/>
              <a:r>
                <a:rPr lang="en-US" altLang="ja-JP" sz="2000" b="1">
                  <a:solidFill>
                    <a:srgbClr val="323232"/>
                  </a:solidFill>
                  <a:latin typeface="Verdana"/>
                </a:rPr>
                <a:t>27</a:t>
              </a:r>
              <a:endParaRPr lang="ja-JP" altLang="en-US" sz="1400" b="1">
                <a:solidFill>
                  <a:srgbClr val="323232"/>
                </a:solidFill>
                <a:latin typeface="Verdana"/>
              </a:endParaRPr>
            </a:p>
          </p:txBody>
        </p:sp>
        <p:sp>
          <p:nvSpPr>
            <p:cNvPr id="50" name="TextBox 49"/>
            <p:cNvSpPr txBox="1"/>
            <p:nvPr/>
          </p:nvSpPr>
          <p:spPr>
            <a:xfrm>
              <a:off x="1820169" y="1465906"/>
              <a:ext cx="1707519" cy="276999"/>
            </a:xfrm>
            <a:prstGeom prst="rect">
              <a:avLst/>
            </a:prstGeom>
            <a:noFill/>
          </p:spPr>
          <p:txBody>
            <a:bodyPr wrap="none" rtlCol="0">
              <a:spAutoFit/>
            </a:bodyPr>
            <a:lstStyle/>
            <a:p>
              <a:pPr defTabSz="914399"/>
              <a:r>
                <a:rPr lang="en-US" sz="1200">
                  <a:solidFill>
                    <a:srgbClr val="323232"/>
                  </a:solidFill>
                  <a:latin typeface="Verdana"/>
                  <a:ea typeface="Verdana"/>
                </a:rPr>
                <a:t>---- Companies ----</a:t>
              </a:r>
            </a:p>
          </p:txBody>
        </p:sp>
      </p:grpSp>
      <p:grpSp>
        <p:nvGrpSpPr>
          <p:cNvPr id="65" name="Group 64"/>
          <p:cNvGrpSpPr/>
          <p:nvPr/>
        </p:nvGrpSpPr>
        <p:grpSpPr>
          <a:xfrm>
            <a:off x="1830298" y="2026644"/>
            <a:ext cx="1687361" cy="549998"/>
            <a:chOff x="1830236" y="2035249"/>
            <a:chExt cx="1687385" cy="550006"/>
          </a:xfrm>
        </p:grpSpPr>
        <p:sp>
          <p:nvSpPr>
            <p:cNvPr id="27" name="正方形/長方形 20">
              <a:extLst>
                <a:ext uri="{FF2B5EF4-FFF2-40B4-BE49-F238E27FC236}">
                  <a16:creationId xmlns:a16="http://schemas.microsoft.com/office/drawing/2014/main" id="{BB011975-F09C-4B26-8B51-951C767146AD}"/>
                </a:ext>
              </a:extLst>
            </p:cNvPr>
            <p:cNvSpPr/>
            <p:nvPr/>
          </p:nvSpPr>
          <p:spPr>
            <a:xfrm>
              <a:off x="1883488" y="2277478"/>
              <a:ext cx="1580881" cy="307777"/>
            </a:xfrm>
            <a:prstGeom prst="rect">
              <a:avLst/>
            </a:prstGeom>
          </p:spPr>
          <p:txBody>
            <a:bodyPr wrap="square" lIns="36000" tIns="0" rIns="0" bIns="0" anchor="ctr">
              <a:spAutoFit/>
            </a:bodyPr>
            <a:lstStyle/>
            <a:p>
              <a:pPr algn="ctr" defTabSz="914399"/>
              <a:r>
                <a:rPr lang="en-US" altLang="ja-JP" sz="2000" b="1">
                  <a:solidFill>
                    <a:srgbClr val="323232"/>
                  </a:solidFill>
                  <a:latin typeface="Verdana"/>
                </a:rPr>
                <a:t>14,496</a:t>
              </a:r>
              <a:endParaRPr lang="ja-JP" altLang="en-US" sz="1600" b="1">
                <a:solidFill>
                  <a:srgbClr val="323232"/>
                </a:solidFill>
                <a:latin typeface="Verdana"/>
              </a:endParaRPr>
            </a:p>
          </p:txBody>
        </p:sp>
        <p:sp>
          <p:nvSpPr>
            <p:cNvPr id="51" name="TextBox 50"/>
            <p:cNvSpPr txBox="1"/>
            <p:nvPr/>
          </p:nvSpPr>
          <p:spPr>
            <a:xfrm>
              <a:off x="1830236" y="2035249"/>
              <a:ext cx="1687385" cy="276999"/>
            </a:xfrm>
            <a:prstGeom prst="rect">
              <a:avLst/>
            </a:prstGeom>
            <a:noFill/>
          </p:spPr>
          <p:txBody>
            <a:bodyPr wrap="none" rtlCol="0">
              <a:spAutoFit/>
            </a:bodyPr>
            <a:lstStyle/>
            <a:p>
              <a:pPr defTabSz="914399"/>
              <a:r>
                <a:rPr lang="en-US" sz="1200">
                  <a:solidFill>
                    <a:srgbClr val="323232"/>
                  </a:solidFill>
                  <a:latin typeface="Verdana"/>
                  <a:ea typeface="Verdana"/>
                </a:rPr>
                <a:t>---- Employees ----</a:t>
              </a:r>
            </a:p>
          </p:txBody>
        </p:sp>
      </p:grpSp>
      <p:grpSp>
        <p:nvGrpSpPr>
          <p:cNvPr id="66" name="Group 65"/>
          <p:cNvGrpSpPr/>
          <p:nvPr/>
        </p:nvGrpSpPr>
        <p:grpSpPr>
          <a:xfrm>
            <a:off x="5232789" y="2026644"/>
            <a:ext cx="1687361" cy="541371"/>
            <a:chOff x="5232775" y="2043876"/>
            <a:chExt cx="1687385" cy="541379"/>
          </a:xfrm>
        </p:grpSpPr>
        <p:sp>
          <p:nvSpPr>
            <p:cNvPr id="30" name="正方形/長方形 26">
              <a:extLst>
                <a:ext uri="{FF2B5EF4-FFF2-40B4-BE49-F238E27FC236}">
                  <a16:creationId xmlns:a16="http://schemas.microsoft.com/office/drawing/2014/main" id="{E8601719-1011-40FB-A3C2-351BB55188C0}"/>
                </a:ext>
              </a:extLst>
            </p:cNvPr>
            <p:cNvSpPr/>
            <p:nvPr/>
          </p:nvSpPr>
          <p:spPr>
            <a:xfrm>
              <a:off x="5286027" y="2277478"/>
              <a:ext cx="1580881" cy="307777"/>
            </a:xfrm>
            <a:prstGeom prst="rect">
              <a:avLst/>
            </a:prstGeom>
          </p:spPr>
          <p:txBody>
            <a:bodyPr wrap="square" lIns="36000" tIns="0" rIns="0" bIns="0" anchor="ctr">
              <a:spAutoFit/>
            </a:bodyPr>
            <a:lstStyle/>
            <a:p>
              <a:pPr algn="ctr" defTabSz="914399"/>
              <a:r>
                <a:rPr lang="en-US" altLang="ja-JP" sz="2000" b="1">
                  <a:solidFill>
                    <a:srgbClr val="323232"/>
                  </a:solidFill>
                  <a:latin typeface="Verdana"/>
                  <a:ea typeface="Verdana"/>
                </a:rPr>
                <a:t>79,605</a:t>
              </a:r>
              <a:endParaRPr lang="ja-JP" altLang="en-US" sz="1600" b="1">
                <a:solidFill>
                  <a:srgbClr val="323232"/>
                </a:solidFill>
                <a:latin typeface="Verdana"/>
              </a:endParaRPr>
            </a:p>
          </p:txBody>
        </p:sp>
        <p:sp>
          <p:nvSpPr>
            <p:cNvPr id="52" name="TextBox 51"/>
            <p:cNvSpPr txBox="1"/>
            <p:nvPr/>
          </p:nvSpPr>
          <p:spPr>
            <a:xfrm>
              <a:off x="5232775" y="2043876"/>
              <a:ext cx="1687385" cy="276999"/>
            </a:xfrm>
            <a:prstGeom prst="rect">
              <a:avLst/>
            </a:prstGeom>
            <a:noFill/>
          </p:spPr>
          <p:txBody>
            <a:bodyPr wrap="none" rtlCol="0">
              <a:spAutoFit/>
            </a:bodyPr>
            <a:lstStyle/>
            <a:p>
              <a:pPr defTabSz="914399"/>
              <a:r>
                <a:rPr lang="en-US" sz="1200">
                  <a:solidFill>
                    <a:srgbClr val="323232"/>
                  </a:solidFill>
                  <a:latin typeface="Verdana"/>
                  <a:ea typeface="Verdana"/>
                </a:rPr>
                <a:t>---- Employees ----</a:t>
              </a:r>
            </a:p>
          </p:txBody>
        </p:sp>
      </p:grpSp>
      <p:grpSp>
        <p:nvGrpSpPr>
          <p:cNvPr id="67" name="Group 66"/>
          <p:cNvGrpSpPr/>
          <p:nvPr/>
        </p:nvGrpSpPr>
        <p:grpSpPr>
          <a:xfrm>
            <a:off x="8627815" y="2026644"/>
            <a:ext cx="1687361" cy="558624"/>
            <a:chOff x="8627851" y="2026623"/>
            <a:chExt cx="1687385" cy="558632"/>
          </a:xfrm>
        </p:grpSpPr>
        <p:sp>
          <p:nvSpPr>
            <p:cNvPr id="33" name="正方形/長方形 30">
              <a:extLst>
                <a:ext uri="{FF2B5EF4-FFF2-40B4-BE49-F238E27FC236}">
                  <a16:creationId xmlns:a16="http://schemas.microsoft.com/office/drawing/2014/main" id="{520C0A59-A13B-49E9-9D8C-E5BFE930E7D0}"/>
                </a:ext>
              </a:extLst>
            </p:cNvPr>
            <p:cNvSpPr/>
            <p:nvPr/>
          </p:nvSpPr>
          <p:spPr>
            <a:xfrm>
              <a:off x="8681103" y="2277478"/>
              <a:ext cx="1580881" cy="307777"/>
            </a:xfrm>
            <a:prstGeom prst="rect">
              <a:avLst/>
            </a:prstGeom>
          </p:spPr>
          <p:txBody>
            <a:bodyPr wrap="square" lIns="36000" tIns="0" rIns="0" bIns="0" anchor="ctr">
              <a:spAutoFit/>
            </a:bodyPr>
            <a:lstStyle/>
            <a:p>
              <a:pPr algn="ctr" defTabSz="914399"/>
              <a:r>
                <a:rPr lang="en-US" altLang="ja-JP" sz="2000" b="1">
                  <a:solidFill>
                    <a:srgbClr val="323232"/>
                  </a:solidFill>
                  <a:latin typeface="Verdana"/>
                  <a:ea typeface="Verdana"/>
                </a:rPr>
                <a:t>23,604</a:t>
              </a:r>
              <a:endParaRPr lang="ja-JP" altLang="en-US" sz="1600" b="1">
                <a:solidFill>
                  <a:srgbClr val="323232"/>
                </a:solidFill>
                <a:latin typeface="Verdana"/>
              </a:endParaRPr>
            </a:p>
          </p:txBody>
        </p:sp>
        <p:sp>
          <p:nvSpPr>
            <p:cNvPr id="53" name="TextBox 52"/>
            <p:cNvSpPr txBox="1"/>
            <p:nvPr/>
          </p:nvSpPr>
          <p:spPr>
            <a:xfrm>
              <a:off x="8627851" y="2026623"/>
              <a:ext cx="1687385" cy="276999"/>
            </a:xfrm>
            <a:prstGeom prst="rect">
              <a:avLst/>
            </a:prstGeom>
            <a:noFill/>
          </p:spPr>
          <p:txBody>
            <a:bodyPr wrap="none" rtlCol="0">
              <a:spAutoFit/>
            </a:bodyPr>
            <a:lstStyle/>
            <a:p>
              <a:pPr defTabSz="914399"/>
              <a:r>
                <a:rPr lang="en-US" sz="1200">
                  <a:solidFill>
                    <a:srgbClr val="323232"/>
                  </a:solidFill>
                  <a:latin typeface="Verdana"/>
                  <a:ea typeface="Verdana"/>
                </a:rPr>
                <a:t>---- Employees ----</a:t>
              </a:r>
            </a:p>
          </p:txBody>
        </p:sp>
      </p:grpSp>
      <p:grpSp>
        <p:nvGrpSpPr>
          <p:cNvPr id="75" name="Group 74"/>
          <p:cNvGrpSpPr/>
          <p:nvPr/>
        </p:nvGrpSpPr>
        <p:grpSpPr>
          <a:xfrm>
            <a:off x="6919810" y="4528269"/>
            <a:ext cx="1687361" cy="530462"/>
            <a:chOff x="6919821" y="4528284"/>
            <a:chExt cx="1687385" cy="530469"/>
          </a:xfrm>
        </p:grpSpPr>
        <p:sp>
          <p:nvSpPr>
            <p:cNvPr id="39" name="正方形/長方形 38">
              <a:extLst>
                <a:ext uri="{FF2B5EF4-FFF2-40B4-BE49-F238E27FC236}">
                  <a16:creationId xmlns:a16="http://schemas.microsoft.com/office/drawing/2014/main" id="{1014878E-3ADC-416B-85C8-B192A68DDF2F}"/>
                </a:ext>
              </a:extLst>
            </p:cNvPr>
            <p:cNvSpPr/>
            <p:nvPr/>
          </p:nvSpPr>
          <p:spPr>
            <a:xfrm>
              <a:off x="6973073" y="4750976"/>
              <a:ext cx="1580881" cy="307777"/>
            </a:xfrm>
            <a:prstGeom prst="rect">
              <a:avLst/>
            </a:prstGeom>
          </p:spPr>
          <p:txBody>
            <a:bodyPr wrap="square" lIns="36000" tIns="0" rIns="0" bIns="0" anchor="ctr">
              <a:spAutoFit/>
            </a:bodyPr>
            <a:lstStyle/>
            <a:p>
              <a:pPr algn="ctr" defTabSz="914399"/>
              <a:r>
                <a:rPr lang="en-US" altLang="ja-JP" sz="2000" b="1">
                  <a:solidFill>
                    <a:srgbClr val="323232"/>
                  </a:solidFill>
                  <a:latin typeface="Verdana"/>
                  <a:ea typeface="Verdana"/>
                </a:rPr>
                <a:t>2,824</a:t>
              </a:r>
              <a:endParaRPr lang="ja-JP" altLang="en-US" sz="1600" b="1">
                <a:solidFill>
                  <a:srgbClr val="323232"/>
                </a:solidFill>
                <a:latin typeface="Verdana"/>
              </a:endParaRPr>
            </a:p>
          </p:txBody>
        </p:sp>
        <p:sp>
          <p:nvSpPr>
            <p:cNvPr id="54" name="TextBox 53"/>
            <p:cNvSpPr txBox="1"/>
            <p:nvPr/>
          </p:nvSpPr>
          <p:spPr>
            <a:xfrm>
              <a:off x="6919821" y="4528284"/>
              <a:ext cx="1687385" cy="276999"/>
            </a:xfrm>
            <a:prstGeom prst="rect">
              <a:avLst/>
            </a:prstGeom>
            <a:noFill/>
          </p:spPr>
          <p:txBody>
            <a:bodyPr wrap="none" rtlCol="0">
              <a:spAutoFit/>
            </a:bodyPr>
            <a:lstStyle/>
            <a:p>
              <a:pPr defTabSz="914399"/>
              <a:r>
                <a:rPr lang="en-US" sz="1200">
                  <a:solidFill>
                    <a:srgbClr val="323232"/>
                  </a:solidFill>
                  <a:latin typeface="Verdana"/>
                  <a:ea typeface="Verdana"/>
                </a:rPr>
                <a:t>---- Employees ----</a:t>
              </a:r>
            </a:p>
          </p:txBody>
        </p:sp>
      </p:grpSp>
      <p:grpSp>
        <p:nvGrpSpPr>
          <p:cNvPr id="74" name="Group 73"/>
          <p:cNvGrpSpPr/>
          <p:nvPr/>
        </p:nvGrpSpPr>
        <p:grpSpPr>
          <a:xfrm>
            <a:off x="3502358" y="4528269"/>
            <a:ext cx="1687361" cy="521836"/>
            <a:chOff x="3502320" y="4536910"/>
            <a:chExt cx="1687385" cy="521843"/>
          </a:xfrm>
        </p:grpSpPr>
        <p:sp>
          <p:nvSpPr>
            <p:cNvPr id="36" name="正方形/長方形 34">
              <a:extLst>
                <a:ext uri="{FF2B5EF4-FFF2-40B4-BE49-F238E27FC236}">
                  <a16:creationId xmlns:a16="http://schemas.microsoft.com/office/drawing/2014/main" id="{7D59E73C-E300-415F-911D-E0360F72AB0C}"/>
                </a:ext>
              </a:extLst>
            </p:cNvPr>
            <p:cNvSpPr/>
            <p:nvPr/>
          </p:nvSpPr>
          <p:spPr>
            <a:xfrm>
              <a:off x="3502320" y="4750976"/>
              <a:ext cx="1580881" cy="307777"/>
            </a:xfrm>
            <a:prstGeom prst="rect">
              <a:avLst/>
            </a:prstGeom>
          </p:spPr>
          <p:txBody>
            <a:bodyPr wrap="square" lIns="36000" tIns="0" rIns="0" bIns="0" anchor="ctr">
              <a:spAutoFit/>
            </a:bodyPr>
            <a:lstStyle/>
            <a:p>
              <a:pPr algn="ctr" defTabSz="914399"/>
              <a:r>
                <a:rPr lang="en-US" altLang="ja-JP" sz="2000" b="1">
                  <a:solidFill>
                    <a:srgbClr val="323232"/>
                  </a:solidFill>
                  <a:latin typeface="Verdana"/>
                  <a:ea typeface="Verdana"/>
                </a:rPr>
                <a:t>47,421</a:t>
              </a:r>
              <a:endParaRPr lang="ja-JP" altLang="en-US" sz="1600" b="1">
                <a:solidFill>
                  <a:srgbClr val="323232"/>
                </a:solidFill>
                <a:latin typeface="Verdana"/>
              </a:endParaRPr>
            </a:p>
          </p:txBody>
        </p:sp>
        <p:sp>
          <p:nvSpPr>
            <p:cNvPr id="55" name="TextBox 54"/>
            <p:cNvSpPr txBox="1"/>
            <p:nvPr/>
          </p:nvSpPr>
          <p:spPr>
            <a:xfrm>
              <a:off x="3502320" y="4536910"/>
              <a:ext cx="1687385" cy="276999"/>
            </a:xfrm>
            <a:prstGeom prst="rect">
              <a:avLst/>
            </a:prstGeom>
            <a:noFill/>
          </p:spPr>
          <p:txBody>
            <a:bodyPr wrap="none" rtlCol="0">
              <a:spAutoFit/>
            </a:bodyPr>
            <a:lstStyle/>
            <a:p>
              <a:pPr defTabSz="914399"/>
              <a:r>
                <a:rPr lang="en-US" sz="1200">
                  <a:solidFill>
                    <a:srgbClr val="323232"/>
                  </a:solidFill>
                  <a:latin typeface="Verdana"/>
                  <a:ea typeface="Verdana"/>
                </a:rPr>
                <a:t>---- Employees ----</a:t>
              </a:r>
            </a:p>
          </p:txBody>
        </p:sp>
      </p:grpSp>
      <p:grpSp>
        <p:nvGrpSpPr>
          <p:cNvPr id="76" name="Group 75"/>
          <p:cNvGrpSpPr/>
          <p:nvPr/>
        </p:nvGrpSpPr>
        <p:grpSpPr>
          <a:xfrm>
            <a:off x="3502358" y="5106230"/>
            <a:ext cx="1580858" cy="716046"/>
            <a:chOff x="3502320" y="5106253"/>
            <a:chExt cx="1580881" cy="716056"/>
          </a:xfrm>
        </p:grpSpPr>
        <p:sp>
          <p:nvSpPr>
            <p:cNvPr id="37" name="正方形/長方形 35">
              <a:extLst>
                <a:ext uri="{FF2B5EF4-FFF2-40B4-BE49-F238E27FC236}">
                  <a16:creationId xmlns:a16="http://schemas.microsoft.com/office/drawing/2014/main" id="{6D9679E6-6AF4-425C-A4CB-609D49681765}"/>
                </a:ext>
              </a:extLst>
            </p:cNvPr>
            <p:cNvSpPr/>
            <p:nvPr/>
          </p:nvSpPr>
          <p:spPr>
            <a:xfrm>
              <a:off x="3502320" y="5360644"/>
              <a:ext cx="1580881" cy="461665"/>
            </a:xfrm>
            <a:prstGeom prst="rect">
              <a:avLst/>
            </a:prstGeom>
          </p:spPr>
          <p:txBody>
            <a:bodyPr wrap="square" lIns="36000" tIns="0" rIns="0" bIns="0">
              <a:spAutoFit/>
            </a:bodyPr>
            <a:lstStyle/>
            <a:p>
              <a:pPr algn="ctr" defTabSz="914399" fontAlgn="base">
                <a:spcBef>
                  <a:spcPct val="50000"/>
                </a:spcBef>
                <a:spcAft>
                  <a:spcPct val="0"/>
                </a:spcAft>
              </a:pPr>
              <a:r>
                <a:rPr lang="en-US" altLang="ja-JP" sz="2000" b="1">
                  <a:solidFill>
                    <a:srgbClr val="323232"/>
                  </a:solidFill>
                  <a:latin typeface="Verdana"/>
                  <a:ea typeface="Verdana"/>
                </a:rPr>
                <a:t>13.4</a:t>
              </a:r>
              <a:br>
                <a:rPr lang="en-US" altLang="ja-JP" sz="2000" b="1">
                  <a:solidFill>
                    <a:srgbClr val="323232"/>
                  </a:solidFill>
                  <a:latin typeface="Verdana"/>
                  <a:ea typeface="Verdana"/>
                </a:rPr>
              </a:br>
              <a:r>
                <a:rPr lang="en-US" altLang="ja-JP" sz="1000">
                  <a:solidFill>
                    <a:srgbClr val="000000"/>
                  </a:solidFill>
                  <a:latin typeface="Verdana"/>
                  <a:ea typeface="Verdana"/>
                </a:rPr>
                <a:t>billion dollars</a:t>
              </a:r>
              <a:endParaRPr lang="ja-JP" altLang="en-US" sz="1400" b="1">
                <a:solidFill>
                  <a:srgbClr val="000000"/>
                </a:solidFill>
                <a:latin typeface="Verdana"/>
              </a:endParaRPr>
            </a:p>
          </p:txBody>
        </p:sp>
        <p:sp>
          <p:nvSpPr>
            <p:cNvPr id="56" name="TextBox 55"/>
            <p:cNvSpPr txBox="1"/>
            <p:nvPr/>
          </p:nvSpPr>
          <p:spPr>
            <a:xfrm>
              <a:off x="3502320" y="5106253"/>
              <a:ext cx="1521250" cy="276999"/>
            </a:xfrm>
            <a:prstGeom prst="rect">
              <a:avLst/>
            </a:prstGeom>
            <a:noFill/>
          </p:spPr>
          <p:txBody>
            <a:bodyPr wrap="none" rtlCol="0">
              <a:spAutoFit/>
            </a:bodyPr>
            <a:lstStyle/>
            <a:p>
              <a:pPr defTabSz="914399"/>
              <a:r>
                <a:rPr lang="en-US" sz="1200">
                  <a:solidFill>
                    <a:srgbClr val="323232"/>
                  </a:solidFill>
                  <a:latin typeface="Verdana"/>
                  <a:ea typeface="Verdana"/>
                </a:rPr>
                <a:t>---- Revenue ----</a:t>
              </a:r>
            </a:p>
          </p:txBody>
        </p:sp>
      </p:grpSp>
      <p:grpSp>
        <p:nvGrpSpPr>
          <p:cNvPr id="77" name="Group 76"/>
          <p:cNvGrpSpPr/>
          <p:nvPr/>
        </p:nvGrpSpPr>
        <p:grpSpPr>
          <a:xfrm>
            <a:off x="6973061" y="5106230"/>
            <a:ext cx="1580858" cy="716046"/>
            <a:chOff x="6973073" y="5106253"/>
            <a:chExt cx="1580881" cy="716056"/>
          </a:xfrm>
        </p:grpSpPr>
        <p:sp>
          <p:nvSpPr>
            <p:cNvPr id="40" name="正方形/長方形 39">
              <a:extLst>
                <a:ext uri="{FF2B5EF4-FFF2-40B4-BE49-F238E27FC236}">
                  <a16:creationId xmlns:a16="http://schemas.microsoft.com/office/drawing/2014/main" id="{95157FF9-CE80-453A-B431-77E5BB6E3973}"/>
                </a:ext>
              </a:extLst>
            </p:cNvPr>
            <p:cNvSpPr/>
            <p:nvPr/>
          </p:nvSpPr>
          <p:spPr>
            <a:xfrm>
              <a:off x="6973073" y="5360644"/>
              <a:ext cx="1580881" cy="461665"/>
            </a:xfrm>
            <a:prstGeom prst="rect">
              <a:avLst/>
            </a:prstGeom>
          </p:spPr>
          <p:txBody>
            <a:bodyPr wrap="square" lIns="36000" tIns="0" rIns="0" bIns="0">
              <a:spAutoFit/>
            </a:bodyPr>
            <a:lstStyle/>
            <a:p>
              <a:pPr algn="ctr" defTabSz="914399" fontAlgn="base">
                <a:spcBef>
                  <a:spcPct val="50000"/>
                </a:spcBef>
                <a:spcAft>
                  <a:spcPct val="0"/>
                </a:spcAft>
              </a:pPr>
              <a:r>
                <a:rPr lang="en-US" altLang="ja-JP" sz="2000" b="1">
                  <a:solidFill>
                    <a:srgbClr val="323232"/>
                  </a:solidFill>
                  <a:latin typeface="Verdana"/>
                  <a:ea typeface="Verdana"/>
                </a:rPr>
                <a:t>0.6</a:t>
              </a:r>
              <a:br>
                <a:rPr lang="en-US" altLang="ja-JP" sz="2000" b="1">
                  <a:solidFill>
                    <a:srgbClr val="323232"/>
                  </a:solidFill>
                  <a:latin typeface="Verdana"/>
                  <a:ea typeface="Verdana"/>
                </a:rPr>
              </a:br>
              <a:r>
                <a:rPr lang="en-US" altLang="ja-JP" sz="1000">
                  <a:solidFill>
                    <a:srgbClr val="000000"/>
                  </a:solidFill>
                  <a:latin typeface="Verdana"/>
                  <a:ea typeface="Verdana"/>
                </a:rPr>
                <a:t>billion dollars</a:t>
              </a:r>
              <a:endParaRPr lang="ja-JP" altLang="en-US" sz="1200" b="1">
                <a:solidFill>
                  <a:srgbClr val="000000"/>
                </a:solidFill>
                <a:latin typeface="Verdana"/>
              </a:endParaRPr>
            </a:p>
          </p:txBody>
        </p:sp>
        <p:sp>
          <p:nvSpPr>
            <p:cNvPr id="57" name="TextBox 56"/>
            <p:cNvSpPr txBox="1"/>
            <p:nvPr/>
          </p:nvSpPr>
          <p:spPr>
            <a:xfrm>
              <a:off x="7002888" y="5106253"/>
              <a:ext cx="1521250" cy="276999"/>
            </a:xfrm>
            <a:prstGeom prst="rect">
              <a:avLst/>
            </a:prstGeom>
            <a:noFill/>
          </p:spPr>
          <p:txBody>
            <a:bodyPr wrap="none" rtlCol="0">
              <a:spAutoFit/>
            </a:bodyPr>
            <a:lstStyle/>
            <a:p>
              <a:pPr defTabSz="914399"/>
              <a:r>
                <a:rPr lang="en-US" sz="1200">
                  <a:solidFill>
                    <a:srgbClr val="323232"/>
                  </a:solidFill>
                  <a:latin typeface="Verdana"/>
                  <a:ea typeface="Verdana"/>
                </a:rPr>
                <a:t>---- Revenue ----</a:t>
              </a:r>
            </a:p>
          </p:txBody>
        </p:sp>
      </p:grpSp>
      <p:grpSp>
        <p:nvGrpSpPr>
          <p:cNvPr id="70" name="Group 69"/>
          <p:cNvGrpSpPr/>
          <p:nvPr/>
        </p:nvGrpSpPr>
        <p:grpSpPr>
          <a:xfrm>
            <a:off x="8681067" y="2604604"/>
            <a:ext cx="1580858" cy="680582"/>
            <a:chOff x="8681103" y="2613219"/>
            <a:chExt cx="1580881" cy="680592"/>
          </a:xfrm>
        </p:grpSpPr>
        <p:sp>
          <p:nvSpPr>
            <p:cNvPr id="34" name="正方形/長方形 31">
              <a:extLst>
                <a:ext uri="{FF2B5EF4-FFF2-40B4-BE49-F238E27FC236}">
                  <a16:creationId xmlns:a16="http://schemas.microsoft.com/office/drawing/2014/main" id="{D4E5B682-3338-49FC-86D1-4DB0E6545A20}"/>
                </a:ext>
              </a:extLst>
            </p:cNvPr>
            <p:cNvSpPr/>
            <p:nvPr/>
          </p:nvSpPr>
          <p:spPr>
            <a:xfrm>
              <a:off x="8681103" y="2832146"/>
              <a:ext cx="1580881" cy="461665"/>
            </a:xfrm>
            <a:prstGeom prst="rect">
              <a:avLst/>
            </a:prstGeom>
          </p:spPr>
          <p:txBody>
            <a:bodyPr wrap="square" lIns="36000" tIns="0" rIns="0" bIns="0">
              <a:spAutoFit/>
            </a:bodyPr>
            <a:lstStyle/>
            <a:p>
              <a:pPr algn="ctr" defTabSz="914399" fontAlgn="base">
                <a:spcBef>
                  <a:spcPct val="50000"/>
                </a:spcBef>
                <a:spcAft>
                  <a:spcPct val="0"/>
                </a:spcAft>
              </a:pPr>
              <a:r>
                <a:rPr lang="en-US" altLang="ja-JP" sz="2000" b="1">
                  <a:solidFill>
                    <a:srgbClr val="323232"/>
                  </a:solidFill>
                  <a:latin typeface="Verdana"/>
                  <a:ea typeface="Verdana"/>
                </a:rPr>
                <a:t>9.5</a:t>
              </a:r>
              <a:br>
                <a:rPr lang="en-US" altLang="ja-JP" sz="2000" b="1">
                  <a:solidFill>
                    <a:srgbClr val="323232"/>
                  </a:solidFill>
                  <a:latin typeface="Verdana"/>
                  <a:ea typeface="Verdana"/>
                </a:rPr>
              </a:br>
              <a:r>
                <a:rPr lang="en-US" altLang="ja-JP" sz="1000">
                  <a:solidFill>
                    <a:srgbClr val="000000"/>
                  </a:solidFill>
                  <a:latin typeface="Verdana"/>
                  <a:ea typeface="Verdana"/>
                </a:rPr>
                <a:t>billion dollars</a:t>
              </a:r>
              <a:endParaRPr lang="ja-JP" altLang="en-US" sz="1400" b="1">
                <a:solidFill>
                  <a:srgbClr val="000000"/>
                </a:solidFill>
                <a:latin typeface="Verdana"/>
              </a:endParaRPr>
            </a:p>
          </p:txBody>
        </p:sp>
        <p:sp>
          <p:nvSpPr>
            <p:cNvPr id="58" name="TextBox 57"/>
            <p:cNvSpPr txBox="1"/>
            <p:nvPr/>
          </p:nvSpPr>
          <p:spPr>
            <a:xfrm>
              <a:off x="8710918" y="2613219"/>
              <a:ext cx="1521250" cy="276999"/>
            </a:xfrm>
            <a:prstGeom prst="rect">
              <a:avLst/>
            </a:prstGeom>
            <a:noFill/>
          </p:spPr>
          <p:txBody>
            <a:bodyPr wrap="none" rtlCol="0">
              <a:spAutoFit/>
            </a:bodyPr>
            <a:lstStyle/>
            <a:p>
              <a:pPr defTabSz="914399"/>
              <a:r>
                <a:rPr lang="en-US" sz="1200">
                  <a:solidFill>
                    <a:srgbClr val="323232"/>
                  </a:solidFill>
                  <a:latin typeface="Verdana"/>
                  <a:ea typeface="Verdana"/>
                </a:rPr>
                <a:t>---- Revenue ----</a:t>
              </a:r>
            </a:p>
          </p:txBody>
        </p:sp>
      </p:grpSp>
      <p:grpSp>
        <p:nvGrpSpPr>
          <p:cNvPr id="69" name="Group 68"/>
          <p:cNvGrpSpPr/>
          <p:nvPr/>
        </p:nvGrpSpPr>
        <p:grpSpPr>
          <a:xfrm>
            <a:off x="5286039" y="2604605"/>
            <a:ext cx="1580858" cy="689209"/>
            <a:chOff x="5286027" y="2604592"/>
            <a:chExt cx="1580881" cy="689219"/>
          </a:xfrm>
        </p:grpSpPr>
        <p:sp>
          <p:nvSpPr>
            <p:cNvPr id="31" name="正方形/長方形 27">
              <a:extLst>
                <a:ext uri="{FF2B5EF4-FFF2-40B4-BE49-F238E27FC236}">
                  <a16:creationId xmlns:a16="http://schemas.microsoft.com/office/drawing/2014/main" id="{140C4254-6C9B-4D85-91C2-EA338D8A96F2}"/>
                </a:ext>
              </a:extLst>
            </p:cNvPr>
            <p:cNvSpPr/>
            <p:nvPr/>
          </p:nvSpPr>
          <p:spPr>
            <a:xfrm>
              <a:off x="5286027" y="2832146"/>
              <a:ext cx="1580881" cy="461665"/>
            </a:xfrm>
            <a:prstGeom prst="rect">
              <a:avLst/>
            </a:prstGeom>
          </p:spPr>
          <p:txBody>
            <a:bodyPr wrap="square" lIns="36000" tIns="0" rIns="0" bIns="0">
              <a:spAutoFit/>
            </a:bodyPr>
            <a:lstStyle/>
            <a:p>
              <a:pPr algn="ctr" defTabSz="914399" fontAlgn="base">
                <a:spcBef>
                  <a:spcPct val="50000"/>
                </a:spcBef>
                <a:spcAft>
                  <a:spcPct val="0"/>
                </a:spcAft>
              </a:pPr>
              <a:r>
                <a:rPr lang="en-US" altLang="ja-JP" sz="2000" b="1">
                  <a:solidFill>
                    <a:srgbClr val="323232"/>
                  </a:solidFill>
                  <a:latin typeface="Verdana"/>
                  <a:ea typeface="Verdana"/>
                </a:rPr>
                <a:t>28.7</a:t>
              </a:r>
              <a:r>
                <a:rPr lang="en-US" altLang="ja-JP" sz="2000" b="1">
                  <a:solidFill>
                    <a:srgbClr val="000000"/>
                  </a:solidFill>
                  <a:latin typeface="Verdana"/>
                  <a:ea typeface="Verdana"/>
                </a:rPr>
                <a:t/>
              </a:r>
              <a:br>
                <a:rPr lang="en-US" altLang="ja-JP" sz="2000" b="1">
                  <a:solidFill>
                    <a:srgbClr val="000000"/>
                  </a:solidFill>
                  <a:latin typeface="Verdana"/>
                  <a:ea typeface="Verdana"/>
                </a:rPr>
              </a:br>
              <a:r>
                <a:rPr lang="en-US" altLang="ja-JP" sz="1000">
                  <a:solidFill>
                    <a:srgbClr val="000000"/>
                  </a:solidFill>
                  <a:latin typeface="Verdana"/>
                  <a:ea typeface="Verdana"/>
                </a:rPr>
                <a:t>billion dollars</a:t>
              </a:r>
              <a:endParaRPr lang="ja-JP" altLang="en-US" sz="1400" b="1">
                <a:solidFill>
                  <a:srgbClr val="000000"/>
                </a:solidFill>
                <a:latin typeface="Verdana"/>
              </a:endParaRPr>
            </a:p>
          </p:txBody>
        </p:sp>
        <p:sp>
          <p:nvSpPr>
            <p:cNvPr id="59" name="TextBox 58"/>
            <p:cNvSpPr txBox="1"/>
            <p:nvPr/>
          </p:nvSpPr>
          <p:spPr>
            <a:xfrm>
              <a:off x="5315842" y="2604592"/>
              <a:ext cx="1521250" cy="276999"/>
            </a:xfrm>
            <a:prstGeom prst="rect">
              <a:avLst/>
            </a:prstGeom>
            <a:noFill/>
          </p:spPr>
          <p:txBody>
            <a:bodyPr wrap="none" rtlCol="0">
              <a:spAutoFit/>
            </a:bodyPr>
            <a:lstStyle/>
            <a:p>
              <a:pPr defTabSz="914399"/>
              <a:r>
                <a:rPr lang="en-US" sz="1200">
                  <a:solidFill>
                    <a:srgbClr val="323232"/>
                  </a:solidFill>
                  <a:latin typeface="Verdana"/>
                  <a:ea typeface="Verdana"/>
                </a:rPr>
                <a:t>---- Revenue ----</a:t>
              </a:r>
            </a:p>
          </p:txBody>
        </p:sp>
      </p:grpSp>
      <p:grpSp>
        <p:nvGrpSpPr>
          <p:cNvPr id="68" name="Group 67"/>
          <p:cNvGrpSpPr/>
          <p:nvPr/>
        </p:nvGrpSpPr>
        <p:grpSpPr>
          <a:xfrm>
            <a:off x="1883550" y="2604605"/>
            <a:ext cx="1580858" cy="689209"/>
            <a:chOff x="1883488" y="2604592"/>
            <a:chExt cx="1580881" cy="689219"/>
          </a:xfrm>
        </p:grpSpPr>
        <p:sp>
          <p:nvSpPr>
            <p:cNvPr id="28" name="正方形/長方形 21">
              <a:extLst>
                <a:ext uri="{FF2B5EF4-FFF2-40B4-BE49-F238E27FC236}">
                  <a16:creationId xmlns:a16="http://schemas.microsoft.com/office/drawing/2014/main" id="{2731F145-C8E4-475C-B3E1-4791CA413DF9}"/>
                </a:ext>
              </a:extLst>
            </p:cNvPr>
            <p:cNvSpPr/>
            <p:nvPr/>
          </p:nvSpPr>
          <p:spPr>
            <a:xfrm>
              <a:off x="1883488" y="2832146"/>
              <a:ext cx="1580881" cy="461665"/>
            </a:xfrm>
            <a:prstGeom prst="rect">
              <a:avLst/>
            </a:prstGeom>
          </p:spPr>
          <p:txBody>
            <a:bodyPr wrap="square" lIns="36000" tIns="0" rIns="0" bIns="0">
              <a:spAutoFit/>
            </a:bodyPr>
            <a:lstStyle/>
            <a:p>
              <a:pPr algn="ctr" defTabSz="914399" fontAlgn="base">
                <a:spcBef>
                  <a:spcPct val="50000"/>
                </a:spcBef>
                <a:spcAft>
                  <a:spcPct val="0"/>
                </a:spcAft>
              </a:pPr>
              <a:r>
                <a:rPr lang="en-US" altLang="ja-JP" sz="2000" b="1">
                  <a:solidFill>
                    <a:srgbClr val="000000"/>
                  </a:solidFill>
                  <a:latin typeface="Verdana"/>
                  <a:ea typeface="Verdana"/>
                </a:rPr>
                <a:t>4.6</a:t>
              </a:r>
              <a:r>
                <a:rPr lang="en-US" altLang="ja-JP" sz="1000" b="1">
                  <a:solidFill>
                    <a:srgbClr val="000000"/>
                  </a:solidFill>
                  <a:latin typeface="Verdana"/>
                  <a:ea typeface="Verdana"/>
                </a:rPr>
                <a:t/>
              </a:r>
              <a:br>
                <a:rPr lang="en-US" altLang="ja-JP" sz="1000" b="1">
                  <a:solidFill>
                    <a:srgbClr val="000000"/>
                  </a:solidFill>
                  <a:latin typeface="Verdana"/>
                  <a:ea typeface="Verdana"/>
                </a:rPr>
              </a:br>
              <a:r>
                <a:rPr lang="en-US" altLang="ja-JP" sz="1000">
                  <a:solidFill>
                    <a:srgbClr val="000000"/>
                  </a:solidFill>
                  <a:latin typeface="Verdana"/>
                  <a:ea typeface="Verdana"/>
                </a:rPr>
                <a:t>billion dollars</a:t>
              </a:r>
              <a:endParaRPr lang="ja-JP" altLang="en-US" sz="1000">
                <a:solidFill>
                  <a:srgbClr val="000000"/>
                </a:solidFill>
                <a:latin typeface="Verdana"/>
              </a:endParaRPr>
            </a:p>
          </p:txBody>
        </p:sp>
        <p:sp>
          <p:nvSpPr>
            <p:cNvPr id="60" name="TextBox 59"/>
            <p:cNvSpPr txBox="1"/>
            <p:nvPr/>
          </p:nvSpPr>
          <p:spPr>
            <a:xfrm>
              <a:off x="1913303" y="2604592"/>
              <a:ext cx="1521250" cy="276999"/>
            </a:xfrm>
            <a:prstGeom prst="rect">
              <a:avLst/>
            </a:prstGeom>
            <a:noFill/>
          </p:spPr>
          <p:txBody>
            <a:bodyPr wrap="none" rtlCol="0">
              <a:spAutoFit/>
            </a:bodyPr>
            <a:lstStyle/>
            <a:p>
              <a:pPr defTabSz="914399"/>
              <a:r>
                <a:rPr lang="en-US" sz="1200">
                  <a:solidFill>
                    <a:srgbClr val="323232"/>
                  </a:solidFill>
                  <a:latin typeface="Verdana"/>
                  <a:ea typeface="Verdana"/>
                </a:rPr>
                <a:t>---- Revenue ----</a:t>
              </a:r>
            </a:p>
          </p:txBody>
        </p:sp>
      </p:grpSp>
      <p:sp>
        <p:nvSpPr>
          <p:cNvPr id="61" name="TextBox 60"/>
          <p:cNvSpPr txBox="1"/>
          <p:nvPr/>
        </p:nvSpPr>
        <p:spPr>
          <a:xfrm>
            <a:off x="5079227" y="1336541"/>
            <a:ext cx="1835732" cy="200052"/>
          </a:xfrm>
          <a:prstGeom prst="rect">
            <a:avLst/>
          </a:prstGeom>
          <a:noFill/>
        </p:spPr>
        <p:txBody>
          <a:bodyPr wrap="none" rtlCol="0">
            <a:spAutoFit/>
          </a:bodyPr>
          <a:lstStyle/>
          <a:p>
            <a:pPr algn="ctr" defTabSz="914399"/>
            <a:r>
              <a:rPr lang="en-US" sz="700" b="1">
                <a:solidFill>
                  <a:srgbClr val="DC0032"/>
                </a:solidFill>
                <a:latin typeface="Verdana"/>
                <a:ea typeface="Verdana"/>
              </a:rPr>
              <a:t>Including DENSO CORPORATION</a:t>
            </a:r>
          </a:p>
        </p:txBody>
      </p:sp>
      <p:sp>
        <p:nvSpPr>
          <p:cNvPr id="72" name="Footer Placeholder 1"/>
          <p:cNvSpPr>
            <a:spLocks noGrp="1"/>
          </p:cNvSpPr>
          <p:nvPr>
            <p:ph type="ftr" sz="quarter" idx="10"/>
          </p:nvPr>
        </p:nvSpPr>
        <p:spPr>
          <a:xfrm>
            <a:off x="1306648" y="6269163"/>
            <a:ext cx="4623616" cy="365125"/>
          </a:xfrm>
        </p:spPr>
        <p:txBody>
          <a:bodyPr/>
          <a:lstStyle/>
          <a:p>
            <a:r>
              <a:rPr lang="en-US" altLang="ja-JP"/>
              <a:t>DENSO in North America Company Profile</a:t>
            </a:r>
            <a:endParaRPr lang="ja-JP" altLang="en-US"/>
          </a:p>
        </p:txBody>
      </p:sp>
    </p:spTree>
    <p:extLst>
      <p:ext uri="{BB962C8B-B14F-4D97-AF65-F5344CB8AC3E}">
        <p14:creationId xmlns:p14="http://schemas.microsoft.com/office/powerpoint/2010/main" val="2891849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white">
                    <a:lumMod val="65000"/>
                  </a:prstClr>
                </a:solidFill>
                <a:effectLst/>
                <a:uLnTx/>
                <a:uFillTx/>
                <a:latin typeface="Verdana" panose="020B0604030504040204" pitchFamily="34" charset="0"/>
                <a:ea typeface="Yu Gothic UI" panose="020B0500000000000000" pitchFamily="50" charset="-128"/>
                <a:cs typeface="+mn-cs"/>
              </a:rPr>
              <a:t>DENSO in North America Company Profile</a:t>
            </a:r>
            <a:endParaRPr kumimoji="1" lang="ja-JP" altLang="en-US" sz="800" b="0" i="0" u="none" strike="noStrike" kern="1200" cap="none" spc="0" normalizeH="0" baseline="0" noProof="0">
              <a:ln>
                <a:noFill/>
              </a:ln>
              <a:solidFill>
                <a:prstClr val="white">
                  <a:lumMod val="65000"/>
                </a:prstClr>
              </a:solidFill>
              <a:effectLst/>
              <a:uLnTx/>
              <a:uFillTx/>
              <a:latin typeface="Verdana" panose="020B0604030504040204" pitchFamily="34" charset="0"/>
              <a:ea typeface="Yu Gothic UI" panose="020B0500000000000000" pitchFamily="50" charset="-128"/>
              <a:cs typeface="+mn-cs"/>
            </a:endParaRP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9143" b="33284"/>
          <a:stretch/>
        </p:blipFill>
        <p:spPr>
          <a:xfrm>
            <a:off x="696913" y="2575110"/>
            <a:ext cx="10794731" cy="2265829"/>
          </a:xfrm>
          <a:prstGeom prst="rect">
            <a:avLst/>
          </a:prstGeom>
        </p:spPr>
      </p:pic>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06189" y="-71720"/>
            <a:ext cx="3368172" cy="2357721"/>
          </a:xfrm>
          <a:prstGeom prst="rect">
            <a:avLst/>
          </a:prstGeom>
        </p:spPr>
      </p:pic>
      <p:sp>
        <p:nvSpPr>
          <p:cNvPr id="12" name="Rectangle 11"/>
          <p:cNvSpPr/>
          <p:nvPr/>
        </p:nvSpPr>
        <p:spPr>
          <a:xfrm>
            <a:off x="2287728" y="1582742"/>
            <a:ext cx="761654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a:ln>
                  <a:noFill/>
                </a:ln>
                <a:solidFill>
                  <a:srgbClr val="582D83"/>
                </a:solidFill>
                <a:effectLst/>
                <a:uLnTx/>
                <a:uFillTx/>
                <a:latin typeface="DENSO Light" panose="00000400000000000000" pitchFamily="2" charset="0"/>
                <a:ea typeface="Verdana"/>
                <a:cs typeface="+mn-cs"/>
              </a:rPr>
              <a:t>Value and embrace a diverse organization.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a:ln>
                  <a:noFill/>
                </a:ln>
                <a:solidFill>
                  <a:srgbClr val="582D83"/>
                </a:solidFill>
                <a:effectLst/>
                <a:uLnTx/>
                <a:uFillTx/>
                <a:latin typeface="DENSO Light" panose="00000400000000000000" pitchFamily="2" charset="0"/>
                <a:ea typeface="Verdana"/>
                <a:cs typeface="+mn-cs"/>
              </a:rPr>
              <a:t>Create a fully inclusive culture for all with no walls or boundaries.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800" b="0" i="0" u="none" strike="noStrike" kern="1200" cap="none" spc="0" normalizeH="0" baseline="0" noProof="0">
                <a:ln>
                  <a:noFill/>
                </a:ln>
                <a:solidFill>
                  <a:srgbClr val="582D83"/>
                </a:solidFill>
                <a:effectLst/>
                <a:uLnTx/>
                <a:uFillTx/>
                <a:latin typeface="DENSO Light" panose="00000400000000000000" pitchFamily="2" charset="0"/>
                <a:ea typeface="Verdana"/>
                <a:cs typeface="+mn-cs"/>
              </a:rPr>
              <a:t>Inspire true innovation in mobility solutions.</a:t>
            </a:r>
          </a:p>
        </p:txBody>
      </p:sp>
      <p:grpSp>
        <p:nvGrpSpPr>
          <p:cNvPr id="5" name="Group 4"/>
          <p:cNvGrpSpPr/>
          <p:nvPr/>
        </p:nvGrpSpPr>
        <p:grpSpPr>
          <a:xfrm>
            <a:off x="1988636" y="4174500"/>
            <a:ext cx="8322305" cy="2746254"/>
            <a:chOff x="0" y="2596712"/>
            <a:chExt cx="8322305" cy="2746254"/>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596712"/>
              <a:ext cx="4117856" cy="2746254"/>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90047" y="2596712"/>
              <a:ext cx="5032258" cy="2746254"/>
            </a:xfrm>
            <a:prstGeom prst="rect">
              <a:avLst/>
            </a:prstGeom>
          </p:spPr>
        </p:pic>
      </p:grpSp>
      <p:pic>
        <p:nvPicPr>
          <p:cNvPr id="15" name="Picture 14"/>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0651814" y="800100"/>
            <a:ext cx="846448" cy="1097280"/>
          </a:xfrm>
          <a:prstGeom prst="rect">
            <a:avLst/>
          </a:prstGeom>
        </p:spPr>
      </p:pic>
    </p:spTree>
    <p:extLst>
      <p:ext uri="{BB962C8B-B14F-4D97-AF65-F5344CB8AC3E}">
        <p14:creationId xmlns:p14="http://schemas.microsoft.com/office/powerpoint/2010/main" val="24426018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8306769" y="2133580"/>
            <a:ext cx="3132636" cy="3416836"/>
          </a:xfrm>
          <a:prstGeom prst="rect">
            <a:avLst/>
          </a:prstGeom>
        </p:spPr>
      </p:pic>
      <p:pic>
        <p:nvPicPr>
          <p:cNvPr id="13" name="図 12"/>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4530824" y="2133580"/>
            <a:ext cx="3132636" cy="3416836"/>
          </a:xfrm>
          <a:prstGeom prst="rect">
            <a:avLst/>
          </a:prstGeom>
        </p:spPr>
      </p:pic>
      <p:pic>
        <p:nvPicPr>
          <p:cNvPr id="14" name="図 13"/>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719422" y="2133580"/>
            <a:ext cx="3130813" cy="3416836"/>
          </a:xfrm>
          <a:prstGeom prst="rect">
            <a:avLst/>
          </a:prstGeom>
        </p:spPr>
      </p:pic>
      <p:sp>
        <p:nvSpPr>
          <p:cNvPr id="15"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i="1" err="1">
                <a:solidFill>
                  <a:srgbClr val="000000"/>
                </a:solidFill>
                <a:latin typeface="Verdana" panose="020B0604030504040204" pitchFamily="34" charset="0"/>
                <a:ea typeface="Verdana" panose="020B0604030504040204" pitchFamily="34" charset="0"/>
              </a:rPr>
              <a:t>Monozukuri</a:t>
            </a:r>
            <a:endParaRPr lang="ja-JP" altLang="en-US" sz="2600" b="1" i="1">
              <a:solidFill>
                <a:srgbClr val="000000"/>
              </a:solidFill>
              <a:latin typeface="Verdana" panose="020B0604030504040204" pitchFamily="34" charset="0"/>
              <a:ea typeface="Yu Gothic UI"/>
            </a:endParaRPr>
          </a:p>
        </p:txBody>
      </p:sp>
      <p:sp>
        <p:nvSpPr>
          <p:cNvPr id="17" name="テキスト ボックス 16">
            <a:extLst>
              <a:ext uri="{FF2B5EF4-FFF2-40B4-BE49-F238E27FC236}">
                <a16:creationId xmlns:a16="http://schemas.microsoft.com/office/drawing/2014/main" id="{3DB03468-49BE-4C63-BEAC-424EE886C4D4}"/>
              </a:ext>
            </a:extLst>
          </p:cNvPr>
          <p:cNvSpPr txBox="1"/>
          <p:nvPr/>
        </p:nvSpPr>
        <p:spPr>
          <a:xfrm>
            <a:off x="4529289" y="1132951"/>
            <a:ext cx="3144806" cy="774495"/>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Working to Improve Productivity That Connects People and Factories Globally </a:t>
            </a:r>
            <a:endParaRPr lang="ja-JP" altLang="en-US" sz="1399">
              <a:solidFill>
                <a:srgbClr val="000000"/>
              </a:solidFill>
              <a:latin typeface="Verdana" panose="020B0604030504040204" pitchFamily="34" charset="0"/>
              <a:ea typeface="Yu Gothic UI"/>
            </a:endParaRPr>
          </a:p>
        </p:txBody>
      </p:sp>
      <p:sp>
        <p:nvSpPr>
          <p:cNvPr id="18" name="テキスト ボックス 17">
            <a:extLst>
              <a:ext uri="{FF2B5EF4-FFF2-40B4-BE49-F238E27FC236}">
                <a16:creationId xmlns:a16="http://schemas.microsoft.com/office/drawing/2014/main" id="{3DB03468-49BE-4C63-BEAC-424EE886C4D4}"/>
              </a:ext>
            </a:extLst>
          </p:cNvPr>
          <p:cNvSpPr txBox="1"/>
          <p:nvPr/>
        </p:nvSpPr>
        <p:spPr>
          <a:xfrm>
            <a:off x="687121" y="1132951"/>
            <a:ext cx="3144806" cy="774495"/>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Production Structure That Enables Mass Production of World-First and World-Only Products</a:t>
            </a:r>
            <a:endParaRPr lang="ja-JP" altLang="en-US" sz="1399">
              <a:solidFill>
                <a:srgbClr val="000000"/>
              </a:solidFill>
              <a:latin typeface="Verdana" panose="020B0604030504040204" pitchFamily="34" charset="0"/>
              <a:ea typeface="Yu Gothic UI"/>
            </a:endParaRPr>
          </a:p>
        </p:txBody>
      </p:sp>
      <p:sp>
        <p:nvSpPr>
          <p:cNvPr id="19" name="テキスト ボックス 18">
            <a:extLst>
              <a:ext uri="{FF2B5EF4-FFF2-40B4-BE49-F238E27FC236}">
                <a16:creationId xmlns:a16="http://schemas.microsoft.com/office/drawing/2014/main" id="{3DB03468-49BE-4C63-BEAC-424EE886C4D4}"/>
              </a:ext>
            </a:extLst>
          </p:cNvPr>
          <p:cNvSpPr txBox="1"/>
          <p:nvPr/>
        </p:nvSpPr>
        <p:spPr>
          <a:xfrm>
            <a:off x="8300683" y="1132951"/>
            <a:ext cx="3144806" cy="774495"/>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Promoting EF Activities Focused on Eliminating Product Defects and Lost Operational Time </a:t>
            </a:r>
            <a:endParaRPr lang="ja-JP" altLang="en-US" sz="1399">
              <a:solidFill>
                <a:srgbClr val="000000"/>
              </a:solidFill>
              <a:latin typeface="Verdana" panose="020B0604030504040204" pitchFamily="34" charset="0"/>
              <a:ea typeface="Yu Gothic UI"/>
            </a:endParaRPr>
          </a:p>
        </p:txBody>
      </p:sp>
      <p:sp>
        <p:nvSpPr>
          <p:cNvPr id="2" name="フッター プレースホルダー 1"/>
          <p:cNvSpPr>
            <a:spLocks noGrp="1"/>
          </p:cNvSpPr>
          <p:nvPr>
            <p:ph type="ftr" sz="quarter" idx="3"/>
          </p:nvPr>
        </p:nvSpPr>
        <p:spPr/>
        <p:txBody>
          <a:bodyPr/>
          <a:lstStyle/>
          <a:p>
            <a:pPr defTabSz="913577"/>
            <a:r>
              <a:rPr lang="en-US" altLang="ja-JP">
                <a:solidFill>
                  <a:srgbClr val="FFFFFF">
                    <a:lumMod val="65000"/>
                  </a:srgbClr>
                </a:solidFill>
                <a:latin typeface="Verdana" panose="020B0604030504040204" pitchFamily="34" charset="0"/>
                <a:ea typeface="Verdana" panose="020B0604030504040204" pitchFamily="34" charset="0"/>
                <a:cs typeface="Segoe UI" panose="020B0502040204020203" pitchFamily="34" charset="0"/>
              </a:rPr>
              <a:t>DENSO in North American Company Profile</a:t>
            </a:r>
            <a:endParaRPr lang="ja-JP" altLang="en-US">
              <a:solidFill>
                <a:srgbClr val="FFFFFF">
                  <a:lumMod val="65000"/>
                </a:srgbClr>
              </a:solidFill>
              <a:latin typeface="Verdana" panose="020B0604030504040204" pitchFamily="34" charset="0"/>
              <a:ea typeface="Yu Gothic UI"/>
              <a:cs typeface="Segoe UI" panose="020B0502040204020203" pitchFamily="34" charset="0"/>
            </a:endParaRPr>
          </a:p>
        </p:txBody>
      </p:sp>
    </p:spTree>
    <p:extLst>
      <p:ext uri="{BB962C8B-B14F-4D97-AF65-F5344CB8AC3E}">
        <p14:creationId xmlns:p14="http://schemas.microsoft.com/office/powerpoint/2010/main" val="604993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8306769" y="2118603"/>
            <a:ext cx="3132636" cy="3416836"/>
          </a:xfrm>
          <a:prstGeom prst="rect">
            <a:avLst/>
          </a:prstGeom>
        </p:spPr>
      </p:pic>
      <p:pic>
        <p:nvPicPr>
          <p:cNvPr id="11" name="図 10"/>
          <p:cNvPicPr>
            <a:picLocks/>
          </p:cNvPicPr>
          <p:nvPr/>
        </p:nvPicPr>
        <p:blipFill rotWithShape="1">
          <a:blip r:embed="rId4" cstate="email">
            <a:extLst>
              <a:ext uri="{28A0092B-C50C-407E-A947-70E740481C1C}">
                <a14:useLocalDpi xmlns:a14="http://schemas.microsoft.com/office/drawing/2010/main"/>
              </a:ext>
            </a:extLst>
          </a:blip>
          <a:srcRect/>
          <a:stretch/>
        </p:blipFill>
        <p:spPr>
          <a:xfrm>
            <a:off x="4530824" y="2118603"/>
            <a:ext cx="3132636" cy="3416836"/>
          </a:xfrm>
          <a:prstGeom prst="rect">
            <a:avLst/>
          </a:prstGeom>
        </p:spPr>
      </p:pic>
      <p:pic>
        <p:nvPicPr>
          <p:cNvPr id="13" name="図 12"/>
          <p:cNvPicPr>
            <a:picLocks/>
          </p:cNvPicPr>
          <p:nvPr/>
        </p:nvPicPr>
        <p:blipFill rotWithShape="1">
          <a:blip r:embed="rId5" cstate="email">
            <a:extLst>
              <a:ext uri="{28A0092B-C50C-407E-A947-70E740481C1C}">
                <a14:useLocalDpi xmlns:a14="http://schemas.microsoft.com/office/drawing/2010/main"/>
              </a:ext>
            </a:extLst>
          </a:blip>
          <a:srcRect/>
          <a:stretch/>
        </p:blipFill>
        <p:spPr>
          <a:xfrm>
            <a:off x="719422" y="2118603"/>
            <a:ext cx="3130813" cy="3416836"/>
          </a:xfrm>
          <a:prstGeom prst="rect">
            <a:avLst/>
          </a:prstGeom>
        </p:spPr>
      </p:pic>
      <p:sp>
        <p:nvSpPr>
          <p:cNvPr id="14"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i="1" err="1">
                <a:solidFill>
                  <a:srgbClr val="000000"/>
                </a:solidFill>
                <a:latin typeface="Verdana" panose="020B0604030504040204" pitchFamily="34" charset="0"/>
                <a:ea typeface="Verdana" panose="020B0604030504040204" pitchFamily="34" charset="0"/>
              </a:rPr>
              <a:t>Hitozukuri</a:t>
            </a:r>
            <a:endParaRPr lang="ja-JP" altLang="en-US" sz="2600" b="1" i="1">
              <a:solidFill>
                <a:srgbClr val="000000"/>
              </a:solidFill>
              <a:latin typeface="Verdana" panose="020B0604030504040204" pitchFamily="34" charset="0"/>
              <a:ea typeface="Yu Gothic UI"/>
            </a:endParaRPr>
          </a:p>
        </p:txBody>
      </p:sp>
      <p:sp>
        <p:nvSpPr>
          <p:cNvPr id="15" name="テキスト ボックス 14">
            <a:extLst>
              <a:ext uri="{FF2B5EF4-FFF2-40B4-BE49-F238E27FC236}">
                <a16:creationId xmlns:a16="http://schemas.microsoft.com/office/drawing/2014/main" id="{3DB03468-49BE-4C63-BEAC-424EE886C4D4}"/>
              </a:ext>
            </a:extLst>
          </p:cNvPr>
          <p:cNvSpPr txBox="1"/>
          <p:nvPr/>
        </p:nvSpPr>
        <p:spPr>
          <a:xfrm>
            <a:off x="4530823" y="1007067"/>
            <a:ext cx="3144806" cy="1032660"/>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Introducing a Global Common Personnel Management System to Promote the Active Role of a Diverse Group of Employees</a:t>
            </a:r>
            <a:endParaRPr lang="ja-JP" altLang="en-US" sz="1399">
              <a:solidFill>
                <a:srgbClr val="000000"/>
              </a:solidFill>
              <a:latin typeface="Verdana" panose="020B0604030504040204" pitchFamily="34" charset="0"/>
              <a:ea typeface="Yu Gothic UI"/>
            </a:endParaRPr>
          </a:p>
        </p:txBody>
      </p:sp>
      <p:sp>
        <p:nvSpPr>
          <p:cNvPr id="17" name="テキスト ボックス 16">
            <a:extLst>
              <a:ext uri="{FF2B5EF4-FFF2-40B4-BE49-F238E27FC236}">
                <a16:creationId xmlns:a16="http://schemas.microsoft.com/office/drawing/2014/main" id="{3DB03468-49BE-4C63-BEAC-424EE886C4D4}"/>
              </a:ext>
            </a:extLst>
          </p:cNvPr>
          <p:cNvSpPr txBox="1"/>
          <p:nvPr/>
        </p:nvSpPr>
        <p:spPr>
          <a:xfrm>
            <a:off x="687121" y="1265360"/>
            <a:ext cx="3144806" cy="489429"/>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Boldly Taking On New Challenges No Matter What the Circumstances</a:t>
            </a:r>
            <a:endParaRPr lang="ja-JP" altLang="en-US" sz="1399">
              <a:solidFill>
                <a:srgbClr val="000000"/>
              </a:solidFill>
              <a:latin typeface="Verdana" panose="020B0604030504040204" pitchFamily="34" charset="0"/>
              <a:ea typeface="Yu Gothic UI"/>
            </a:endParaRPr>
          </a:p>
        </p:txBody>
      </p:sp>
      <p:sp>
        <p:nvSpPr>
          <p:cNvPr id="18" name="テキスト ボックス 17">
            <a:extLst>
              <a:ext uri="{FF2B5EF4-FFF2-40B4-BE49-F238E27FC236}">
                <a16:creationId xmlns:a16="http://schemas.microsoft.com/office/drawing/2014/main" id="{3DB03468-49BE-4C63-BEAC-424EE886C4D4}"/>
              </a:ext>
            </a:extLst>
          </p:cNvPr>
          <p:cNvSpPr txBox="1"/>
          <p:nvPr/>
        </p:nvSpPr>
        <p:spPr>
          <a:xfrm>
            <a:off x="8300683" y="1265360"/>
            <a:ext cx="3144806" cy="489429"/>
          </a:xfrm>
          <a:prstGeom prst="rect">
            <a:avLst/>
          </a:prstGeom>
          <a:noFill/>
        </p:spPr>
        <p:txBody>
          <a:bodyPr wrap="square" lIns="0" tIns="0" rIns="0" bIns="0" rtlCol="0" anchor="t">
            <a:spAutoFit/>
          </a:bodyPr>
          <a:lstStyle/>
          <a:p>
            <a:pPr algn="ctr" defTabSz="456789">
              <a:lnSpc>
                <a:spcPct val="120000"/>
              </a:lnSpc>
            </a:pPr>
            <a:r>
              <a:rPr lang="en-US" altLang="ja-JP" sz="1399">
                <a:solidFill>
                  <a:srgbClr val="000000"/>
                </a:solidFill>
                <a:latin typeface="Verdana" panose="020B0604030504040204" pitchFamily="34" charset="0"/>
                <a:ea typeface="Verdana" panose="020B0604030504040204" pitchFamily="34" charset="0"/>
              </a:rPr>
              <a:t>Nurturing Advanced Technicians as the Key to Corporate Growth</a:t>
            </a:r>
            <a:endParaRPr lang="ja-JP" altLang="en-US" sz="1399">
              <a:solidFill>
                <a:srgbClr val="000000"/>
              </a:solidFill>
              <a:latin typeface="Verdana" panose="020B0604030504040204" pitchFamily="34" charset="0"/>
              <a:ea typeface="Yu Gothic UI"/>
            </a:endParaRPr>
          </a:p>
        </p:txBody>
      </p:sp>
      <p:sp>
        <p:nvSpPr>
          <p:cNvPr id="12" name="フッター プレースホルダー 1"/>
          <p:cNvSpPr>
            <a:spLocks noGrp="1"/>
          </p:cNvSpPr>
          <p:nvPr>
            <p:ph type="ftr" sz="quarter" idx="3"/>
          </p:nvPr>
        </p:nvSpPr>
        <p:spPr>
          <a:xfrm>
            <a:off x="1305459" y="6263364"/>
            <a:ext cx="4619405" cy="364787"/>
          </a:xfrm>
        </p:spPr>
        <p:txBody>
          <a:bodyPr/>
          <a:lstStyle/>
          <a:p>
            <a:pPr defTabSz="913577"/>
            <a:r>
              <a:rPr lang="en-US" altLang="ja-JP">
                <a:solidFill>
                  <a:srgbClr val="FFFFFF">
                    <a:lumMod val="65000"/>
                  </a:srgbClr>
                </a:solidFill>
                <a:latin typeface="Verdana" panose="020B0604030504040204" pitchFamily="34" charset="0"/>
                <a:ea typeface="Verdana" panose="020B0604030504040204" pitchFamily="34" charset="0"/>
                <a:cs typeface="Segoe UI" panose="020B0502040204020203" pitchFamily="34" charset="0"/>
              </a:rPr>
              <a:t>DENSO in North American Company Profile</a:t>
            </a:r>
            <a:endParaRPr lang="ja-JP" altLang="en-US">
              <a:solidFill>
                <a:srgbClr val="FFFFFF">
                  <a:lumMod val="65000"/>
                </a:srgbClr>
              </a:solidFill>
              <a:latin typeface="Verdana" panose="020B0604030504040204" pitchFamily="34" charset="0"/>
              <a:ea typeface="Yu Gothic UI"/>
              <a:cs typeface="Segoe UI" panose="020B0502040204020203" pitchFamily="34" charset="0"/>
            </a:endParaRPr>
          </a:p>
        </p:txBody>
      </p:sp>
    </p:spTree>
    <p:extLst>
      <p:ext uri="{BB962C8B-B14F-4D97-AF65-F5344CB8AC3E}">
        <p14:creationId xmlns:p14="http://schemas.microsoft.com/office/powerpoint/2010/main" val="172810334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p:cNvPicPr>
            <a:picLocks noChangeAspect="1"/>
          </p:cNvPicPr>
          <p:nvPr/>
        </p:nvPicPr>
        <p:blipFill rotWithShape="1">
          <a:blip r:embed="rId3" cstate="hqprint">
            <a:extLst>
              <a:ext uri="{28A0092B-C50C-407E-A947-70E740481C1C}">
                <a14:useLocalDpi xmlns:a14="http://schemas.microsoft.com/office/drawing/2010/main" val="0"/>
              </a:ext>
            </a:extLst>
          </a:blip>
          <a:srcRect t="6469" b="-861"/>
          <a:stretch/>
        </p:blipFill>
        <p:spPr>
          <a:xfrm>
            <a:off x="563563" y="1933550"/>
            <a:ext cx="6902362" cy="4305994"/>
          </a:xfrm>
          <a:prstGeom prst="rect">
            <a:avLst/>
          </a:prstGeom>
        </p:spPr>
      </p:pic>
      <p:pic>
        <p:nvPicPr>
          <p:cNvPr id="63" name="Picture 3" descr="Q:\Graphics\Backgrounds\Continents\North_America_US_states-01.png"/>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l="19678" t="77719" r="66982"/>
          <a:stretch/>
        </p:blipFill>
        <p:spPr bwMode="auto">
          <a:xfrm>
            <a:off x="600075" y="5476876"/>
            <a:ext cx="621109" cy="7239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1" t="28996" r="48" b="47273"/>
          <a:stretch/>
        </p:blipFill>
        <p:spPr>
          <a:xfrm>
            <a:off x="0" y="-1"/>
            <a:ext cx="12188952" cy="1929384"/>
          </a:xfrm>
          <a:prstGeom prst="rect">
            <a:avLst/>
          </a:prstGeom>
        </p:spPr>
      </p:pic>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graphicFrame>
        <p:nvGraphicFramePr>
          <p:cNvPr id="57" name="表 8">
            <a:extLst>
              <a:ext uri="{FF2B5EF4-FFF2-40B4-BE49-F238E27FC236}">
                <a16:creationId xmlns:a16="http://schemas.microsoft.com/office/drawing/2014/main" id="{48D7285F-964C-40DA-9F09-CDFADB148728}"/>
              </a:ext>
            </a:extLst>
          </p:cNvPr>
          <p:cNvGraphicFramePr>
            <a:graphicFrameLocks noGrp="1"/>
          </p:cNvGraphicFramePr>
          <p:nvPr>
            <p:extLst>
              <p:ext uri="{D42A27DB-BD31-4B8C-83A1-F6EECF244321}">
                <p14:modId xmlns:p14="http://schemas.microsoft.com/office/powerpoint/2010/main" val="1731086526"/>
              </p:ext>
            </p:extLst>
          </p:nvPr>
        </p:nvGraphicFramePr>
        <p:xfrm>
          <a:off x="7576457" y="2604088"/>
          <a:ext cx="3921806" cy="2103120"/>
        </p:xfrm>
        <a:graphic>
          <a:graphicData uri="http://schemas.openxmlformats.org/drawingml/2006/table">
            <a:tbl>
              <a:tblPr firstRow="1" bandRow="1">
                <a:tableStyleId>{5C22544A-7EE6-4342-B048-85BDC9FD1C3A}</a:tableStyleId>
              </a:tblPr>
              <a:tblGrid>
                <a:gridCol w="2264229">
                  <a:extLst>
                    <a:ext uri="{9D8B030D-6E8A-4147-A177-3AD203B41FA5}">
                      <a16:colId xmlns:a16="http://schemas.microsoft.com/office/drawing/2014/main" val="20000"/>
                    </a:ext>
                  </a:extLst>
                </a:gridCol>
                <a:gridCol w="1657577">
                  <a:extLst>
                    <a:ext uri="{9D8B030D-6E8A-4147-A177-3AD203B41FA5}">
                      <a16:colId xmlns:a16="http://schemas.microsoft.com/office/drawing/2014/main" val="20002"/>
                    </a:ext>
                  </a:extLst>
                </a:gridCol>
              </a:tblGrid>
              <a:tr h="420624">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altLang="ja-JP" sz="1400" b="0" spc="0" baseline="0">
                          <a:solidFill>
                            <a:schemeClr val="tx1"/>
                          </a:solidFill>
                          <a:latin typeface="+mn-ea"/>
                          <a:ea typeface="+mn-ea"/>
                        </a:rPr>
                        <a:t>Established</a:t>
                      </a:r>
                      <a:endParaRPr lang="ja-JP" altLang="en-US" sz="1400" b="0" spc="0" baseline="0">
                        <a:solidFill>
                          <a:schemeClr val="tx1"/>
                        </a:solidFill>
                        <a:latin typeface="+mn-ea"/>
                        <a:ea typeface="+mn-ea"/>
                      </a:endParaRPr>
                    </a:p>
                  </a:txBody>
                  <a:tcPr marL="0" marR="0" marT="18000" marB="18000" anchor="ctr">
                    <a:lnL w="12700" cmpd="sng">
                      <a:noFill/>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6350" algn="l">
                        <a:lnSpc>
                          <a:spcPct val="100000"/>
                        </a:lnSpc>
                      </a:pPr>
                      <a:r>
                        <a:rPr lang="en-US" altLang="ja-JP" sz="1400" b="0" spc="0" baseline="0">
                          <a:solidFill>
                            <a:schemeClr val="tx1"/>
                          </a:solidFill>
                          <a:latin typeface="+mn-ea"/>
                          <a:ea typeface="+mn-ea"/>
                        </a:rPr>
                        <a:t>1966</a:t>
                      </a:r>
                    </a:p>
                  </a:txBody>
                  <a:tcPr marL="0" marR="0" marT="18000" marB="18000" anchor="ctr">
                    <a:lnL w="635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72401886"/>
                  </a:ext>
                </a:extLst>
              </a:tr>
              <a:tr h="420624">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altLang="ja-JP" sz="1400" b="0" spc="0" baseline="0">
                          <a:solidFill>
                            <a:schemeClr val="tx1"/>
                          </a:solidFill>
                          <a:latin typeface="+mn-ea"/>
                          <a:ea typeface="+mn-ea"/>
                        </a:rPr>
                        <a:t>Sites</a:t>
                      </a:r>
                      <a:endParaRPr lang="ja-JP" altLang="en-US" sz="1400" b="0" spc="0" baseline="0">
                        <a:solidFill>
                          <a:schemeClr val="tx1"/>
                        </a:solidFill>
                        <a:latin typeface="+mn-ea"/>
                        <a:ea typeface="+mn-ea"/>
                      </a:endParaRPr>
                    </a:p>
                  </a:txBody>
                  <a:tcPr marL="0" marR="0" marT="18000" marB="18000" anchor="ctr">
                    <a:lnL w="12700" cmpd="sng">
                      <a:noFill/>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6350" algn="l">
                        <a:lnSpc>
                          <a:spcPct val="100000"/>
                        </a:lnSpc>
                      </a:pPr>
                      <a:r>
                        <a:rPr lang="en-US" altLang="ja-JP" sz="1400" b="0" spc="0" baseline="0" dirty="0" smtClean="0">
                          <a:solidFill>
                            <a:schemeClr val="tx1"/>
                          </a:solidFill>
                          <a:latin typeface="+mn-ea"/>
                          <a:ea typeface="+mn-ea"/>
                        </a:rPr>
                        <a:t>51</a:t>
                      </a:r>
                      <a:endParaRPr lang="en-US" altLang="ja-JP" sz="1400" b="0" spc="0" baseline="0" dirty="0">
                        <a:solidFill>
                          <a:schemeClr val="tx1"/>
                        </a:solidFill>
                        <a:latin typeface="+mn-ea"/>
                        <a:ea typeface="+mn-ea"/>
                      </a:endParaRPr>
                    </a:p>
                  </a:txBody>
                  <a:tcPr marL="0" marR="0" marT="18000" marB="18000" anchor="ctr">
                    <a:lnL w="635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20624">
                <a:tc>
                  <a:txBody>
                    <a:bodyPr/>
                    <a:lstStyle/>
                    <a:p>
                      <a:pPr algn="l">
                        <a:lnSpc>
                          <a:spcPct val="100000"/>
                        </a:lnSpc>
                      </a:pPr>
                      <a:r>
                        <a:rPr kumimoji="1" lang="en-US" altLang="ja-JP" sz="1400" b="0" spc="0" baseline="0">
                          <a:solidFill>
                            <a:schemeClr val="tx1"/>
                          </a:solidFill>
                          <a:latin typeface="+mn-ea"/>
                          <a:ea typeface="+mn-ea"/>
                        </a:rPr>
                        <a:t>Consolidated Revenue</a:t>
                      </a:r>
                    </a:p>
                  </a:txBody>
                  <a:tcPr marL="0" marR="0" marT="18000" marB="18000" anchor="ctr">
                    <a:lnL w="12700" cmpd="sng">
                      <a:noFill/>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11113" algn="l">
                        <a:lnSpc>
                          <a:spcPct val="100000"/>
                        </a:lnSpc>
                        <a:tabLst/>
                      </a:pPr>
                      <a:r>
                        <a:rPr lang="en-US" altLang="ja-JP" sz="1400" b="0" spc="0" baseline="0">
                          <a:solidFill>
                            <a:schemeClr val="tx1"/>
                          </a:solidFill>
                          <a:latin typeface="+mn-ea"/>
                          <a:ea typeface="+mn-ea"/>
                        </a:rPr>
                        <a:t>$9.5 billion</a:t>
                      </a:r>
                      <a:endParaRPr lang="ja-JP" altLang="en-US" sz="1100" b="0" spc="0" baseline="30000">
                        <a:solidFill>
                          <a:schemeClr val="tx1"/>
                        </a:solidFill>
                        <a:latin typeface="+mn-ea"/>
                        <a:ea typeface="+mn-ea"/>
                      </a:endParaRPr>
                    </a:p>
                  </a:txBody>
                  <a:tcPr marL="0" marR="0" marT="18000" marB="18000" anchor="ctr">
                    <a:lnL w="635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420624">
                <a:tc>
                  <a:txBody>
                    <a:bodyPr/>
                    <a:lstStyle/>
                    <a:p>
                      <a:pPr algn="l">
                        <a:lnSpc>
                          <a:spcPct val="100000"/>
                        </a:lnSpc>
                      </a:pPr>
                      <a:r>
                        <a:rPr kumimoji="1" lang="en-US" altLang="ja-JP" sz="1400" b="0" spc="0" baseline="0">
                          <a:solidFill>
                            <a:schemeClr val="tx1"/>
                          </a:solidFill>
                          <a:latin typeface="+mn-lt"/>
                          <a:ea typeface="+mn-ea"/>
                        </a:rPr>
                        <a:t>Operating Profit</a:t>
                      </a:r>
                    </a:p>
                  </a:txBody>
                  <a:tcPr marL="0" marR="0" marT="18000" marB="18000" anchor="ctr">
                    <a:lnL w="12700" cmpd="sng">
                      <a:noFill/>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11113" algn="l">
                        <a:lnSpc>
                          <a:spcPct val="100000"/>
                        </a:lnSpc>
                        <a:tabLst/>
                      </a:pPr>
                      <a:r>
                        <a:rPr lang="en-US" altLang="ja-JP" sz="1400" b="0" spc="0" baseline="0">
                          <a:solidFill>
                            <a:schemeClr val="tx1"/>
                          </a:solidFill>
                          <a:latin typeface="+mn-ea"/>
                          <a:ea typeface="+mn-ea"/>
                        </a:rPr>
                        <a:t>$34.8 million</a:t>
                      </a:r>
                      <a:endParaRPr lang="ja-JP" altLang="en-US" sz="1400" b="0" spc="0" baseline="30000">
                        <a:solidFill>
                          <a:schemeClr val="tx1"/>
                        </a:solidFill>
                        <a:latin typeface="+mj-lt"/>
                        <a:ea typeface="+mn-ea"/>
                      </a:endParaRPr>
                    </a:p>
                  </a:txBody>
                  <a:tcPr marL="0" marR="0" marT="18000" marB="18000" anchor="ctr">
                    <a:lnL w="635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2745674"/>
                  </a:ext>
                </a:extLst>
              </a:tr>
              <a:tr h="420624">
                <a:tc>
                  <a:txBody>
                    <a:bodyPr/>
                    <a:lstStyle/>
                    <a:p>
                      <a:pPr marL="0" marR="0" indent="0" algn="l" defTabSz="914400" eaLnBrk="1" fontAlgn="auto" latinLnBrk="0" hangingPunct="1">
                        <a:lnSpc>
                          <a:spcPct val="100000"/>
                        </a:lnSpc>
                        <a:spcBef>
                          <a:spcPts val="0"/>
                        </a:spcBef>
                        <a:spcAft>
                          <a:spcPts val="0"/>
                        </a:spcAft>
                        <a:buClrTx/>
                        <a:buSzTx/>
                        <a:buFontTx/>
                        <a:buNone/>
                        <a:tabLst/>
                        <a:defRPr/>
                      </a:pPr>
                      <a:r>
                        <a:rPr lang="en-US" altLang="ja-JP" sz="1400" spc="0" baseline="0">
                          <a:solidFill>
                            <a:schemeClr val="tx1"/>
                          </a:solidFill>
                          <a:latin typeface="+mn-ea"/>
                          <a:ea typeface="+mn-ea"/>
                        </a:rPr>
                        <a:t>Employees</a:t>
                      </a:r>
                    </a:p>
                  </a:txBody>
                  <a:tcPr marL="0" marR="0" marT="18000" marB="18000" anchor="ctr">
                    <a:lnL w="12700" cmpd="sng">
                      <a:noFill/>
                    </a:lnL>
                    <a:lnR w="635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11113" algn="l">
                        <a:spcBef>
                          <a:spcPct val="0"/>
                        </a:spcBef>
                        <a:tabLst/>
                      </a:pPr>
                      <a:r>
                        <a:rPr lang="en-US" altLang="ja-JP" sz="1400" spc="0" baseline="0" dirty="0">
                          <a:solidFill>
                            <a:schemeClr val="tx1"/>
                          </a:solidFill>
                          <a:latin typeface="+mn-ea"/>
                          <a:ea typeface="+mn-ea"/>
                        </a:rPr>
                        <a:t>23,604</a:t>
                      </a:r>
                      <a:endParaRPr lang="ja-JP" altLang="en-US" sz="1400" spc="0" baseline="0" dirty="0">
                        <a:solidFill>
                          <a:schemeClr val="tx1"/>
                        </a:solidFill>
                        <a:latin typeface="+mn-ea"/>
                        <a:ea typeface="+mn-ea"/>
                      </a:endParaRPr>
                    </a:p>
                  </a:txBody>
                  <a:tcPr marL="0" marR="0" marT="18000" marB="18000" anchor="ctr">
                    <a:lnL w="6350" cap="flat" cmpd="sng" algn="ctr">
                      <a:solidFill>
                        <a:schemeClr val="bg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bl>
          </a:graphicData>
        </a:graphic>
      </p:graphicFrame>
      <p:cxnSp>
        <p:nvCxnSpPr>
          <p:cNvPr id="60" name="Straight Connector 59"/>
          <p:cNvCxnSpPr/>
          <p:nvPr/>
        </p:nvCxnSpPr>
        <p:spPr>
          <a:xfrm flipH="1" flipV="1">
            <a:off x="4904486" y="3122790"/>
            <a:ext cx="889095" cy="2061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7"/>
          <p:cNvSpPr>
            <a:spLocks noChangeArrowheads="1"/>
          </p:cNvSpPr>
          <p:nvPr/>
        </p:nvSpPr>
        <p:spPr bwMode="auto">
          <a:xfrm>
            <a:off x="4182530" y="4028210"/>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36" name="Oval 37"/>
          <p:cNvSpPr>
            <a:spLocks noChangeArrowheads="1"/>
          </p:cNvSpPr>
          <p:nvPr/>
        </p:nvSpPr>
        <p:spPr bwMode="auto">
          <a:xfrm>
            <a:off x="4608315" y="3115601"/>
            <a:ext cx="91440" cy="91440"/>
          </a:xfrm>
          <a:prstGeom prst="ellipse">
            <a:avLst/>
          </a:prstGeom>
          <a:solidFill>
            <a:schemeClr val="bg2"/>
          </a:solidFill>
          <a:ln w="19050" algn="ctr">
            <a:noFill/>
            <a:round/>
            <a:headEnd/>
            <a:tailEnd/>
          </a:ln>
        </p:spPr>
        <p:txBody>
          <a:bodyPr lIns="0" tIns="0" rIns="0" bIns="0"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r>
              <a:rPr kumimoji="0" lang="en-US" altLang="en-US" sz="600" b="1">
                <a:solidFill>
                  <a:schemeClr val="bg1"/>
                </a:solidFill>
                <a:latin typeface="Arial" pitchFamily="34" charset="0"/>
              </a:rPr>
              <a:t>2</a:t>
            </a:r>
            <a:endParaRPr kumimoji="0" lang="en-US" altLang="en-US" sz="1600" b="1">
              <a:solidFill>
                <a:schemeClr val="bg1"/>
              </a:solidFill>
              <a:latin typeface="Arial" pitchFamily="34" charset="0"/>
            </a:endParaRPr>
          </a:p>
        </p:txBody>
      </p:sp>
      <p:sp>
        <p:nvSpPr>
          <p:cNvPr id="37" name="Oval 37"/>
          <p:cNvSpPr>
            <a:spLocks noChangeArrowheads="1"/>
          </p:cNvSpPr>
          <p:nvPr/>
        </p:nvSpPr>
        <p:spPr bwMode="auto">
          <a:xfrm>
            <a:off x="5602233" y="3926135"/>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38" name="Oval 37"/>
          <p:cNvSpPr>
            <a:spLocks noChangeArrowheads="1"/>
          </p:cNvSpPr>
          <p:nvPr/>
        </p:nvSpPr>
        <p:spPr bwMode="auto">
          <a:xfrm>
            <a:off x="5271557" y="3954392"/>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39" name="Oval 38"/>
          <p:cNvSpPr>
            <a:spLocks noChangeArrowheads="1"/>
          </p:cNvSpPr>
          <p:nvPr/>
        </p:nvSpPr>
        <p:spPr bwMode="auto">
          <a:xfrm>
            <a:off x="4881826" y="3952805"/>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40" name="Oval 39"/>
          <p:cNvSpPr>
            <a:spLocks noChangeArrowheads="1"/>
          </p:cNvSpPr>
          <p:nvPr/>
        </p:nvSpPr>
        <p:spPr bwMode="auto">
          <a:xfrm>
            <a:off x="4810388" y="4017098"/>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48" name="Oval 37"/>
          <p:cNvSpPr>
            <a:spLocks noChangeArrowheads="1"/>
          </p:cNvSpPr>
          <p:nvPr/>
        </p:nvSpPr>
        <p:spPr bwMode="auto">
          <a:xfrm>
            <a:off x="5130272" y="2816947"/>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81" name="Oval 80"/>
          <p:cNvSpPr/>
          <p:nvPr/>
        </p:nvSpPr>
        <p:spPr bwMode="auto">
          <a:xfrm>
            <a:off x="4540196" y="3975794"/>
            <a:ext cx="91440" cy="91440"/>
          </a:xfrm>
          <a:prstGeom prst="ellipse">
            <a:avLst/>
          </a:prstGeom>
          <a:solidFill>
            <a:srgbClr val="EF60A3"/>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83" name="Oval 82"/>
          <p:cNvSpPr/>
          <p:nvPr/>
        </p:nvSpPr>
        <p:spPr bwMode="auto">
          <a:xfrm>
            <a:off x="4832614" y="2968366"/>
            <a:ext cx="91440" cy="91440"/>
          </a:xfrm>
          <a:prstGeom prst="ellipse">
            <a:avLst/>
          </a:prstGeom>
          <a:solidFill>
            <a:srgbClr val="EF60A3"/>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56" name="Oval 55"/>
          <p:cNvSpPr/>
          <p:nvPr/>
        </p:nvSpPr>
        <p:spPr bwMode="auto">
          <a:xfrm>
            <a:off x="4657512" y="3552249"/>
            <a:ext cx="91440" cy="91440"/>
          </a:xfrm>
          <a:prstGeom prst="ellipse">
            <a:avLst/>
          </a:prstGeom>
          <a:solidFill>
            <a:srgbClr val="EF60A3"/>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68" name="Oval 67"/>
          <p:cNvSpPr/>
          <p:nvPr/>
        </p:nvSpPr>
        <p:spPr bwMode="auto">
          <a:xfrm>
            <a:off x="4197770" y="4122657"/>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sp>
        <p:nvSpPr>
          <p:cNvPr id="71" name="Oval 70"/>
          <p:cNvSpPr/>
          <p:nvPr/>
        </p:nvSpPr>
        <p:spPr bwMode="auto">
          <a:xfrm>
            <a:off x="4969297" y="4205207"/>
            <a:ext cx="91440" cy="91440"/>
          </a:xfrm>
          <a:prstGeom prst="ellipse">
            <a:avLst/>
          </a:prstGeom>
          <a:solidFill>
            <a:srgbClr val="00873E"/>
          </a:solidFill>
          <a:ln w="19050" cap="flat" cmpd="sng" algn="ctr">
            <a:noFill/>
            <a:prstDash val="solid"/>
            <a:round/>
            <a:headEnd type="none" w="med" len="med"/>
            <a:tailEnd type="none" w="med" len="med"/>
          </a:ln>
          <a:effectLst/>
        </p:spPr>
        <p:txBody>
          <a:bodyPr lIns="0" tIns="0" rIns="0" bIns="0" anchor="ctr"/>
          <a:lstStyle/>
          <a:p>
            <a:pPr marL="219075" indent="-219075" algn="ctr" eaLnBrk="0" hangingPunct="0">
              <a:spcBef>
                <a:spcPct val="50000"/>
              </a:spcBef>
              <a:defRPr/>
            </a:pPr>
            <a:r>
              <a:rPr kumimoji="0" lang="en-US" sz="600" b="1" dirty="0">
                <a:solidFill>
                  <a:schemeClr val="bg1"/>
                </a:solidFill>
                <a:latin typeface="Arial" charset="0"/>
              </a:rPr>
              <a:t>2</a:t>
            </a:r>
          </a:p>
        </p:txBody>
      </p:sp>
      <p:sp>
        <p:nvSpPr>
          <p:cNvPr id="86" name="Oval 85"/>
          <p:cNvSpPr/>
          <p:nvPr/>
        </p:nvSpPr>
        <p:spPr bwMode="auto">
          <a:xfrm>
            <a:off x="4575597" y="3824207"/>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sp>
        <p:nvSpPr>
          <p:cNvPr id="89" name="Oval 88"/>
          <p:cNvSpPr/>
          <p:nvPr/>
        </p:nvSpPr>
        <p:spPr bwMode="auto">
          <a:xfrm>
            <a:off x="4666084" y="3039983"/>
            <a:ext cx="91440" cy="91440"/>
          </a:xfrm>
          <a:prstGeom prst="ellipse">
            <a:avLst/>
          </a:prstGeom>
          <a:solidFill>
            <a:srgbClr val="00873E"/>
          </a:solidFill>
          <a:ln w="19050" cap="flat" cmpd="sng" algn="ctr">
            <a:noFill/>
            <a:prstDash val="solid"/>
            <a:round/>
            <a:headEnd type="none" w="med" len="med"/>
            <a:tailEnd type="none" w="med" len="med"/>
          </a:ln>
          <a:effectLst/>
        </p:spPr>
        <p:txBody>
          <a:bodyPr lIns="0" tIns="0" rIns="0" bIns="0" anchor="ctr"/>
          <a:lstStyle/>
          <a:p>
            <a:pPr marL="219075" indent="-219075" algn="ctr" eaLnBrk="0" hangingPunct="0">
              <a:spcBef>
                <a:spcPct val="50000"/>
              </a:spcBef>
              <a:defRPr/>
            </a:pPr>
            <a:endParaRPr kumimoji="0" lang="en-US" sz="1600" b="1">
              <a:solidFill>
                <a:schemeClr val="bg1"/>
              </a:solidFill>
              <a:latin typeface="Arial" charset="0"/>
            </a:endParaRPr>
          </a:p>
        </p:txBody>
      </p:sp>
      <p:sp>
        <p:nvSpPr>
          <p:cNvPr id="91" name="Oval 90"/>
          <p:cNvSpPr/>
          <p:nvPr/>
        </p:nvSpPr>
        <p:spPr bwMode="auto">
          <a:xfrm>
            <a:off x="4748635" y="3116975"/>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sp>
        <p:nvSpPr>
          <p:cNvPr id="92" name="Oval 91"/>
          <p:cNvSpPr/>
          <p:nvPr/>
        </p:nvSpPr>
        <p:spPr bwMode="auto">
          <a:xfrm>
            <a:off x="4320009" y="4079795"/>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sp>
        <p:nvSpPr>
          <p:cNvPr id="42" name="Oval 37"/>
          <p:cNvSpPr>
            <a:spLocks noChangeArrowheads="1"/>
          </p:cNvSpPr>
          <p:nvPr/>
        </p:nvSpPr>
        <p:spPr bwMode="auto">
          <a:xfrm>
            <a:off x="3154049" y="5391004"/>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43" name="Oval 37"/>
          <p:cNvSpPr>
            <a:spLocks noChangeArrowheads="1"/>
          </p:cNvSpPr>
          <p:nvPr/>
        </p:nvSpPr>
        <p:spPr bwMode="auto">
          <a:xfrm>
            <a:off x="3146375" y="5482650"/>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47" name="Oval 37"/>
          <p:cNvSpPr>
            <a:spLocks noChangeArrowheads="1"/>
          </p:cNvSpPr>
          <p:nvPr/>
        </p:nvSpPr>
        <p:spPr bwMode="auto">
          <a:xfrm>
            <a:off x="2956241" y="6083697"/>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84" name="Oval 83"/>
          <p:cNvSpPr/>
          <p:nvPr/>
        </p:nvSpPr>
        <p:spPr bwMode="auto">
          <a:xfrm>
            <a:off x="3270672" y="5288339"/>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94" name="Oval 93"/>
          <p:cNvSpPr/>
          <p:nvPr/>
        </p:nvSpPr>
        <p:spPr bwMode="auto">
          <a:xfrm>
            <a:off x="3356397" y="5352632"/>
            <a:ext cx="91440" cy="91440"/>
          </a:xfrm>
          <a:prstGeom prst="ellipse">
            <a:avLst/>
          </a:prstGeom>
          <a:solidFill>
            <a:srgbClr val="EF60A3"/>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95" name="Oval 94"/>
          <p:cNvSpPr/>
          <p:nvPr/>
        </p:nvSpPr>
        <p:spPr bwMode="auto">
          <a:xfrm>
            <a:off x="3050931" y="5463734"/>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96" name="Oval 95"/>
          <p:cNvSpPr/>
          <p:nvPr/>
        </p:nvSpPr>
        <p:spPr bwMode="auto">
          <a:xfrm>
            <a:off x="2957139" y="5163722"/>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97" name="Oval 96"/>
          <p:cNvSpPr/>
          <p:nvPr/>
        </p:nvSpPr>
        <p:spPr bwMode="auto">
          <a:xfrm>
            <a:off x="3338749" y="5499713"/>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grpSp>
        <p:nvGrpSpPr>
          <p:cNvPr id="16" name="Group 15"/>
          <p:cNvGrpSpPr/>
          <p:nvPr/>
        </p:nvGrpSpPr>
        <p:grpSpPr>
          <a:xfrm>
            <a:off x="5661331" y="3147159"/>
            <a:ext cx="1658203" cy="365760"/>
            <a:chOff x="5415301" y="4753759"/>
            <a:chExt cx="1658203" cy="365760"/>
          </a:xfrm>
        </p:grpSpPr>
        <p:sp>
          <p:nvSpPr>
            <p:cNvPr id="105" name="Rounded Rectangle 104"/>
            <p:cNvSpPr/>
            <p:nvPr/>
          </p:nvSpPr>
          <p:spPr>
            <a:xfrm>
              <a:off x="5512882" y="4753759"/>
              <a:ext cx="146304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04" name="TextBox 103"/>
            <p:cNvSpPr txBox="1"/>
            <p:nvPr/>
          </p:nvSpPr>
          <p:spPr>
            <a:xfrm>
              <a:off x="5415301" y="4767362"/>
              <a:ext cx="1658203" cy="338554"/>
            </a:xfrm>
            <a:prstGeom prst="rect">
              <a:avLst/>
            </a:prstGeom>
            <a:noFill/>
          </p:spPr>
          <p:txBody>
            <a:bodyPr wrap="square" rtlCol="0">
              <a:spAutoFit/>
            </a:bodyPr>
            <a:lstStyle/>
            <a:p>
              <a:pPr algn="ctr"/>
              <a:r>
                <a:rPr lang="en-US" sz="800">
                  <a:solidFill>
                    <a:schemeClr val="bg1"/>
                  </a:solidFill>
                </a:rPr>
                <a:t>Regional Headquarters</a:t>
              </a:r>
              <a:br>
                <a:rPr lang="en-US" sz="800">
                  <a:solidFill>
                    <a:schemeClr val="bg1"/>
                  </a:solidFill>
                </a:rPr>
              </a:br>
              <a:r>
                <a:rPr lang="en-US" sz="800">
                  <a:solidFill>
                    <a:schemeClr val="bg1"/>
                  </a:solidFill>
                </a:rPr>
                <a:t>Southfield, Michigan</a:t>
              </a:r>
            </a:p>
          </p:txBody>
        </p:sp>
      </p:grpSp>
      <p:grpSp>
        <p:nvGrpSpPr>
          <p:cNvPr id="5" name="Group 4"/>
          <p:cNvGrpSpPr/>
          <p:nvPr/>
        </p:nvGrpSpPr>
        <p:grpSpPr>
          <a:xfrm>
            <a:off x="8568865" y="4934488"/>
            <a:ext cx="2907016" cy="1318043"/>
            <a:chOff x="8568865" y="4882732"/>
            <a:chExt cx="2907016" cy="1318043"/>
          </a:xfrm>
        </p:grpSpPr>
        <p:grpSp>
          <p:nvGrpSpPr>
            <p:cNvPr id="8" name="Group 7"/>
            <p:cNvGrpSpPr/>
            <p:nvPr/>
          </p:nvGrpSpPr>
          <p:grpSpPr>
            <a:xfrm>
              <a:off x="8568865" y="5142993"/>
              <a:ext cx="1667895" cy="276999"/>
              <a:chOff x="8568865" y="5142993"/>
              <a:chExt cx="1667895" cy="276999"/>
            </a:xfrm>
          </p:grpSpPr>
          <p:sp>
            <p:nvSpPr>
              <p:cNvPr id="55" name="TextBox 40"/>
              <p:cNvSpPr txBox="1">
                <a:spLocks noChangeArrowheads="1"/>
              </p:cNvSpPr>
              <p:nvPr/>
            </p:nvSpPr>
            <p:spPr bwMode="auto">
              <a:xfrm>
                <a:off x="8675114" y="5142993"/>
                <a:ext cx="15616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eaLnBrk="1" hangingPunct="1"/>
                <a:r>
                  <a:rPr lang="en-US" altLang="en-US" sz="1200" b="1" dirty="0">
                    <a:latin typeface="Verdana" panose="020B0604030504040204" pitchFamily="34" charset="0"/>
                    <a:ea typeface="Verdana" panose="020B0604030504040204" pitchFamily="34" charset="0"/>
                    <a:cs typeface="Verdana" panose="020B0604030504040204" pitchFamily="34" charset="0"/>
                  </a:rPr>
                  <a:t>Production </a:t>
                </a:r>
                <a:r>
                  <a:rPr lang="en-US" altLang="en-US" sz="1200" b="1" dirty="0" smtClean="0">
                    <a:latin typeface="Verdana" panose="020B0604030504040204" pitchFamily="34" charset="0"/>
                    <a:ea typeface="Verdana" panose="020B0604030504040204" pitchFamily="34" charset="0"/>
                    <a:cs typeface="Verdana" panose="020B0604030504040204" pitchFamily="34" charset="0"/>
                  </a:rPr>
                  <a:t>(14)</a:t>
                </a:r>
                <a:endParaRPr lang="en-US" altLang="en-US" sz="1200" b="1" dirty="0">
                  <a:latin typeface="Verdana" panose="020B0604030504040204" pitchFamily="34" charset="0"/>
                  <a:ea typeface="Verdana" panose="020B0604030504040204" pitchFamily="34" charset="0"/>
                  <a:cs typeface="Verdana" panose="020B0604030504040204" pitchFamily="34" charset="0"/>
                </a:endParaRPr>
              </a:p>
            </p:txBody>
          </p:sp>
          <p:sp>
            <p:nvSpPr>
              <p:cNvPr id="53" name="Oval 37"/>
              <p:cNvSpPr>
                <a:spLocks noChangeArrowheads="1"/>
              </p:cNvSpPr>
              <p:nvPr/>
            </p:nvSpPr>
            <p:spPr bwMode="auto">
              <a:xfrm>
                <a:off x="8568865" y="5212912"/>
                <a:ext cx="133350" cy="13716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grpSp>
        <p:grpSp>
          <p:nvGrpSpPr>
            <p:cNvPr id="7" name="Group 6"/>
            <p:cNvGrpSpPr/>
            <p:nvPr/>
          </p:nvGrpSpPr>
          <p:grpSpPr>
            <a:xfrm>
              <a:off x="8568865" y="4882732"/>
              <a:ext cx="1379354" cy="276999"/>
              <a:chOff x="8568865" y="4882732"/>
              <a:chExt cx="1379354" cy="276999"/>
            </a:xfrm>
          </p:grpSpPr>
          <p:sp>
            <p:nvSpPr>
              <p:cNvPr id="67" name="TextBox 39"/>
              <p:cNvSpPr txBox="1">
                <a:spLocks noChangeArrowheads="1"/>
              </p:cNvSpPr>
              <p:nvPr/>
            </p:nvSpPr>
            <p:spPr bwMode="auto">
              <a:xfrm>
                <a:off x="8675114" y="4882732"/>
                <a:ext cx="127310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eaLnBrk="1" hangingPunct="1"/>
                <a:r>
                  <a:rPr lang="en-US" altLang="en-US" sz="1200" b="1">
                    <a:latin typeface="Verdana" panose="020B0604030504040204" pitchFamily="34" charset="0"/>
                    <a:ea typeface="Verdana" panose="020B0604030504040204" pitchFamily="34" charset="0"/>
                    <a:cs typeface="Verdana" panose="020B0604030504040204" pitchFamily="34" charset="0"/>
                  </a:rPr>
                  <a:t>Logistics (5)</a:t>
                </a:r>
              </a:p>
            </p:txBody>
          </p:sp>
          <p:sp>
            <p:nvSpPr>
              <p:cNvPr id="66" name="Oval 65"/>
              <p:cNvSpPr/>
              <p:nvPr/>
            </p:nvSpPr>
            <p:spPr bwMode="auto">
              <a:xfrm>
                <a:off x="8568865" y="4952651"/>
                <a:ext cx="133350" cy="137160"/>
              </a:xfrm>
              <a:prstGeom prst="ellipse">
                <a:avLst/>
              </a:prstGeom>
              <a:solidFill>
                <a:srgbClr val="EF60A3"/>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grpSp>
        <p:grpSp>
          <p:nvGrpSpPr>
            <p:cNvPr id="10" name="Group 9"/>
            <p:cNvGrpSpPr/>
            <p:nvPr/>
          </p:nvGrpSpPr>
          <p:grpSpPr>
            <a:xfrm>
              <a:off x="8568865" y="5403254"/>
              <a:ext cx="2907016" cy="276999"/>
              <a:chOff x="8568865" y="5403254"/>
              <a:chExt cx="2907016" cy="276999"/>
            </a:xfrm>
          </p:grpSpPr>
          <p:sp>
            <p:nvSpPr>
              <p:cNvPr id="54" name="TextBox 39"/>
              <p:cNvSpPr txBox="1">
                <a:spLocks noChangeArrowheads="1"/>
              </p:cNvSpPr>
              <p:nvPr/>
            </p:nvSpPr>
            <p:spPr bwMode="auto">
              <a:xfrm>
                <a:off x="8675114" y="5403254"/>
                <a:ext cx="2800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eaLnBrk="1" hangingPunct="1"/>
                <a:r>
                  <a:rPr lang="en-US" altLang="en-US" sz="1200" b="1">
                    <a:latin typeface="Verdana" panose="020B0604030504040204" pitchFamily="34" charset="0"/>
                    <a:ea typeface="Verdana" panose="020B0604030504040204" pitchFamily="34" charset="0"/>
                    <a:cs typeface="Verdana" panose="020B0604030504040204" pitchFamily="34" charset="0"/>
                  </a:rPr>
                  <a:t>Joint Venture/Subsidiary (12)</a:t>
                </a:r>
              </a:p>
            </p:txBody>
          </p:sp>
          <p:sp>
            <p:nvSpPr>
              <p:cNvPr id="52" name="Oval 51"/>
              <p:cNvSpPr/>
              <p:nvPr/>
            </p:nvSpPr>
            <p:spPr bwMode="auto">
              <a:xfrm>
                <a:off x="8568865" y="5473173"/>
                <a:ext cx="133350" cy="13716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grpSp>
        <p:grpSp>
          <p:nvGrpSpPr>
            <p:cNvPr id="13" name="Group 12"/>
            <p:cNvGrpSpPr/>
            <p:nvPr/>
          </p:nvGrpSpPr>
          <p:grpSpPr>
            <a:xfrm>
              <a:off x="8568865" y="5923776"/>
              <a:ext cx="2017350" cy="276999"/>
              <a:chOff x="8568865" y="5923776"/>
              <a:chExt cx="2017350" cy="276999"/>
            </a:xfrm>
          </p:grpSpPr>
          <p:sp>
            <p:nvSpPr>
              <p:cNvPr id="112" name="Oval 111"/>
              <p:cNvSpPr/>
              <p:nvPr/>
            </p:nvSpPr>
            <p:spPr bwMode="auto">
              <a:xfrm>
                <a:off x="8568865" y="5993695"/>
                <a:ext cx="133350" cy="137160"/>
              </a:xfrm>
              <a:prstGeom prst="ellipse">
                <a:avLst/>
              </a:prstGeom>
              <a:solidFill>
                <a:schemeClr val="tx1"/>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sp>
            <p:nvSpPr>
              <p:cNvPr id="113" name="TextBox 39"/>
              <p:cNvSpPr txBox="1">
                <a:spLocks noChangeArrowheads="1"/>
              </p:cNvSpPr>
              <p:nvPr/>
            </p:nvSpPr>
            <p:spPr bwMode="auto">
              <a:xfrm>
                <a:off x="8675114" y="5923776"/>
                <a:ext cx="191110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eaLnBrk="1" hangingPunct="1"/>
                <a:r>
                  <a:rPr lang="en-US" altLang="en-US" sz="1200" b="1">
                    <a:latin typeface="Verdana" panose="020B0604030504040204" pitchFamily="34" charset="0"/>
                    <a:ea typeface="Verdana" panose="020B0604030504040204" pitchFamily="34" charset="0"/>
                    <a:cs typeface="Verdana" panose="020B0604030504040204" pitchFamily="34" charset="0"/>
                  </a:rPr>
                  <a:t>Sales/Services (10)</a:t>
                </a:r>
              </a:p>
            </p:txBody>
          </p:sp>
        </p:grpSp>
        <p:grpSp>
          <p:nvGrpSpPr>
            <p:cNvPr id="12" name="Group 11"/>
            <p:cNvGrpSpPr/>
            <p:nvPr/>
          </p:nvGrpSpPr>
          <p:grpSpPr>
            <a:xfrm>
              <a:off x="8568865" y="5663515"/>
              <a:ext cx="2907016" cy="276999"/>
              <a:chOff x="8568865" y="5663515"/>
              <a:chExt cx="2907016" cy="276999"/>
            </a:xfrm>
          </p:grpSpPr>
          <p:sp>
            <p:nvSpPr>
              <p:cNvPr id="65" name="TextBox 39"/>
              <p:cNvSpPr txBox="1">
                <a:spLocks noChangeArrowheads="1"/>
              </p:cNvSpPr>
              <p:nvPr/>
            </p:nvSpPr>
            <p:spPr bwMode="auto">
              <a:xfrm>
                <a:off x="8675114" y="5663515"/>
                <a:ext cx="280076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eaLnBrk="1" hangingPunct="1"/>
                <a:r>
                  <a:rPr lang="en-US" altLang="en-US" sz="1200" b="1">
                    <a:latin typeface="Verdana" panose="020B0604030504040204" pitchFamily="34" charset="0"/>
                    <a:ea typeface="Verdana" panose="020B0604030504040204" pitchFamily="34" charset="0"/>
                    <a:cs typeface="Verdana" panose="020B0604030504040204" pitchFamily="34" charset="0"/>
                  </a:rPr>
                  <a:t>Research &amp; Development (10)</a:t>
                </a:r>
              </a:p>
            </p:txBody>
          </p:sp>
          <p:sp>
            <p:nvSpPr>
              <p:cNvPr id="64" name="Oval 63"/>
              <p:cNvSpPr/>
              <p:nvPr/>
            </p:nvSpPr>
            <p:spPr bwMode="auto">
              <a:xfrm>
                <a:off x="8568865" y="5733434"/>
                <a:ext cx="133350" cy="13716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grpSp>
      </p:grpSp>
      <p:sp>
        <p:nvSpPr>
          <p:cNvPr id="106" name="Oval 105"/>
          <p:cNvSpPr/>
          <p:nvPr/>
        </p:nvSpPr>
        <p:spPr bwMode="auto">
          <a:xfrm>
            <a:off x="4564916" y="3023621"/>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07" name="Oval 106"/>
          <p:cNvSpPr/>
          <p:nvPr/>
        </p:nvSpPr>
        <p:spPr bwMode="auto">
          <a:xfrm>
            <a:off x="4737953" y="2968059"/>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r>
              <a:rPr kumimoji="0" lang="en-US" sz="600" b="1">
                <a:solidFill>
                  <a:schemeClr val="bg1"/>
                </a:solidFill>
                <a:latin typeface="Arial" charset="0"/>
              </a:rPr>
              <a:t>2</a:t>
            </a:r>
            <a:endParaRPr kumimoji="0" lang="en-US" sz="3200" b="1">
              <a:solidFill>
                <a:schemeClr val="bg1"/>
              </a:solidFill>
              <a:latin typeface="Arial" charset="0"/>
            </a:endParaRPr>
          </a:p>
        </p:txBody>
      </p:sp>
      <p:sp>
        <p:nvSpPr>
          <p:cNvPr id="108" name="Oval 107"/>
          <p:cNvSpPr/>
          <p:nvPr/>
        </p:nvSpPr>
        <p:spPr bwMode="auto">
          <a:xfrm>
            <a:off x="5251034" y="3289526"/>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09" name="Oval 108"/>
          <p:cNvSpPr/>
          <p:nvPr/>
        </p:nvSpPr>
        <p:spPr bwMode="auto">
          <a:xfrm>
            <a:off x="3715229" y="4442843"/>
            <a:ext cx="49270" cy="91440"/>
          </a:xfrm>
          <a:custGeom>
            <a:avLst/>
            <a:gdLst>
              <a:gd name="connsiteX0" fmla="*/ 0 w 91440"/>
              <a:gd name="connsiteY0" fmla="*/ 45720 h 91440"/>
              <a:gd name="connsiteX1" fmla="*/ 45720 w 91440"/>
              <a:gd name="connsiteY1" fmla="*/ 0 h 91440"/>
              <a:gd name="connsiteX2" fmla="*/ 91440 w 91440"/>
              <a:gd name="connsiteY2" fmla="*/ 45720 h 91440"/>
              <a:gd name="connsiteX3" fmla="*/ 45720 w 91440"/>
              <a:gd name="connsiteY3" fmla="*/ 91440 h 91440"/>
              <a:gd name="connsiteX4" fmla="*/ 0 w 91440"/>
              <a:gd name="connsiteY4" fmla="*/ 45720 h 91440"/>
              <a:gd name="connsiteX0" fmla="*/ 3073 w 49270"/>
              <a:gd name="connsiteY0" fmla="*/ 45720 h 91440"/>
              <a:gd name="connsiteX1" fmla="*/ 3550 w 49270"/>
              <a:gd name="connsiteY1" fmla="*/ 0 h 91440"/>
              <a:gd name="connsiteX2" fmla="*/ 49270 w 49270"/>
              <a:gd name="connsiteY2" fmla="*/ 45720 h 91440"/>
              <a:gd name="connsiteX3" fmla="*/ 3550 w 49270"/>
              <a:gd name="connsiteY3" fmla="*/ 91440 h 91440"/>
              <a:gd name="connsiteX4" fmla="*/ 3073 w 49270"/>
              <a:gd name="connsiteY4" fmla="*/ 45720 h 91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0" h="91440">
                <a:moveTo>
                  <a:pt x="3073" y="45720"/>
                </a:moveTo>
                <a:cubicBezTo>
                  <a:pt x="3073" y="20470"/>
                  <a:pt x="-4149" y="0"/>
                  <a:pt x="3550" y="0"/>
                </a:cubicBezTo>
                <a:cubicBezTo>
                  <a:pt x="11249" y="0"/>
                  <a:pt x="49270" y="20470"/>
                  <a:pt x="49270" y="45720"/>
                </a:cubicBezTo>
                <a:cubicBezTo>
                  <a:pt x="49270" y="70970"/>
                  <a:pt x="11249" y="91440"/>
                  <a:pt x="3550" y="91440"/>
                </a:cubicBezTo>
                <a:cubicBezTo>
                  <a:pt x="-4149" y="91440"/>
                  <a:pt x="3073" y="70970"/>
                  <a:pt x="3073" y="45720"/>
                </a:cubicBezTo>
                <a:close/>
              </a:path>
            </a:pathLst>
          </a:cu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10" name="Oval 109"/>
          <p:cNvSpPr/>
          <p:nvPr/>
        </p:nvSpPr>
        <p:spPr bwMode="auto">
          <a:xfrm>
            <a:off x="5789077" y="2417283"/>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1" name="Oval 10"/>
          <p:cNvSpPr/>
          <p:nvPr/>
        </p:nvSpPr>
        <p:spPr>
          <a:xfrm>
            <a:off x="4826436" y="306378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98" name="Oval 97"/>
          <p:cNvSpPr/>
          <p:nvPr/>
        </p:nvSpPr>
        <p:spPr bwMode="auto">
          <a:xfrm>
            <a:off x="821382" y="3528249"/>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grpSp>
        <p:nvGrpSpPr>
          <p:cNvPr id="23" name="Group 22"/>
          <p:cNvGrpSpPr/>
          <p:nvPr/>
        </p:nvGrpSpPr>
        <p:grpSpPr>
          <a:xfrm>
            <a:off x="792163" y="3998019"/>
            <a:ext cx="1658203" cy="1072596"/>
            <a:chOff x="722313" y="3966269"/>
            <a:chExt cx="1658203" cy="1072596"/>
          </a:xfrm>
        </p:grpSpPr>
        <p:sp>
          <p:nvSpPr>
            <p:cNvPr id="82" name="Oval 81"/>
            <p:cNvSpPr/>
            <p:nvPr/>
          </p:nvSpPr>
          <p:spPr bwMode="auto">
            <a:xfrm>
              <a:off x="1085002" y="3966269"/>
              <a:ext cx="91440" cy="91440"/>
            </a:xfrm>
            <a:prstGeom prst="ellipse">
              <a:avLst/>
            </a:prstGeom>
            <a:solidFill>
              <a:srgbClr val="EF60A3"/>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70" name="Oval 37"/>
            <p:cNvSpPr>
              <a:spLocks noChangeArrowheads="1"/>
            </p:cNvSpPr>
            <p:nvPr/>
          </p:nvSpPr>
          <p:spPr bwMode="auto">
            <a:xfrm>
              <a:off x="1182951" y="4125842"/>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
          <p:nvSpPr>
            <p:cNvPr id="69" name="Oval 68"/>
            <p:cNvSpPr/>
            <p:nvPr/>
          </p:nvSpPr>
          <p:spPr bwMode="auto">
            <a:xfrm>
              <a:off x="1121991" y="4055981"/>
              <a:ext cx="91440" cy="91440"/>
            </a:xfrm>
            <a:prstGeom prst="ellipse">
              <a:avLst/>
            </a:prstGeom>
            <a:solidFill>
              <a:srgbClr val="00873E"/>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grpSp>
          <p:nvGrpSpPr>
            <p:cNvPr id="4" name="Group 3"/>
            <p:cNvGrpSpPr/>
            <p:nvPr/>
          </p:nvGrpSpPr>
          <p:grpSpPr>
            <a:xfrm>
              <a:off x="722313" y="4673105"/>
              <a:ext cx="1658203" cy="365760"/>
              <a:chOff x="608351" y="5153358"/>
              <a:chExt cx="1658203" cy="365760"/>
            </a:xfrm>
          </p:grpSpPr>
          <p:sp>
            <p:nvSpPr>
              <p:cNvPr id="101" name="Rounded Rectangle 100"/>
              <p:cNvSpPr/>
              <p:nvPr/>
            </p:nvSpPr>
            <p:spPr>
              <a:xfrm>
                <a:off x="705932" y="5153358"/>
                <a:ext cx="1463040" cy="365760"/>
              </a:xfrm>
              <a:prstGeom prst="round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02" name="TextBox 101"/>
              <p:cNvSpPr txBox="1"/>
              <p:nvPr/>
            </p:nvSpPr>
            <p:spPr>
              <a:xfrm>
                <a:off x="608351" y="5166961"/>
                <a:ext cx="1658203" cy="338554"/>
              </a:xfrm>
              <a:prstGeom prst="rect">
                <a:avLst/>
              </a:prstGeom>
              <a:noFill/>
            </p:spPr>
            <p:txBody>
              <a:bodyPr wrap="square" rtlCol="0">
                <a:spAutoFit/>
              </a:bodyPr>
              <a:lstStyle/>
              <a:p>
                <a:pPr algn="ctr"/>
                <a:r>
                  <a:rPr lang="en-US" sz="800">
                    <a:solidFill>
                      <a:schemeClr val="bg1"/>
                    </a:solidFill>
                  </a:rPr>
                  <a:t>Aftermarket Headquarters</a:t>
                </a:r>
                <a:br>
                  <a:rPr lang="en-US" sz="800">
                    <a:solidFill>
                      <a:schemeClr val="bg1"/>
                    </a:solidFill>
                  </a:rPr>
                </a:br>
                <a:r>
                  <a:rPr lang="en-US" sz="800">
                    <a:solidFill>
                      <a:schemeClr val="bg1"/>
                    </a:solidFill>
                  </a:rPr>
                  <a:t>Long Beach, California</a:t>
                </a:r>
              </a:p>
            </p:txBody>
          </p:sp>
        </p:grpSp>
        <p:cxnSp>
          <p:nvCxnSpPr>
            <p:cNvPr id="103" name="Straight Connector 102"/>
            <p:cNvCxnSpPr/>
            <p:nvPr/>
          </p:nvCxnSpPr>
          <p:spPr>
            <a:xfrm flipH="1" flipV="1">
              <a:off x="1028442" y="4052898"/>
              <a:ext cx="80370" cy="632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7" name="Oval 76"/>
            <p:cNvSpPr/>
            <p:nvPr/>
          </p:nvSpPr>
          <p:spPr bwMode="auto">
            <a:xfrm>
              <a:off x="1138882" y="4207699"/>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00" name="Oval 99"/>
            <p:cNvSpPr/>
            <p:nvPr/>
          </p:nvSpPr>
          <p:spPr bwMode="auto">
            <a:xfrm>
              <a:off x="987847" y="3988514"/>
              <a:ext cx="91440" cy="91440"/>
            </a:xfrm>
            <a:prstGeom prst="ellipse">
              <a:avLst/>
            </a:prstGeom>
            <a:solidFill>
              <a:schemeClr val="tx1"/>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00873E"/>
                </a:solidFill>
                <a:latin typeface="Arial" charset="0"/>
              </a:endParaRPr>
            </a:p>
          </p:txBody>
        </p:sp>
      </p:grpSp>
      <p:sp>
        <p:nvSpPr>
          <p:cNvPr id="114" name="Oval 113"/>
          <p:cNvSpPr/>
          <p:nvPr/>
        </p:nvSpPr>
        <p:spPr>
          <a:xfrm>
            <a:off x="3970773" y="3087601"/>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5" name="Oval 114"/>
          <p:cNvSpPr/>
          <p:nvPr/>
        </p:nvSpPr>
        <p:spPr>
          <a:xfrm>
            <a:off x="4929623" y="3344776"/>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6" name="Oval 115"/>
          <p:cNvSpPr/>
          <p:nvPr/>
        </p:nvSpPr>
        <p:spPr>
          <a:xfrm>
            <a:off x="4808179" y="3470983"/>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7" name="Oval 116"/>
          <p:cNvSpPr/>
          <p:nvPr/>
        </p:nvSpPr>
        <p:spPr>
          <a:xfrm>
            <a:off x="5119331" y="2914564"/>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9" name="Oval 118"/>
          <p:cNvSpPr/>
          <p:nvPr/>
        </p:nvSpPr>
        <p:spPr>
          <a:xfrm>
            <a:off x="5582844" y="3469787"/>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20" name="Oval 119"/>
          <p:cNvSpPr/>
          <p:nvPr/>
        </p:nvSpPr>
        <p:spPr bwMode="auto">
          <a:xfrm>
            <a:off x="1074956" y="2281939"/>
            <a:ext cx="91440" cy="91440"/>
          </a:xfrm>
          <a:prstGeom prst="ellipse">
            <a:avLst/>
          </a:prstGeom>
          <a:solidFill>
            <a:schemeClr val="tx1"/>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99" name="Oval 98"/>
          <p:cNvSpPr/>
          <p:nvPr/>
        </p:nvSpPr>
        <p:spPr>
          <a:xfrm>
            <a:off x="714841" y="5585908"/>
            <a:ext cx="91440" cy="9144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18" name="Oval 117"/>
          <p:cNvSpPr/>
          <p:nvPr/>
        </p:nvSpPr>
        <p:spPr bwMode="auto">
          <a:xfrm>
            <a:off x="3841459" y="3203971"/>
            <a:ext cx="91440" cy="91440"/>
          </a:xfrm>
          <a:prstGeom prst="ellipse">
            <a:avLst/>
          </a:prstGeom>
          <a:solidFill>
            <a:schemeClr val="bg2"/>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11" name="Oval 110"/>
          <p:cNvSpPr/>
          <p:nvPr/>
        </p:nvSpPr>
        <p:spPr bwMode="auto">
          <a:xfrm>
            <a:off x="976957" y="2270949"/>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121" name="Rectangle 120">
            <a:extLst>
              <a:ext uri="{FF2B5EF4-FFF2-40B4-BE49-F238E27FC236}">
                <a16:creationId xmlns:a16="http://schemas.microsoft.com/office/drawing/2014/main" id="{EA4AC4AA-0F2B-4122-98BA-A74651A4A6A7}"/>
              </a:ext>
            </a:extLst>
          </p:cNvPr>
          <p:cNvSpPr>
            <a:spLocks noChangeArrowheads="1"/>
          </p:cNvSpPr>
          <p:nvPr/>
        </p:nvSpPr>
        <p:spPr bwMode="auto">
          <a:xfrm>
            <a:off x="5776957" y="2007286"/>
            <a:ext cx="572130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t">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marL="0" marR="0" lvl="0" indent="0" algn="r" defTabSz="914400" rtl="0" eaLnBrk="0" fontAlgn="auto" latinLnBrk="0" hangingPunct="0">
              <a:lnSpc>
                <a:spcPct val="100000"/>
              </a:lnSpc>
              <a:spcBef>
                <a:spcPct val="0"/>
              </a:spcBef>
              <a:spcAft>
                <a:spcPts val="0"/>
              </a:spcAft>
              <a:buClrTx/>
              <a:buSzTx/>
              <a:buFontTx/>
              <a:buNone/>
              <a:tabLst>
                <a:tab pos="1050925" algn="l"/>
                <a:tab pos="1812925" algn="l"/>
              </a:tabLst>
              <a:defRPr/>
            </a:pPr>
            <a:r>
              <a:rPr kumimoji="1" lang="en-US" altLang="ja-JP" sz="3200" b="1" u="none" strike="noStrike" kern="1200" cap="none" spc="0" normalizeH="0" baseline="0" noProof="0">
                <a:ln>
                  <a:noFill/>
                </a:ln>
                <a:solidFill>
                  <a:srgbClr val="DC0032"/>
                </a:solidFill>
                <a:effectLst/>
                <a:uLnTx/>
                <a:uFillTx/>
                <a:latin typeface="Verdana"/>
                <a:ea typeface="Verdana"/>
                <a:cs typeface="+mn-cs"/>
              </a:rPr>
              <a:t>DENSO</a:t>
            </a:r>
            <a:r>
              <a:rPr kumimoji="1" lang="en-US" altLang="ja-JP" sz="3200" b="1" i="0" u="none" strike="noStrike" kern="1200" cap="none" spc="0" normalizeH="0" baseline="0" noProof="0">
                <a:ln>
                  <a:noFill/>
                </a:ln>
                <a:solidFill>
                  <a:srgbClr val="DC0032"/>
                </a:solidFill>
                <a:effectLst/>
                <a:uLnTx/>
                <a:uFillTx/>
                <a:latin typeface="Verdana"/>
                <a:ea typeface="Verdana"/>
                <a:cs typeface="+mn-cs"/>
              </a:rPr>
              <a:t> in North America</a:t>
            </a:r>
          </a:p>
        </p:txBody>
      </p:sp>
      <p:sp>
        <p:nvSpPr>
          <p:cNvPr id="87" name="Oval 86"/>
          <p:cNvSpPr/>
          <p:nvPr/>
        </p:nvSpPr>
        <p:spPr bwMode="auto">
          <a:xfrm>
            <a:off x="5638736" y="3036850"/>
            <a:ext cx="91440" cy="91440"/>
          </a:xfrm>
          <a:prstGeom prst="ellipse">
            <a:avLst/>
          </a:prstGeom>
          <a:solidFill>
            <a:srgbClr val="5BC2E7"/>
          </a:solidFill>
          <a:ln w="19050" cap="flat" cmpd="sng" algn="ctr">
            <a:noFill/>
            <a:prstDash val="solid"/>
            <a:round/>
            <a:headEnd type="none" w="med" len="med"/>
            <a:tailEnd type="none" w="med" len="med"/>
          </a:ln>
          <a:effectLst/>
        </p:spPr>
        <p:txBody>
          <a:bodyPr anchor="ctr"/>
          <a:lstStyle/>
          <a:p>
            <a:pPr marL="219075" indent="-219075" algn="ctr" eaLnBrk="0" hangingPunct="0">
              <a:spcBef>
                <a:spcPct val="50000"/>
              </a:spcBef>
              <a:defRPr/>
            </a:pPr>
            <a:endParaRPr kumimoji="0" lang="en-US" sz="1600">
              <a:solidFill>
                <a:srgbClr val="FF0000"/>
              </a:solidFill>
              <a:latin typeface="Arial" charset="0"/>
            </a:endParaRPr>
          </a:p>
        </p:txBody>
      </p:sp>
      <p:sp>
        <p:nvSpPr>
          <p:cNvPr id="88" name="Text Box 19">
            <a:extLst>
              <a:ext uri="{FF2B5EF4-FFF2-40B4-BE49-F238E27FC236}">
                <a16:creationId xmlns:a16="http://schemas.microsoft.com/office/drawing/2014/main" id="{F1294252-40BC-4740-97FD-3F3C0376B1D7}"/>
              </a:ext>
            </a:extLst>
          </p:cNvPr>
          <p:cNvSpPr txBox="1">
            <a:spLocks noChangeArrowheads="1"/>
          </p:cNvSpPr>
          <p:nvPr/>
        </p:nvSpPr>
        <p:spPr bwMode="auto">
          <a:xfrm>
            <a:off x="9849698" y="4708405"/>
            <a:ext cx="1648565" cy="230832"/>
          </a:xfrm>
          <a:prstGeom prst="rect">
            <a:avLst/>
          </a:prstGeom>
          <a:noFill/>
          <a:ln>
            <a:noFill/>
          </a:ln>
          <a:effectLst/>
          <a:extLst>
            <a:ext uri="{909E8E84-426E-40DD-AFC4-6F175D3DCCD1}">
              <a14:hiddenFill xmlns:a14="http://schemas.microsoft.com/office/drawing/2010/main">
                <a:solidFill>
                  <a:srgbClr val="DDDDDD">
                    <a:alpha val="5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a:spAutoFit/>
          </a:bodyPr>
          <a:lstStyle/>
          <a:p>
            <a:pPr marL="9525" marR="0" lvl="0" indent="0" algn="r" defTabSz="914400" rtl="0" eaLnBrk="1" fontAlgn="auto" latinLnBrk="0" hangingPunct="1">
              <a:lnSpc>
                <a:spcPct val="100000"/>
              </a:lnSpc>
              <a:spcBef>
                <a:spcPts val="0"/>
              </a:spcBef>
              <a:spcAft>
                <a:spcPts val="0"/>
              </a:spcAft>
              <a:buClrTx/>
              <a:buSzTx/>
              <a:buFontTx/>
              <a:buNone/>
              <a:tabLst>
                <a:tab pos="393700" algn="l"/>
              </a:tabLst>
              <a:defRPr/>
            </a:pPr>
            <a:r>
              <a:rPr kumimoji="1" lang="en-US" altLang="ja-JP" sz="900" b="0" i="0" u="none" strike="noStrike" kern="1200" cap="none" spc="0" normalizeH="0" baseline="0" noProof="0">
                <a:ln>
                  <a:noFill/>
                </a:ln>
                <a:solidFill>
                  <a:srgbClr val="323232"/>
                </a:solidFill>
                <a:effectLst/>
                <a:uLnTx/>
                <a:uFillTx/>
                <a:latin typeface="Verdana"/>
                <a:ea typeface="Meiryo" panose="020B0604030504040204" pitchFamily="34" charset="-128"/>
                <a:cs typeface="+mn-cs"/>
              </a:rPr>
              <a:t>As of March 31, 2022</a:t>
            </a:r>
          </a:p>
        </p:txBody>
      </p:sp>
      <p:sp>
        <p:nvSpPr>
          <p:cNvPr id="90" name="Oval 89"/>
          <p:cNvSpPr/>
          <p:nvPr/>
        </p:nvSpPr>
        <p:spPr>
          <a:xfrm>
            <a:off x="3663592" y="4441876"/>
            <a:ext cx="50244" cy="91488"/>
          </a:xfrm>
          <a:custGeom>
            <a:avLst/>
            <a:gdLst>
              <a:gd name="connsiteX0" fmla="*/ 0 w 91440"/>
              <a:gd name="connsiteY0" fmla="*/ 45720 h 91440"/>
              <a:gd name="connsiteX1" fmla="*/ 45720 w 91440"/>
              <a:gd name="connsiteY1" fmla="*/ 0 h 91440"/>
              <a:gd name="connsiteX2" fmla="*/ 91440 w 91440"/>
              <a:gd name="connsiteY2" fmla="*/ 45720 h 91440"/>
              <a:gd name="connsiteX3" fmla="*/ 45720 w 91440"/>
              <a:gd name="connsiteY3" fmla="*/ 91440 h 91440"/>
              <a:gd name="connsiteX4" fmla="*/ 0 w 91440"/>
              <a:gd name="connsiteY4" fmla="*/ 45720 h 91440"/>
              <a:gd name="connsiteX0" fmla="*/ 0 w 49269"/>
              <a:gd name="connsiteY0" fmla="*/ 45741 h 91488"/>
              <a:gd name="connsiteX1" fmla="*/ 45720 w 49269"/>
              <a:gd name="connsiteY1" fmla="*/ 21 h 91488"/>
              <a:gd name="connsiteX2" fmla="*/ 46196 w 49269"/>
              <a:gd name="connsiteY2" fmla="*/ 50504 h 91488"/>
              <a:gd name="connsiteX3" fmla="*/ 45720 w 49269"/>
              <a:gd name="connsiteY3" fmla="*/ 91461 h 91488"/>
              <a:gd name="connsiteX4" fmla="*/ 0 w 49269"/>
              <a:gd name="connsiteY4" fmla="*/ 45741 h 91488"/>
              <a:gd name="connsiteX0" fmla="*/ 0 w 50244"/>
              <a:gd name="connsiteY0" fmla="*/ 45741 h 91488"/>
              <a:gd name="connsiteX1" fmla="*/ 45720 w 50244"/>
              <a:gd name="connsiteY1" fmla="*/ 21 h 91488"/>
              <a:gd name="connsiteX2" fmla="*/ 48577 w 50244"/>
              <a:gd name="connsiteY2" fmla="*/ 50504 h 91488"/>
              <a:gd name="connsiteX3" fmla="*/ 45720 w 50244"/>
              <a:gd name="connsiteY3" fmla="*/ 91461 h 91488"/>
              <a:gd name="connsiteX4" fmla="*/ 0 w 50244"/>
              <a:gd name="connsiteY4" fmla="*/ 45741 h 91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4" h="91488">
                <a:moveTo>
                  <a:pt x="0" y="45741"/>
                </a:moveTo>
                <a:cubicBezTo>
                  <a:pt x="0" y="20491"/>
                  <a:pt x="37624" y="-773"/>
                  <a:pt x="45720" y="21"/>
                </a:cubicBezTo>
                <a:cubicBezTo>
                  <a:pt x="53816" y="815"/>
                  <a:pt x="48577" y="25254"/>
                  <a:pt x="48577" y="50504"/>
                </a:cubicBezTo>
                <a:cubicBezTo>
                  <a:pt x="48577" y="75754"/>
                  <a:pt x="53816" y="92255"/>
                  <a:pt x="45720" y="91461"/>
                </a:cubicBezTo>
                <a:cubicBezTo>
                  <a:pt x="37624" y="90667"/>
                  <a:pt x="0" y="70991"/>
                  <a:pt x="0" y="4574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85" name="Oval 37"/>
          <p:cNvSpPr>
            <a:spLocks noChangeArrowheads="1"/>
          </p:cNvSpPr>
          <p:nvPr/>
        </p:nvSpPr>
        <p:spPr bwMode="auto">
          <a:xfrm>
            <a:off x="3644368" y="4537798"/>
            <a:ext cx="91440" cy="91440"/>
          </a:xfrm>
          <a:prstGeom prst="ellipse">
            <a:avLst/>
          </a:prstGeom>
          <a:solidFill>
            <a:schemeClr val="bg2"/>
          </a:solidFill>
          <a:ln w="19050" algn="ctr">
            <a:noFill/>
            <a:round/>
            <a:headEnd/>
            <a:tailEnd/>
          </a:ln>
        </p:spPr>
        <p:txBody>
          <a:bodyPr anchor="ctr"/>
          <a:lstStyle>
            <a:lvl1pPr marL="219075" indent="-219075" eaLnBrk="0" hangingPunct="0">
              <a:defRPr kumimoji="1">
                <a:solidFill>
                  <a:schemeClr val="tx1"/>
                </a:solidFill>
                <a:latin typeface="Meiryo UI" pitchFamily="34" charset="-128"/>
                <a:ea typeface="Meiryo UI" pitchFamily="34" charset="-128"/>
                <a:cs typeface="Meiryo UI" pitchFamily="34" charset="-128"/>
              </a:defRPr>
            </a:lvl1pPr>
            <a:lvl2pPr marL="742950" indent="-285750" eaLnBrk="0" hangingPunct="0">
              <a:defRPr kumimoji="1">
                <a:solidFill>
                  <a:schemeClr val="tx1"/>
                </a:solidFill>
                <a:latin typeface="Meiryo UI" pitchFamily="34" charset="-128"/>
                <a:ea typeface="Meiryo UI" pitchFamily="34" charset="-128"/>
                <a:cs typeface="Meiryo UI" pitchFamily="34" charset="-128"/>
              </a:defRPr>
            </a:lvl2pPr>
            <a:lvl3pPr marL="1143000" indent="-228600" eaLnBrk="0" hangingPunct="0">
              <a:defRPr kumimoji="1">
                <a:solidFill>
                  <a:schemeClr val="tx1"/>
                </a:solidFill>
                <a:latin typeface="Meiryo UI" pitchFamily="34" charset="-128"/>
                <a:ea typeface="Meiryo UI" pitchFamily="34" charset="-128"/>
                <a:cs typeface="Meiryo UI" pitchFamily="34" charset="-128"/>
              </a:defRPr>
            </a:lvl3pPr>
            <a:lvl4pPr marL="1600200" indent="-228600" eaLnBrk="0" hangingPunct="0">
              <a:defRPr kumimoji="1">
                <a:solidFill>
                  <a:schemeClr val="tx1"/>
                </a:solidFill>
                <a:latin typeface="Meiryo UI" pitchFamily="34" charset="-128"/>
                <a:ea typeface="Meiryo UI" pitchFamily="34" charset="-128"/>
                <a:cs typeface="Meiryo UI" pitchFamily="34" charset="-128"/>
              </a:defRPr>
            </a:lvl4pPr>
            <a:lvl5pPr marL="2057400" indent="-228600" eaLnBrk="0" hangingPunct="0">
              <a:defRPr kumimoji="1">
                <a:solidFill>
                  <a:schemeClr val="tx1"/>
                </a:solidFill>
                <a:latin typeface="Meiryo UI" pitchFamily="34" charset="-128"/>
                <a:ea typeface="Meiryo UI" pitchFamily="34" charset="-128"/>
                <a:cs typeface="Meiryo UI" pitchFamily="34" charset="-128"/>
              </a:defRPr>
            </a:lvl5pPr>
            <a:lvl6pPr marL="25146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6pPr>
            <a:lvl7pPr marL="29718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7pPr>
            <a:lvl8pPr marL="34290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8pPr>
            <a:lvl9pPr marL="3886200" indent="-228600" eaLnBrk="0" fontAlgn="base" hangingPunct="0">
              <a:spcBef>
                <a:spcPct val="0"/>
              </a:spcBef>
              <a:spcAft>
                <a:spcPct val="0"/>
              </a:spcAft>
              <a:defRPr kumimoji="1">
                <a:solidFill>
                  <a:schemeClr val="tx1"/>
                </a:solidFill>
                <a:latin typeface="Meiryo UI" pitchFamily="34" charset="-128"/>
                <a:ea typeface="Meiryo UI" pitchFamily="34" charset="-128"/>
                <a:cs typeface="Meiryo UI" pitchFamily="34" charset="-128"/>
              </a:defRPr>
            </a:lvl9pPr>
          </a:lstStyle>
          <a:p>
            <a:pPr algn="ctr">
              <a:spcBef>
                <a:spcPct val="50000"/>
              </a:spcBef>
            </a:pPr>
            <a:endParaRPr kumimoji="0" lang="en-US" altLang="en-US" sz="1600">
              <a:solidFill>
                <a:srgbClr val="DC0032"/>
              </a:solidFill>
              <a:latin typeface="Arial" pitchFamily="34" charset="0"/>
            </a:endParaRPr>
          </a:p>
        </p:txBody>
      </p:sp>
    </p:spTree>
    <p:extLst>
      <p:ext uri="{BB962C8B-B14F-4D97-AF65-F5344CB8AC3E}">
        <p14:creationId xmlns:p14="http://schemas.microsoft.com/office/powerpoint/2010/main" val="3775865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5" name="Title 4"/>
          <p:cNvSpPr>
            <a:spLocks noGrp="1"/>
          </p:cNvSpPr>
          <p:nvPr>
            <p:ph type="title"/>
          </p:nvPr>
        </p:nvSpPr>
        <p:spPr/>
        <p:txBody>
          <a:bodyPr/>
          <a:lstStyle/>
          <a:p>
            <a:r>
              <a:rPr lang="en-US"/>
              <a:t>DENSO in North America</a:t>
            </a:r>
          </a:p>
        </p:txBody>
      </p:sp>
      <p:graphicFrame>
        <p:nvGraphicFramePr>
          <p:cNvPr id="4" name="Table 3"/>
          <p:cNvGraphicFramePr>
            <a:graphicFrameLocks noGrp="1"/>
          </p:cNvGraphicFramePr>
          <p:nvPr>
            <p:extLst>
              <p:ext uri="{D42A27DB-BD31-4B8C-83A1-F6EECF244321}">
                <p14:modId xmlns:p14="http://schemas.microsoft.com/office/powerpoint/2010/main" val="3436008966"/>
              </p:ext>
            </p:extLst>
          </p:nvPr>
        </p:nvGraphicFramePr>
        <p:xfrm>
          <a:off x="696913" y="800098"/>
          <a:ext cx="10801350" cy="5394960"/>
        </p:xfrm>
        <a:graphic>
          <a:graphicData uri="http://schemas.openxmlformats.org/drawingml/2006/table">
            <a:tbl>
              <a:tblPr firstRow="1" bandRow="1">
                <a:tableStyleId>{5C22544A-7EE6-4342-B048-85BDC9FD1C3A}</a:tableStyleId>
              </a:tblPr>
              <a:tblGrid>
                <a:gridCol w="2037661">
                  <a:extLst>
                    <a:ext uri="{9D8B030D-6E8A-4147-A177-3AD203B41FA5}">
                      <a16:colId xmlns:a16="http://schemas.microsoft.com/office/drawing/2014/main" val="83829347"/>
                    </a:ext>
                  </a:extLst>
                </a:gridCol>
                <a:gridCol w="2173856">
                  <a:extLst>
                    <a:ext uri="{9D8B030D-6E8A-4147-A177-3AD203B41FA5}">
                      <a16:colId xmlns:a16="http://schemas.microsoft.com/office/drawing/2014/main" val="3955364099"/>
                    </a:ext>
                  </a:extLst>
                </a:gridCol>
                <a:gridCol w="2269293">
                  <a:extLst>
                    <a:ext uri="{9D8B030D-6E8A-4147-A177-3AD203B41FA5}">
                      <a16:colId xmlns:a16="http://schemas.microsoft.com/office/drawing/2014/main" val="1763426189"/>
                    </a:ext>
                  </a:extLst>
                </a:gridCol>
                <a:gridCol w="2160270">
                  <a:extLst>
                    <a:ext uri="{9D8B030D-6E8A-4147-A177-3AD203B41FA5}">
                      <a16:colId xmlns:a16="http://schemas.microsoft.com/office/drawing/2014/main" val="1673448774"/>
                    </a:ext>
                  </a:extLst>
                </a:gridCol>
                <a:gridCol w="2160270">
                  <a:extLst>
                    <a:ext uri="{9D8B030D-6E8A-4147-A177-3AD203B41FA5}">
                      <a16:colId xmlns:a16="http://schemas.microsoft.com/office/drawing/2014/main" val="2897414806"/>
                    </a:ext>
                  </a:extLst>
                </a:gridCol>
              </a:tblGrid>
              <a:tr h="274036">
                <a:tc>
                  <a:txBody>
                    <a:bodyPr/>
                    <a:lstStyle/>
                    <a:p>
                      <a:r>
                        <a:rPr lang="en-US" sz="1100">
                          <a:latin typeface="+mj-lt"/>
                          <a:ea typeface="Meiryo" panose="020B0604030504040204" pitchFamily="34" charset="-128"/>
                        </a:rPr>
                        <a:t>Logistics</a:t>
                      </a:r>
                    </a:p>
                  </a:txBody>
                  <a:tcPr>
                    <a:solidFill>
                      <a:srgbClr val="EF60A3"/>
                    </a:solidFill>
                  </a:tcPr>
                </a:tc>
                <a:tc>
                  <a:txBody>
                    <a:bodyPr/>
                    <a:lstStyle/>
                    <a:p>
                      <a:r>
                        <a:rPr lang="en-US" sz="1100">
                          <a:latin typeface="+mj-lt"/>
                          <a:ea typeface="Meiryo" panose="020B0604030504040204" pitchFamily="34" charset="-128"/>
                        </a:rPr>
                        <a:t>Production</a:t>
                      </a:r>
                    </a:p>
                  </a:txBody>
                  <a:tcPr>
                    <a:solidFill>
                      <a:srgbClr val="DC0032"/>
                    </a:solidFill>
                  </a:tcPr>
                </a:tc>
                <a:tc>
                  <a:txBody>
                    <a:bodyPr/>
                    <a:lstStyle/>
                    <a:p>
                      <a:r>
                        <a:rPr lang="en-US" sz="1100">
                          <a:latin typeface="+mj-lt"/>
                          <a:ea typeface="Meiryo" panose="020B0604030504040204" pitchFamily="34" charset="-128"/>
                        </a:rPr>
                        <a:t>JV/Subsidiary</a:t>
                      </a:r>
                    </a:p>
                  </a:txBody>
                  <a:tcPr>
                    <a:solidFill>
                      <a:srgbClr val="00873E"/>
                    </a:solidFill>
                  </a:tcPr>
                </a:tc>
                <a:tc>
                  <a:txBody>
                    <a:bodyPr/>
                    <a:lstStyle/>
                    <a:p>
                      <a:r>
                        <a:rPr lang="en-US" sz="1100">
                          <a:latin typeface="+mj-lt"/>
                          <a:ea typeface="Meiryo" panose="020B0604030504040204" pitchFamily="34" charset="-128"/>
                        </a:rPr>
                        <a:t>Research &amp; Development</a:t>
                      </a:r>
                    </a:p>
                  </a:txBody>
                  <a:tcPr>
                    <a:solidFill>
                      <a:srgbClr val="5BC2E7"/>
                    </a:solidFill>
                  </a:tcPr>
                </a:tc>
                <a:tc>
                  <a:txBody>
                    <a:bodyPr/>
                    <a:lstStyle/>
                    <a:p>
                      <a:r>
                        <a:rPr lang="en-US" sz="1100">
                          <a:latin typeface="+mj-lt"/>
                          <a:ea typeface="Meiryo" panose="020B0604030504040204" pitchFamily="34" charset="-128"/>
                        </a:rPr>
                        <a:t>Sales/</a:t>
                      </a:r>
                      <a:r>
                        <a:rPr lang="en-US" sz="1100" baseline="0">
                          <a:latin typeface="+mj-lt"/>
                          <a:ea typeface="Meiryo" panose="020B0604030504040204" pitchFamily="34" charset="-128"/>
                        </a:rPr>
                        <a:t>Services</a:t>
                      </a:r>
                      <a:endParaRPr lang="en-US" sz="1100">
                        <a:latin typeface="+mj-lt"/>
                        <a:ea typeface="Meiryo" panose="020B0604030504040204" pitchFamily="34" charset="-128"/>
                      </a:endParaRPr>
                    </a:p>
                  </a:txBody>
                  <a:tcPr>
                    <a:solidFill>
                      <a:schemeClr val="tx1"/>
                    </a:solidFill>
                  </a:tcPr>
                </a:tc>
                <a:extLst>
                  <a:ext uri="{0D108BD9-81ED-4DB2-BD59-A6C34878D82A}">
                    <a16:rowId xmlns:a16="http://schemas.microsoft.com/office/drawing/2014/main" val="2896549490"/>
                  </a:ext>
                </a:extLst>
              </a:tr>
              <a:tr h="5120924">
                <a:tc>
                  <a:txBody>
                    <a:bodyPr/>
                    <a:lstStyle/>
                    <a:p>
                      <a:pPr marL="342900" indent="-342900">
                        <a:lnSpc>
                          <a:spcPts val="1200"/>
                        </a:lnSpc>
                        <a:spcAft>
                          <a:spcPts val="600"/>
                        </a:spcAft>
                        <a:buFont typeface="+mj-lt"/>
                        <a:buAutoNum type="arabicPeriod"/>
                      </a:pPr>
                      <a:r>
                        <a:rPr lang="en-US" sz="1100" baseline="0">
                          <a:solidFill>
                            <a:schemeClr val="tx1"/>
                          </a:solidFill>
                          <a:latin typeface="+mj-lt"/>
                          <a:ea typeface="Meiryo" panose="020B0604030504040204" pitchFamily="34" charset="-128"/>
                        </a:rPr>
                        <a:t>Rancho Cucamonga, California, USA</a:t>
                      </a:r>
                    </a:p>
                    <a:p>
                      <a:pPr marL="342900" indent="-342900">
                        <a:lnSpc>
                          <a:spcPts val="1200"/>
                        </a:lnSpc>
                        <a:spcAft>
                          <a:spcPts val="600"/>
                        </a:spcAft>
                        <a:buFont typeface="+mj-lt"/>
                        <a:buAutoNum type="arabicPeriod"/>
                      </a:pPr>
                      <a:r>
                        <a:rPr lang="en-US" sz="1100" baseline="0">
                          <a:solidFill>
                            <a:schemeClr val="tx1"/>
                          </a:solidFill>
                          <a:latin typeface="+mj-lt"/>
                          <a:ea typeface="Meiryo" panose="020B0604030504040204" pitchFamily="34" charset="-128"/>
                        </a:rPr>
                        <a:t>Charlestown, Indiana, USA (Jeffersonville)</a:t>
                      </a:r>
                    </a:p>
                    <a:p>
                      <a:pPr marL="342900" indent="-342900">
                        <a:lnSpc>
                          <a:spcPts val="1200"/>
                        </a:lnSpc>
                        <a:spcAft>
                          <a:spcPts val="600"/>
                        </a:spcAft>
                        <a:buFont typeface="+mj-lt"/>
                        <a:buAutoNum type="arabicPeriod"/>
                      </a:pPr>
                      <a:r>
                        <a:rPr lang="en-US" sz="1100" baseline="0">
                          <a:solidFill>
                            <a:schemeClr val="tx1"/>
                          </a:solidFill>
                          <a:latin typeface="+mj-lt"/>
                          <a:ea typeface="Meiryo" panose="020B0604030504040204" pitchFamily="34" charset="-128"/>
                        </a:rPr>
                        <a:t>Belleville, Michigan, USA</a:t>
                      </a:r>
                    </a:p>
                    <a:p>
                      <a:pPr marL="342900" indent="-342900">
                        <a:lnSpc>
                          <a:spcPts val="1200"/>
                        </a:lnSpc>
                        <a:spcAft>
                          <a:spcPts val="600"/>
                        </a:spcAft>
                        <a:buFont typeface="+mj-lt"/>
                        <a:buAutoNum type="arabicPeriod"/>
                      </a:pPr>
                      <a:r>
                        <a:rPr lang="en-US" sz="1100" baseline="0">
                          <a:solidFill>
                            <a:schemeClr val="tx1"/>
                          </a:solidFill>
                          <a:latin typeface="+mj-lt"/>
                          <a:ea typeface="Meiryo" panose="020B0604030504040204" pitchFamily="34" charset="-128"/>
                        </a:rPr>
                        <a:t>Mt. Juliet, Tennessee, USA</a:t>
                      </a:r>
                    </a:p>
                    <a:p>
                      <a:pPr marL="342900" indent="-342900">
                        <a:lnSpc>
                          <a:spcPts val="1200"/>
                        </a:lnSpc>
                        <a:spcAft>
                          <a:spcPts val="600"/>
                        </a:spcAft>
                        <a:buFont typeface="+mj-lt"/>
                        <a:buAutoNum type="arabicPeriod"/>
                      </a:pPr>
                      <a:r>
                        <a:rPr lang="en-US" sz="1100" baseline="0">
                          <a:solidFill>
                            <a:schemeClr val="tx1"/>
                          </a:solidFill>
                          <a:latin typeface="+mj-lt"/>
                          <a:ea typeface="Meiryo" panose="020B0604030504040204" pitchFamily="34" charset="-128"/>
                        </a:rPr>
                        <a:t>Laredo, Texas, USA</a:t>
                      </a:r>
                    </a:p>
                  </a:txBody>
                  <a:tcPr/>
                </a:tc>
                <a:tc>
                  <a:txBody>
                    <a:bodyPr/>
                    <a:lstStyle/>
                    <a:p>
                      <a:pPr marL="342900" indent="-342900">
                        <a:lnSpc>
                          <a:spcPts val="1200"/>
                        </a:lnSpc>
                        <a:spcAft>
                          <a:spcPts val="600"/>
                        </a:spcAft>
                        <a:buFont typeface="+mj-lt"/>
                        <a:buAutoNum type="arabicPeriod"/>
                      </a:pPr>
                      <a:r>
                        <a:rPr lang="en-US" sz="1100" dirty="0">
                          <a:solidFill>
                            <a:schemeClr val="tx1"/>
                          </a:solidFill>
                          <a:latin typeface="+mj-lt"/>
                          <a:ea typeface="Meiryo" panose="020B0604030504040204" pitchFamily="34" charset="-128"/>
                        </a:rPr>
                        <a:t>Osceola, Arkansas</a:t>
                      </a:r>
                      <a:r>
                        <a:rPr lang="en-US" sz="1100" baseline="0" dirty="0">
                          <a:solidFill>
                            <a:schemeClr val="tx1"/>
                          </a:solidFill>
                          <a:latin typeface="+mj-lt"/>
                          <a:ea typeface="Meiryo" panose="020B0604030504040204" pitchFamily="34" charset="-128"/>
                        </a:rPr>
                        <a:t>, USA</a:t>
                      </a:r>
                      <a:endParaRPr lang="en-US" sz="1100" dirty="0">
                        <a:solidFill>
                          <a:schemeClr val="tx1"/>
                        </a:solidFill>
                        <a:latin typeface="+mj-lt"/>
                        <a:ea typeface="Meiryo" panose="020B0604030504040204" pitchFamily="34" charset="-128"/>
                      </a:endParaRPr>
                    </a:p>
                    <a:p>
                      <a:pPr marL="342900" marR="0" lvl="0" indent="-3429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err="1">
                          <a:solidFill>
                            <a:schemeClr val="tx1"/>
                          </a:solidFill>
                          <a:latin typeface="+mj-lt"/>
                          <a:ea typeface="Meiryo" panose="020B0604030504040204" pitchFamily="34" charset="-128"/>
                        </a:rPr>
                        <a:t>Murietta</a:t>
                      </a:r>
                      <a:r>
                        <a:rPr lang="en-US" sz="1100" baseline="0" dirty="0">
                          <a:solidFill>
                            <a:schemeClr val="tx1"/>
                          </a:solidFill>
                          <a:latin typeface="+mj-lt"/>
                          <a:ea typeface="Meiryo" panose="020B0604030504040204" pitchFamily="34" charset="-128"/>
                        </a:rPr>
                        <a:t>, California, USA</a:t>
                      </a:r>
                    </a:p>
                    <a:p>
                      <a:pPr marL="342900" marR="0" lvl="0" indent="-3429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Urbandale, Iowa, USA</a:t>
                      </a:r>
                    </a:p>
                    <a:p>
                      <a:pPr marL="342900" marR="0" lvl="0" indent="-342900" algn="l" defTabSz="914400" rtl="0" eaLnBrk="1" fontAlgn="auto" latinLnBrk="0" hangingPunct="1">
                        <a:lnSpc>
                          <a:spcPts val="1200"/>
                        </a:lnSpc>
                        <a:spcBef>
                          <a:spcPts val="0"/>
                        </a:spcBef>
                        <a:spcAft>
                          <a:spcPts val="600"/>
                        </a:spcAft>
                        <a:buClrTx/>
                        <a:buSzTx/>
                        <a:buFont typeface="+mj-lt"/>
                        <a:buAutoNum type="arabicPeriod"/>
                        <a:tabLst/>
                        <a:defRPr/>
                      </a:pPr>
                      <a:r>
                        <a:rPr lang="en-US" sz="1100" dirty="0" smtClean="0">
                          <a:solidFill>
                            <a:schemeClr val="tx1"/>
                          </a:solidFill>
                          <a:latin typeface="+mj-lt"/>
                          <a:ea typeface="Meiryo" panose="020B0604030504040204" pitchFamily="34" charset="-128"/>
                        </a:rPr>
                        <a:t>Battle Creek, Michigan</a:t>
                      </a:r>
                      <a:r>
                        <a:rPr lang="en-US" sz="1100" baseline="0" dirty="0" smtClean="0">
                          <a:solidFill>
                            <a:schemeClr val="tx1"/>
                          </a:solidFill>
                          <a:latin typeface="+mj-lt"/>
                          <a:ea typeface="Meiryo" panose="020B0604030504040204" pitchFamily="34" charset="-128"/>
                        </a:rPr>
                        <a:t>, USA</a:t>
                      </a:r>
                      <a:endParaRPr lang="en-US" sz="1100" dirty="0" smtClean="0">
                        <a:solidFill>
                          <a:schemeClr val="tx1"/>
                        </a:solidFill>
                        <a:latin typeface="+mj-lt"/>
                        <a:ea typeface="Meiryo" panose="020B0604030504040204" pitchFamily="34" charset="-128"/>
                      </a:endParaRPr>
                    </a:p>
                    <a:p>
                      <a:pPr marL="342900" marR="0" lvl="0" indent="-342900" algn="l" defTabSz="914400" rtl="0" eaLnBrk="1" fontAlgn="auto" latinLnBrk="0" hangingPunct="1">
                        <a:lnSpc>
                          <a:spcPts val="1200"/>
                        </a:lnSpc>
                        <a:spcBef>
                          <a:spcPts val="0"/>
                        </a:spcBef>
                        <a:spcAft>
                          <a:spcPts val="600"/>
                        </a:spcAft>
                        <a:buClrTx/>
                        <a:buSzTx/>
                        <a:buFont typeface="+mj-lt"/>
                        <a:buAutoNum type="arabicPeriod"/>
                        <a:tabLst/>
                        <a:defRPr/>
                      </a:pPr>
                      <a:r>
                        <a:rPr lang="en-US" sz="1100" dirty="0" smtClean="0">
                          <a:solidFill>
                            <a:schemeClr val="tx1"/>
                          </a:solidFill>
                          <a:latin typeface="+mj-lt"/>
                          <a:ea typeface="Meiryo" panose="020B0604030504040204" pitchFamily="34" charset="-128"/>
                        </a:rPr>
                        <a:t>Battle Creek,</a:t>
                      </a:r>
                      <a:r>
                        <a:rPr lang="en-US" sz="1100" baseline="0" dirty="0" smtClean="0">
                          <a:solidFill>
                            <a:schemeClr val="tx1"/>
                          </a:solidFill>
                          <a:latin typeface="+mj-lt"/>
                          <a:ea typeface="Meiryo" panose="020B0604030504040204" pitchFamily="34" charset="-128"/>
                        </a:rPr>
                        <a:t> Michigan, USA</a:t>
                      </a:r>
                      <a:endParaRPr lang="en-US" sz="1100" dirty="0" smtClean="0">
                        <a:solidFill>
                          <a:schemeClr val="tx1"/>
                        </a:solidFill>
                        <a:latin typeface="+mj-lt"/>
                        <a:ea typeface="Meiryo" panose="020B0604030504040204" pitchFamily="34" charset="-128"/>
                      </a:endParaRPr>
                    </a:p>
                    <a:p>
                      <a:pPr marL="342900" marR="0" lvl="0" indent="-3429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smtClean="0">
                          <a:solidFill>
                            <a:schemeClr val="tx1"/>
                          </a:solidFill>
                          <a:latin typeface="+mj-lt"/>
                          <a:ea typeface="Meiryo" panose="020B0604030504040204" pitchFamily="34" charset="-128"/>
                        </a:rPr>
                        <a:t>Greenville, North Carolina, USA</a:t>
                      </a:r>
                    </a:p>
                    <a:p>
                      <a:pPr marL="342900" indent="-342900">
                        <a:lnSpc>
                          <a:spcPts val="1200"/>
                        </a:lnSpc>
                        <a:spcAft>
                          <a:spcPts val="600"/>
                        </a:spcAft>
                        <a:buFont typeface="+mj-lt"/>
                        <a:buAutoNum type="arabicPeriod"/>
                      </a:pPr>
                      <a:r>
                        <a:rPr lang="en-US" sz="1100" dirty="0" smtClean="0">
                          <a:solidFill>
                            <a:schemeClr val="tx1"/>
                          </a:solidFill>
                          <a:latin typeface="+mj-lt"/>
                          <a:ea typeface="Meiryo" panose="020B0604030504040204" pitchFamily="34" charset="-128"/>
                        </a:rPr>
                        <a:t>Statesville</a:t>
                      </a:r>
                      <a:r>
                        <a:rPr lang="en-US" sz="1100" dirty="0">
                          <a:solidFill>
                            <a:schemeClr val="tx1"/>
                          </a:solidFill>
                          <a:latin typeface="+mj-lt"/>
                          <a:ea typeface="Meiryo" panose="020B0604030504040204" pitchFamily="34" charset="-128"/>
                        </a:rPr>
                        <a:t>, North</a:t>
                      </a:r>
                      <a:r>
                        <a:rPr lang="en-US" sz="1100" baseline="0" dirty="0">
                          <a:solidFill>
                            <a:schemeClr val="tx1"/>
                          </a:solidFill>
                          <a:latin typeface="+mj-lt"/>
                          <a:ea typeface="Meiryo" panose="020B0604030504040204" pitchFamily="34" charset="-128"/>
                        </a:rPr>
                        <a:t> Carolina, USA</a:t>
                      </a:r>
                    </a:p>
                    <a:p>
                      <a:pPr marL="342900" indent="-342900">
                        <a:lnSpc>
                          <a:spcPts val="1200"/>
                        </a:lnSpc>
                        <a:spcAft>
                          <a:spcPts val="600"/>
                        </a:spcAft>
                        <a:buFont typeface="+mj-lt"/>
                        <a:buAutoNum type="arabicPeriod"/>
                      </a:pPr>
                      <a:r>
                        <a:rPr lang="en-US" sz="1100" baseline="0" dirty="0" smtClean="0">
                          <a:solidFill>
                            <a:schemeClr val="tx1"/>
                          </a:solidFill>
                          <a:latin typeface="+mj-lt"/>
                          <a:ea typeface="Meiryo" panose="020B0604030504040204" pitchFamily="34" charset="-128"/>
                        </a:rPr>
                        <a:t>Athens</a:t>
                      </a:r>
                      <a:r>
                        <a:rPr lang="en-US" sz="1100" baseline="0" dirty="0">
                          <a:solidFill>
                            <a:schemeClr val="tx1"/>
                          </a:solidFill>
                          <a:latin typeface="+mj-lt"/>
                          <a:ea typeface="Meiryo" panose="020B0604030504040204" pitchFamily="34" charset="-128"/>
                        </a:rPr>
                        <a:t>, Tennessee, USA</a:t>
                      </a:r>
                    </a:p>
                    <a:p>
                      <a:pPr marL="342900" indent="-3429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Maryville, Tennessee, USA</a:t>
                      </a:r>
                    </a:p>
                    <a:p>
                      <a:pPr marL="342900" indent="-3429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Ennis, Texas, USA</a:t>
                      </a:r>
                    </a:p>
                    <a:p>
                      <a:pPr marL="342900" marR="0" lvl="0" indent="-3429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Guelph, Ontario, Canada</a:t>
                      </a:r>
                      <a:endParaRPr lang="en-US" sz="1100" dirty="0">
                        <a:solidFill>
                          <a:schemeClr val="tx1"/>
                        </a:solidFill>
                        <a:latin typeface="+mj-lt"/>
                        <a:ea typeface="Meiryo" panose="020B0604030504040204" pitchFamily="34" charset="-128"/>
                      </a:endParaRPr>
                    </a:p>
                    <a:p>
                      <a:pPr marL="342900" indent="-3429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Apodaca, Nuevo Leon, México</a:t>
                      </a:r>
                    </a:p>
                    <a:p>
                      <a:pPr marL="342900" indent="-3429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Guadalupe, Nuevo Leon, México</a:t>
                      </a:r>
                    </a:p>
                    <a:p>
                      <a:pPr marL="342900" indent="-342900">
                        <a:lnSpc>
                          <a:spcPts val="1200"/>
                        </a:lnSpc>
                        <a:spcAft>
                          <a:spcPts val="600"/>
                        </a:spcAft>
                        <a:buFont typeface="+mj-lt"/>
                        <a:buAutoNum type="arabicPeriod"/>
                      </a:pPr>
                      <a:r>
                        <a:rPr lang="en-US" sz="1100" baseline="0" dirty="0" err="1">
                          <a:solidFill>
                            <a:schemeClr val="tx1"/>
                          </a:solidFill>
                          <a:latin typeface="+mj-lt"/>
                          <a:ea typeface="Meiryo" panose="020B0604030504040204" pitchFamily="34" charset="-128"/>
                        </a:rPr>
                        <a:t>Silao</a:t>
                      </a:r>
                      <a:r>
                        <a:rPr lang="en-US" sz="1100" baseline="0" dirty="0">
                          <a:solidFill>
                            <a:schemeClr val="tx1"/>
                          </a:solidFill>
                          <a:latin typeface="+mj-lt"/>
                          <a:ea typeface="Meiryo" panose="020B0604030504040204" pitchFamily="34" charset="-128"/>
                        </a:rPr>
                        <a:t>, Guanajuato, México</a:t>
                      </a:r>
                    </a:p>
                  </a:txBody>
                  <a:tcPr/>
                </a:tc>
                <a:tc>
                  <a:txBody>
                    <a:bodyPr/>
                    <a:lstStyle/>
                    <a:p>
                      <a:pPr marL="342900" indent="-342900">
                        <a:lnSpc>
                          <a:spcPts val="1200"/>
                        </a:lnSpc>
                        <a:spcBef>
                          <a:spcPts val="600"/>
                        </a:spcBef>
                        <a:buFont typeface="+mj-lt"/>
                        <a:buAutoNum type="arabicPeriod"/>
                      </a:pPr>
                      <a:r>
                        <a:rPr lang="en-US" sz="1100">
                          <a:solidFill>
                            <a:schemeClr val="tx1"/>
                          </a:solidFill>
                          <a:latin typeface="+mj-lt"/>
                          <a:ea typeface="Meiryo" panose="020B0604030504040204" pitchFamily="34" charset="-128"/>
                        </a:rPr>
                        <a:t>Osceola, Arkansas, USA (</a:t>
                      </a:r>
                      <a:r>
                        <a:rPr lang="en-US" sz="1100" err="1">
                          <a:solidFill>
                            <a:schemeClr val="tx1"/>
                          </a:solidFill>
                          <a:latin typeface="+mj-lt"/>
                          <a:ea typeface="Meiryo" panose="020B0604030504040204" pitchFamily="34" charset="-128"/>
                        </a:rPr>
                        <a:t>Systex</a:t>
                      </a:r>
                      <a:r>
                        <a:rPr lang="en-US" sz="1100">
                          <a:solidFill>
                            <a:schemeClr val="tx1"/>
                          </a:solidFill>
                          <a:latin typeface="+mj-lt"/>
                          <a:ea typeface="Meiryo" panose="020B0604030504040204" pitchFamily="34" charset="-128"/>
                        </a:rPr>
                        <a:t> - SPARC)</a:t>
                      </a:r>
                    </a:p>
                    <a:p>
                      <a:pPr marL="342900" indent="-342900">
                        <a:lnSpc>
                          <a:spcPts val="1200"/>
                        </a:lnSpc>
                        <a:spcBef>
                          <a:spcPts val="600"/>
                        </a:spcBef>
                        <a:buFont typeface="+mj-lt"/>
                        <a:buAutoNum type="arabicPeriod"/>
                      </a:pPr>
                      <a:r>
                        <a:rPr lang="en-US" sz="1100">
                          <a:solidFill>
                            <a:schemeClr val="tx1"/>
                          </a:solidFill>
                          <a:latin typeface="+mj-lt"/>
                          <a:ea typeface="Meiryo" panose="020B0604030504040204" pitchFamily="34" charset="-128"/>
                        </a:rPr>
                        <a:t>Torrance, California, USA (DENSO TEN)</a:t>
                      </a:r>
                    </a:p>
                    <a:p>
                      <a:pPr marL="342900" indent="-342900">
                        <a:lnSpc>
                          <a:spcPts val="1200"/>
                        </a:lnSpc>
                        <a:spcBef>
                          <a:spcPts val="600"/>
                        </a:spcBef>
                        <a:buFont typeface="+mj-lt"/>
                        <a:buAutoNum type="arabicPeriod"/>
                      </a:pPr>
                      <a:r>
                        <a:rPr lang="en-US" sz="1100">
                          <a:solidFill>
                            <a:schemeClr val="tx1"/>
                          </a:solidFill>
                          <a:latin typeface="+mj-lt"/>
                          <a:ea typeface="Meiryo" panose="020B0604030504040204" pitchFamily="34" charset="-128"/>
                        </a:rPr>
                        <a:t>Pendergrass, Georgia, USA</a:t>
                      </a:r>
                      <a:r>
                        <a:rPr lang="en-US" sz="1100" baseline="0">
                          <a:solidFill>
                            <a:schemeClr val="tx1"/>
                          </a:solidFill>
                          <a:latin typeface="+mj-lt"/>
                          <a:ea typeface="Meiryo" panose="020B0604030504040204" pitchFamily="34" charset="-128"/>
                        </a:rPr>
                        <a:t> (TACG)</a:t>
                      </a:r>
                    </a:p>
                    <a:p>
                      <a:pPr marL="342900" indent="-342900">
                        <a:lnSpc>
                          <a:spcPts val="1200"/>
                        </a:lnSpc>
                        <a:spcBef>
                          <a:spcPts val="600"/>
                        </a:spcBef>
                        <a:buFont typeface="+mj-lt"/>
                        <a:buAutoNum type="arabicPeriod"/>
                      </a:pPr>
                      <a:r>
                        <a:rPr lang="en-US" sz="1100" baseline="0">
                          <a:solidFill>
                            <a:schemeClr val="tx1"/>
                          </a:solidFill>
                          <a:latin typeface="+mj-lt"/>
                          <a:ea typeface="Meiryo" panose="020B0604030504040204" pitchFamily="34" charset="-128"/>
                        </a:rPr>
                        <a:t>Pendergrass, Georgia</a:t>
                      </a:r>
                      <a:r>
                        <a:rPr lang="en-US" sz="1100">
                          <a:solidFill>
                            <a:schemeClr val="tx1"/>
                          </a:solidFill>
                          <a:latin typeface="+mj-lt"/>
                          <a:ea typeface="Meiryo" panose="020B0604030504040204" pitchFamily="34" charset="-128"/>
                        </a:rPr>
                        <a:t>, USA</a:t>
                      </a:r>
                      <a:r>
                        <a:rPr lang="en-US" sz="1100" baseline="0">
                          <a:solidFill>
                            <a:schemeClr val="tx1"/>
                          </a:solidFill>
                          <a:latin typeface="+mj-lt"/>
                          <a:ea typeface="Meiryo" panose="020B0604030504040204" pitchFamily="34" charset="-128"/>
                        </a:rPr>
                        <a:t> (TICA)</a:t>
                      </a:r>
                    </a:p>
                    <a:p>
                      <a:pPr marL="342900" indent="-342900">
                        <a:lnSpc>
                          <a:spcPts val="1200"/>
                        </a:lnSpc>
                        <a:spcBef>
                          <a:spcPts val="600"/>
                        </a:spcBef>
                        <a:buFont typeface="+mj-lt"/>
                        <a:buAutoNum type="arabicPeriod"/>
                      </a:pPr>
                      <a:r>
                        <a:rPr lang="en-US" sz="1100" baseline="0">
                          <a:solidFill>
                            <a:schemeClr val="tx1"/>
                          </a:solidFill>
                          <a:latin typeface="+mj-lt"/>
                          <a:ea typeface="Meiryo" panose="020B0604030504040204" pitchFamily="34" charset="-128"/>
                        </a:rPr>
                        <a:t>Hopkinsville, Kentucky</a:t>
                      </a:r>
                      <a:r>
                        <a:rPr lang="en-US" sz="1100">
                          <a:solidFill>
                            <a:schemeClr val="tx1"/>
                          </a:solidFill>
                          <a:latin typeface="+mj-lt"/>
                          <a:ea typeface="Meiryo" panose="020B0604030504040204" pitchFamily="34" charset="-128"/>
                        </a:rPr>
                        <a:t>, USA</a:t>
                      </a:r>
                      <a:r>
                        <a:rPr lang="en-US" sz="1100" baseline="0">
                          <a:solidFill>
                            <a:schemeClr val="tx1"/>
                          </a:solidFill>
                          <a:latin typeface="+mj-lt"/>
                          <a:ea typeface="Meiryo" panose="020B0604030504040204" pitchFamily="34" charset="-128"/>
                        </a:rPr>
                        <a:t> (ASKY)</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Battle Creek, Michigan</a:t>
                      </a:r>
                      <a:r>
                        <a:rPr lang="en-US" sz="1100">
                          <a:solidFill>
                            <a:schemeClr val="tx1"/>
                          </a:solidFill>
                          <a:latin typeface="+mj-lt"/>
                          <a:ea typeface="Meiryo" panose="020B0604030504040204" pitchFamily="34" charset="-128"/>
                        </a:rPr>
                        <a:t>, USA</a:t>
                      </a:r>
                      <a:r>
                        <a:rPr lang="en-US" sz="1100" baseline="0">
                          <a:solidFill>
                            <a:schemeClr val="tx1"/>
                          </a:solidFill>
                          <a:latin typeface="+mj-lt"/>
                          <a:ea typeface="Meiryo" panose="020B0604030504040204" pitchFamily="34" charset="-128"/>
                        </a:rPr>
                        <a:t> (</a:t>
                      </a:r>
                      <a:r>
                        <a:rPr lang="en-US" sz="1100" baseline="0" err="1">
                          <a:solidFill>
                            <a:schemeClr val="tx1"/>
                          </a:solidFill>
                          <a:latin typeface="+mj-lt"/>
                          <a:ea typeface="Meiryo" panose="020B0604030504040204" pitchFamily="34" charset="-128"/>
                        </a:rPr>
                        <a:t>Systex</a:t>
                      </a:r>
                      <a:r>
                        <a:rPr lang="en-US" sz="1100" baseline="0">
                          <a:solidFill>
                            <a:schemeClr val="tx1"/>
                          </a:solidFill>
                          <a:latin typeface="+mj-lt"/>
                          <a:ea typeface="Meiryo" panose="020B0604030504040204" pitchFamily="34" charset="-128"/>
                        </a:rPr>
                        <a:t> - SPC)</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Parma, Michigan</a:t>
                      </a:r>
                      <a:r>
                        <a:rPr lang="en-US" sz="1100">
                          <a:solidFill>
                            <a:schemeClr val="tx1"/>
                          </a:solidFill>
                          <a:latin typeface="+mj-lt"/>
                          <a:ea typeface="Meiryo" panose="020B0604030504040204" pitchFamily="34" charset="-128"/>
                        </a:rPr>
                        <a:t>, USA</a:t>
                      </a:r>
                      <a:r>
                        <a:rPr lang="en-US" sz="1100" baseline="0">
                          <a:solidFill>
                            <a:schemeClr val="tx1"/>
                          </a:solidFill>
                          <a:latin typeface="+mj-lt"/>
                          <a:ea typeface="Meiryo" panose="020B0604030504040204" pitchFamily="34" charset="-128"/>
                        </a:rPr>
                        <a:t> (MACI)</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Jackson, Tennessee</a:t>
                      </a:r>
                      <a:r>
                        <a:rPr lang="en-US" sz="1100">
                          <a:solidFill>
                            <a:schemeClr val="tx1"/>
                          </a:solidFill>
                          <a:latin typeface="+mj-lt"/>
                          <a:ea typeface="Meiryo" panose="020B0604030504040204" pitchFamily="34" charset="-128"/>
                        </a:rPr>
                        <a:t>, USA</a:t>
                      </a:r>
                      <a:r>
                        <a:rPr lang="en-US" sz="1100" baseline="0">
                          <a:solidFill>
                            <a:schemeClr val="tx1"/>
                          </a:solidFill>
                          <a:latin typeface="+mj-lt"/>
                          <a:ea typeface="Meiryo" panose="020B0604030504040204" pitchFamily="34" charset="-128"/>
                        </a:rPr>
                        <a:t> (TBDN)</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McAllen, Texas</a:t>
                      </a:r>
                      <a:r>
                        <a:rPr lang="en-US" sz="1100">
                          <a:solidFill>
                            <a:schemeClr val="tx1"/>
                          </a:solidFill>
                          <a:latin typeface="+mj-lt"/>
                          <a:ea typeface="Meiryo" panose="020B0604030504040204" pitchFamily="34" charset="-128"/>
                        </a:rPr>
                        <a:t>, USA</a:t>
                      </a:r>
                      <a:r>
                        <a:rPr lang="en-US" sz="1100" baseline="0">
                          <a:solidFill>
                            <a:schemeClr val="tx1"/>
                          </a:solidFill>
                          <a:latin typeface="+mj-lt"/>
                          <a:ea typeface="Meiryo" panose="020B0604030504040204" pitchFamily="34" charset="-128"/>
                        </a:rPr>
                        <a:t> (DENSO TEN)</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Monclova, Coahuila, México (DENSO Air Systems)</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Monterrey, Nuevo Leon, México (</a:t>
                      </a:r>
                      <a:r>
                        <a:rPr lang="en-US" sz="1100" baseline="0" err="1">
                          <a:solidFill>
                            <a:schemeClr val="tx1"/>
                          </a:solidFill>
                          <a:latin typeface="+mj-lt"/>
                          <a:ea typeface="Meiryo" panose="020B0604030504040204" pitchFamily="34" charset="-128"/>
                        </a:rPr>
                        <a:t>Hamaden</a:t>
                      </a:r>
                      <a:r>
                        <a:rPr lang="en-US" sz="1100" baseline="0">
                          <a:solidFill>
                            <a:schemeClr val="tx1"/>
                          </a:solidFill>
                          <a:latin typeface="+mj-lt"/>
                          <a:ea typeface="Meiryo" panose="020B0604030504040204" pitchFamily="34" charset="-128"/>
                        </a:rPr>
                        <a:t>)</a:t>
                      </a:r>
                    </a:p>
                    <a:p>
                      <a:pPr marL="342900" marR="0" lvl="0" indent="-342900" algn="l" defTabSz="914400" rtl="0" eaLnBrk="1" fontAlgn="auto" latinLnBrk="0" hangingPunct="1">
                        <a:lnSpc>
                          <a:spcPts val="1200"/>
                        </a:lnSpc>
                        <a:spcBef>
                          <a:spcPts val="600"/>
                        </a:spcBef>
                        <a:spcAft>
                          <a:spcPts val="0"/>
                        </a:spcAft>
                        <a:buClrTx/>
                        <a:buSzTx/>
                        <a:buFont typeface="+mj-lt"/>
                        <a:buAutoNum type="arabicPeriod"/>
                        <a:tabLst/>
                        <a:defRPr/>
                      </a:pPr>
                      <a:r>
                        <a:rPr lang="en-US" sz="1100" baseline="0">
                          <a:solidFill>
                            <a:schemeClr val="tx1"/>
                          </a:solidFill>
                          <a:latin typeface="+mj-lt"/>
                          <a:ea typeface="Meiryo" panose="020B0604030504040204" pitchFamily="34" charset="-128"/>
                        </a:rPr>
                        <a:t>Reynosa, Tamaulipas, México (DENSO TEN)</a:t>
                      </a:r>
                      <a:endParaRPr lang="en-US" sz="1100">
                        <a:latin typeface="+mj-lt"/>
                        <a:ea typeface="Meiryo" panose="020B0604030504040204" pitchFamily="34" charset="-128"/>
                      </a:endParaRPr>
                    </a:p>
                  </a:txBody>
                  <a:tcPr/>
                </a:tc>
                <a:tc>
                  <a:txBody>
                    <a:bodyPr/>
                    <a:lstStyle/>
                    <a:p>
                      <a:pPr marL="228600" indent="-228600">
                        <a:lnSpc>
                          <a:spcPts val="1200"/>
                        </a:lnSpc>
                        <a:spcAft>
                          <a:spcPts val="600"/>
                        </a:spcAft>
                        <a:buFont typeface="+mj-lt"/>
                        <a:buAutoNum type="arabicPeriod"/>
                      </a:pPr>
                      <a:r>
                        <a:rPr lang="en-US" sz="1100" dirty="0" smtClean="0">
                          <a:solidFill>
                            <a:schemeClr val="tx1"/>
                          </a:solidFill>
                          <a:latin typeface="+mj-lt"/>
                          <a:ea typeface="Meiryo" panose="020B0604030504040204" pitchFamily="34" charset="-128"/>
                        </a:rPr>
                        <a:t>Carlsbad, </a:t>
                      </a:r>
                      <a:r>
                        <a:rPr lang="en-US" sz="1100" dirty="0">
                          <a:solidFill>
                            <a:schemeClr val="tx1"/>
                          </a:solidFill>
                          <a:latin typeface="+mj-lt"/>
                          <a:ea typeface="Meiryo" panose="020B0604030504040204" pitchFamily="34" charset="-128"/>
                        </a:rPr>
                        <a:t>California, USA</a:t>
                      </a:r>
                    </a:p>
                    <a:p>
                      <a:pPr marL="228600" indent="-228600">
                        <a:lnSpc>
                          <a:spcPts val="1200"/>
                        </a:lnSpc>
                        <a:spcAft>
                          <a:spcPts val="600"/>
                        </a:spcAft>
                        <a:buFont typeface="+mj-lt"/>
                        <a:buAutoNum type="arabicPeriod"/>
                      </a:pPr>
                      <a:r>
                        <a:rPr lang="en-US" sz="1100" dirty="0">
                          <a:solidFill>
                            <a:schemeClr val="tx1"/>
                          </a:solidFill>
                          <a:latin typeface="+mj-lt"/>
                          <a:ea typeface="Meiryo" panose="020B0604030504040204" pitchFamily="34" charset="-128"/>
                        </a:rPr>
                        <a:t>San</a:t>
                      </a:r>
                      <a:r>
                        <a:rPr lang="en-US" sz="1100" baseline="0" dirty="0">
                          <a:solidFill>
                            <a:schemeClr val="tx1"/>
                          </a:solidFill>
                          <a:latin typeface="+mj-lt"/>
                          <a:ea typeface="Meiryo" panose="020B0604030504040204" pitchFamily="34" charset="-128"/>
                        </a:rPr>
                        <a:t> Jose, California</a:t>
                      </a:r>
                      <a:r>
                        <a:rPr lang="en-US" sz="1100" dirty="0">
                          <a:solidFill>
                            <a:schemeClr val="tx1"/>
                          </a:solidFill>
                          <a:latin typeface="+mj-lt"/>
                          <a:ea typeface="Meiryo" panose="020B0604030504040204" pitchFamily="34" charset="-128"/>
                        </a:rPr>
                        <a:t>, USA</a:t>
                      </a: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dirty="0">
                          <a:solidFill>
                            <a:schemeClr val="tx1"/>
                          </a:solidFill>
                          <a:latin typeface="+mj-lt"/>
                          <a:ea typeface="Meiryo" panose="020B0604030504040204" pitchFamily="34" charset="-128"/>
                        </a:rPr>
                        <a:t>Ann Arbor, Michigan, USA</a:t>
                      </a:r>
                    </a:p>
                    <a:p>
                      <a:pPr marL="228600" indent="-2286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Jenison, Michigan, USA</a:t>
                      </a: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Southfield, Michigan</a:t>
                      </a:r>
                      <a:r>
                        <a:rPr lang="en-US" sz="1100" dirty="0">
                          <a:solidFill>
                            <a:schemeClr val="tx1"/>
                          </a:solidFill>
                          <a:latin typeface="+mj-lt"/>
                          <a:ea typeface="Meiryo" panose="020B0604030504040204" pitchFamily="34" charset="-128"/>
                        </a:rPr>
                        <a:t>, USA</a:t>
                      </a:r>
                      <a:endParaRPr lang="en-US" sz="1100" baseline="0" dirty="0">
                        <a:solidFill>
                          <a:schemeClr val="tx1"/>
                        </a:solidFill>
                        <a:latin typeface="+mj-lt"/>
                        <a:ea typeface="Meiryo" panose="020B0604030504040204" pitchFamily="34" charset="-128"/>
                      </a:endParaRP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Mayfield, Pennsylvania, USA</a:t>
                      </a: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Pittsburgh, Pennsylvania</a:t>
                      </a:r>
                      <a:r>
                        <a:rPr lang="en-US" sz="1100" dirty="0">
                          <a:solidFill>
                            <a:schemeClr val="tx1"/>
                          </a:solidFill>
                          <a:latin typeface="+mj-lt"/>
                          <a:ea typeface="Meiryo" panose="020B0604030504040204" pitchFamily="34" charset="-128"/>
                        </a:rPr>
                        <a:t>, USA</a:t>
                      </a:r>
                      <a:endParaRPr lang="en-US" sz="1100" baseline="0" dirty="0">
                        <a:solidFill>
                          <a:schemeClr val="tx1"/>
                        </a:solidFill>
                        <a:latin typeface="+mj-lt"/>
                        <a:ea typeface="Meiryo" panose="020B0604030504040204" pitchFamily="34" charset="-128"/>
                      </a:endParaRP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Plano, Texas</a:t>
                      </a:r>
                      <a:r>
                        <a:rPr lang="en-US" sz="1100" dirty="0">
                          <a:solidFill>
                            <a:schemeClr val="tx1"/>
                          </a:solidFill>
                          <a:latin typeface="+mj-lt"/>
                          <a:ea typeface="Meiryo" panose="020B0604030504040204" pitchFamily="34" charset="-128"/>
                        </a:rPr>
                        <a:t>, USA</a:t>
                      </a:r>
                      <a:endParaRPr lang="en-US" sz="1100" baseline="0" dirty="0">
                        <a:solidFill>
                          <a:schemeClr val="tx1"/>
                        </a:solidFill>
                        <a:latin typeface="+mj-lt"/>
                        <a:ea typeface="Meiryo" panose="020B0604030504040204" pitchFamily="34" charset="-128"/>
                      </a:endParaRP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Seattle, Washington, USA</a:t>
                      </a: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Montreal, Quebec, Canada</a:t>
                      </a:r>
                    </a:p>
                  </a:txBody>
                  <a:tcPr/>
                </a:tc>
                <a:tc>
                  <a:txBody>
                    <a:bodyPr/>
                    <a:lstStyle/>
                    <a:p>
                      <a:pPr marL="228600" indent="-228600">
                        <a:lnSpc>
                          <a:spcPts val="1200"/>
                        </a:lnSpc>
                        <a:spcAft>
                          <a:spcPts val="600"/>
                        </a:spcAft>
                        <a:buFont typeface="+mj-lt"/>
                        <a:buAutoNum type="arabicPeriod"/>
                      </a:pPr>
                      <a:r>
                        <a:rPr lang="en-US" sz="1100" dirty="0">
                          <a:solidFill>
                            <a:schemeClr val="tx1"/>
                          </a:solidFill>
                          <a:latin typeface="+mj-lt"/>
                          <a:ea typeface="Meiryo" panose="020B0604030504040204" pitchFamily="34" charset="-128"/>
                        </a:rPr>
                        <a:t>Long Beach, California, USA</a:t>
                      </a: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Honolulu, Hawaii</a:t>
                      </a:r>
                      <a:r>
                        <a:rPr lang="en-US" sz="1100" dirty="0">
                          <a:solidFill>
                            <a:schemeClr val="tx1"/>
                          </a:solidFill>
                          <a:latin typeface="+mj-lt"/>
                          <a:ea typeface="Meiryo" panose="020B0604030504040204" pitchFamily="34" charset="-128"/>
                        </a:rPr>
                        <a:t>, USA</a:t>
                      </a:r>
                    </a:p>
                    <a:p>
                      <a:pPr marL="228600" indent="-228600">
                        <a:lnSpc>
                          <a:spcPts val="1200"/>
                        </a:lnSpc>
                        <a:spcAft>
                          <a:spcPts val="600"/>
                        </a:spcAft>
                        <a:buFont typeface="+mj-lt"/>
                        <a:buAutoNum type="arabicPeriod"/>
                      </a:pPr>
                      <a:r>
                        <a:rPr lang="en-US" sz="1100" dirty="0">
                          <a:solidFill>
                            <a:schemeClr val="tx1"/>
                          </a:solidFill>
                          <a:latin typeface="+mj-lt"/>
                          <a:ea typeface="Meiryo" panose="020B0604030504040204" pitchFamily="34" charset="-128"/>
                        </a:rPr>
                        <a:t>Waterloo,</a:t>
                      </a:r>
                      <a:r>
                        <a:rPr lang="en-US" sz="1100" baseline="0" dirty="0">
                          <a:solidFill>
                            <a:schemeClr val="tx1"/>
                          </a:solidFill>
                          <a:latin typeface="+mj-lt"/>
                          <a:ea typeface="Meiryo" panose="020B0604030504040204" pitchFamily="34" charset="-128"/>
                        </a:rPr>
                        <a:t> Iowa</a:t>
                      </a:r>
                      <a:r>
                        <a:rPr lang="en-US" sz="1100" dirty="0">
                          <a:solidFill>
                            <a:schemeClr val="tx1"/>
                          </a:solidFill>
                          <a:latin typeface="+mj-lt"/>
                          <a:ea typeface="Meiryo" panose="020B0604030504040204" pitchFamily="34" charset="-128"/>
                        </a:rPr>
                        <a:t>, USA</a:t>
                      </a:r>
                    </a:p>
                    <a:p>
                      <a:pPr marL="228600" indent="-228600">
                        <a:lnSpc>
                          <a:spcPts val="1200"/>
                        </a:lnSpc>
                        <a:spcAft>
                          <a:spcPts val="600"/>
                        </a:spcAft>
                        <a:buFont typeface="+mj-lt"/>
                        <a:buAutoNum type="arabicPeriod"/>
                      </a:pPr>
                      <a:r>
                        <a:rPr lang="en-US" sz="1100" dirty="0">
                          <a:solidFill>
                            <a:schemeClr val="tx1"/>
                          </a:solidFill>
                          <a:latin typeface="+mj-lt"/>
                          <a:ea typeface="Meiryo" panose="020B0604030504040204" pitchFamily="34" charset="-128"/>
                        </a:rPr>
                        <a:t>Southfield, Michigan, USA</a:t>
                      </a: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Dublin, Ohio</a:t>
                      </a:r>
                      <a:r>
                        <a:rPr lang="en-US" sz="1100" dirty="0">
                          <a:solidFill>
                            <a:schemeClr val="tx1"/>
                          </a:solidFill>
                          <a:latin typeface="+mj-lt"/>
                          <a:ea typeface="Meiryo" panose="020B0604030504040204" pitchFamily="34" charset="-128"/>
                        </a:rPr>
                        <a:t>, USA</a:t>
                      </a:r>
                      <a:endParaRPr lang="en-US" sz="1100" baseline="0" dirty="0">
                        <a:solidFill>
                          <a:schemeClr val="tx1"/>
                        </a:solidFill>
                        <a:latin typeface="+mj-lt"/>
                        <a:ea typeface="Meiryo" panose="020B0604030504040204" pitchFamily="34" charset="-128"/>
                      </a:endParaRPr>
                    </a:p>
                    <a:p>
                      <a:pPr marL="228600" indent="-2286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West Chester, Ohio</a:t>
                      </a:r>
                      <a:r>
                        <a:rPr lang="en-US" sz="1100" dirty="0">
                          <a:solidFill>
                            <a:schemeClr val="tx1"/>
                          </a:solidFill>
                          <a:latin typeface="+mj-lt"/>
                          <a:ea typeface="Meiryo" panose="020B0604030504040204" pitchFamily="34" charset="-128"/>
                        </a:rPr>
                        <a:t>, USA</a:t>
                      </a:r>
                    </a:p>
                    <a:p>
                      <a:pPr marL="228600" indent="-2286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Plano, Texas, USA</a:t>
                      </a:r>
                    </a:p>
                    <a:p>
                      <a:pPr marL="228600" indent="-228600">
                        <a:lnSpc>
                          <a:spcPts val="1200"/>
                        </a:lnSpc>
                        <a:spcAft>
                          <a:spcPts val="600"/>
                        </a:spcAft>
                        <a:buFont typeface="+mj-lt"/>
                        <a:buAutoNum type="arabicPeriod"/>
                      </a:pPr>
                      <a:r>
                        <a:rPr lang="en-US" sz="1100" baseline="0" dirty="0">
                          <a:solidFill>
                            <a:schemeClr val="tx1"/>
                          </a:solidFill>
                          <a:latin typeface="+mj-lt"/>
                          <a:ea typeface="Meiryo" panose="020B0604030504040204" pitchFamily="34" charset="-128"/>
                        </a:rPr>
                        <a:t>Seattle, Washington</a:t>
                      </a:r>
                      <a:r>
                        <a:rPr lang="en-US" sz="1100" dirty="0">
                          <a:solidFill>
                            <a:schemeClr val="tx1"/>
                          </a:solidFill>
                          <a:latin typeface="+mj-lt"/>
                          <a:ea typeface="Meiryo" panose="020B0604030504040204" pitchFamily="34" charset="-128"/>
                        </a:rPr>
                        <a:t>, USA</a:t>
                      </a:r>
                      <a:endParaRPr lang="en-US" sz="1100" baseline="0" dirty="0">
                        <a:solidFill>
                          <a:schemeClr val="tx1"/>
                        </a:solidFill>
                        <a:latin typeface="+mj-lt"/>
                        <a:ea typeface="Meiryo" panose="020B0604030504040204" pitchFamily="34" charset="-128"/>
                      </a:endParaRP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Washington, D.C.</a:t>
                      </a:r>
                      <a:r>
                        <a:rPr lang="en-US" sz="1100" dirty="0">
                          <a:solidFill>
                            <a:schemeClr val="tx1"/>
                          </a:solidFill>
                          <a:latin typeface="+mj-lt"/>
                          <a:ea typeface="Meiryo" panose="020B0604030504040204" pitchFamily="34" charset="-128"/>
                        </a:rPr>
                        <a:t>, USA</a:t>
                      </a:r>
                      <a:endParaRPr lang="en-US" sz="1100" baseline="0" dirty="0">
                        <a:solidFill>
                          <a:schemeClr val="tx1"/>
                        </a:solidFill>
                        <a:latin typeface="+mj-lt"/>
                        <a:ea typeface="Meiryo" panose="020B0604030504040204" pitchFamily="34" charset="-128"/>
                      </a:endParaRPr>
                    </a:p>
                    <a:p>
                      <a:pPr marL="228600" marR="0" lvl="0" indent="-228600" algn="l" defTabSz="914400" rtl="0" eaLnBrk="1" fontAlgn="auto" latinLnBrk="0" hangingPunct="1">
                        <a:lnSpc>
                          <a:spcPts val="1200"/>
                        </a:lnSpc>
                        <a:spcBef>
                          <a:spcPts val="0"/>
                        </a:spcBef>
                        <a:spcAft>
                          <a:spcPts val="600"/>
                        </a:spcAft>
                        <a:buClrTx/>
                        <a:buSzTx/>
                        <a:buFont typeface="+mj-lt"/>
                        <a:buAutoNum type="arabicPeriod"/>
                        <a:tabLst/>
                        <a:defRPr/>
                      </a:pPr>
                      <a:r>
                        <a:rPr lang="en-US" sz="1100" baseline="0" dirty="0">
                          <a:solidFill>
                            <a:schemeClr val="tx1"/>
                          </a:solidFill>
                          <a:latin typeface="+mj-lt"/>
                          <a:ea typeface="Meiryo" panose="020B0604030504040204" pitchFamily="34" charset="-128"/>
                        </a:rPr>
                        <a:t>Mississauga, Ontario, Canada</a:t>
                      </a:r>
                      <a:endParaRPr lang="en-US" sz="1100" dirty="0">
                        <a:latin typeface="+mj-lt"/>
                        <a:ea typeface="Meiryo" panose="020B0604030504040204" pitchFamily="34" charset="-128"/>
                      </a:endParaRPr>
                    </a:p>
                  </a:txBody>
                  <a:tcPr/>
                </a:tc>
                <a:extLst>
                  <a:ext uri="{0D108BD9-81ED-4DB2-BD59-A6C34878D82A}">
                    <a16:rowId xmlns:a16="http://schemas.microsoft.com/office/drawing/2014/main" val="3712417720"/>
                  </a:ext>
                </a:extLst>
              </a:tr>
            </a:tbl>
          </a:graphicData>
        </a:graphic>
      </p:graphicFrame>
    </p:spTree>
    <p:extLst>
      <p:ext uri="{BB962C8B-B14F-4D97-AF65-F5344CB8AC3E}">
        <p14:creationId xmlns:p14="http://schemas.microsoft.com/office/powerpoint/2010/main" val="16203381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p:txBody>
          <a:bodyPr/>
          <a:lstStyle/>
          <a:p>
            <a:r>
              <a:rPr lang="en-US"/>
              <a:t>Four Focus Fields</a:t>
            </a:r>
          </a:p>
        </p:txBody>
      </p:sp>
      <p:pic>
        <p:nvPicPr>
          <p:cNvPr id="7" name="図 2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457115" y="4908551"/>
            <a:ext cx="3044324" cy="971549"/>
          </a:xfrm>
          <a:prstGeom prst="rect">
            <a:avLst/>
          </a:prstGeom>
        </p:spPr>
      </p:pic>
      <p:sp>
        <p:nvSpPr>
          <p:cNvPr id="8" name="フリーフォーム 26"/>
          <p:cNvSpPr/>
          <p:nvPr/>
        </p:nvSpPr>
        <p:spPr>
          <a:xfrm>
            <a:off x="6318247" y="3954588"/>
            <a:ext cx="2760662" cy="1921285"/>
          </a:xfrm>
          <a:custGeom>
            <a:avLst/>
            <a:gdLst>
              <a:gd name="connsiteX0" fmla="*/ 0 w 2419350"/>
              <a:gd name="connsiteY0" fmla="*/ 0 h 1821180"/>
              <a:gd name="connsiteX1" fmla="*/ 2419350 w 2419350"/>
              <a:gd name="connsiteY1" fmla="*/ 0 h 1821180"/>
              <a:gd name="connsiteX2" fmla="*/ 1840230 w 2419350"/>
              <a:gd name="connsiteY2" fmla="*/ 1821180 h 1821180"/>
              <a:gd name="connsiteX3" fmla="*/ 3810 w 2419350"/>
              <a:gd name="connsiteY3" fmla="*/ 1821180 h 1821180"/>
              <a:gd name="connsiteX4" fmla="*/ 0 w 2419350"/>
              <a:gd name="connsiteY4" fmla="*/ 0 h 1821180"/>
              <a:gd name="connsiteX0" fmla="*/ 0 w 2424112"/>
              <a:gd name="connsiteY0" fmla="*/ 0 h 1821180"/>
              <a:gd name="connsiteX1" fmla="*/ 2424112 w 2424112"/>
              <a:gd name="connsiteY1" fmla="*/ 0 h 1821180"/>
              <a:gd name="connsiteX2" fmla="*/ 1840230 w 2424112"/>
              <a:gd name="connsiteY2" fmla="*/ 1821180 h 1821180"/>
              <a:gd name="connsiteX3" fmla="*/ 3810 w 2424112"/>
              <a:gd name="connsiteY3" fmla="*/ 1821180 h 1821180"/>
              <a:gd name="connsiteX4" fmla="*/ 0 w 2424112"/>
              <a:gd name="connsiteY4" fmla="*/ 0 h 1821180"/>
              <a:gd name="connsiteX0" fmla="*/ 0 w 2424112"/>
              <a:gd name="connsiteY0" fmla="*/ 0 h 1821180"/>
              <a:gd name="connsiteX1" fmla="*/ 2424112 w 2424112"/>
              <a:gd name="connsiteY1" fmla="*/ 0 h 1821180"/>
              <a:gd name="connsiteX2" fmla="*/ 1849755 w 2424112"/>
              <a:gd name="connsiteY2" fmla="*/ 1821180 h 1821180"/>
              <a:gd name="connsiteX3" fmla="*/ 3810 w 2424112"/>
              <a:gd name="connsiteY3" fmla="*/ 1821180 h 1821180"/>
              <a:gd name="connsiteX4" fmla="*/ 0 w 2424112"/>
              <a:gd name="connsiteY4" fmla="*/ 0 h 1821180"/>
              <a:gd name="connsiteX0" fmla="*/ 0 w 2747962"/>
              <a:gd name="connsiteY0" fmla="*/ 0 h 1821180"/>
              <a:gd name="connsiteX1" fmla="*/ 2747962 w 2747962"/>
              <a:gd name="connsiteY1" fmla="*/ 0 h 1821180"/>
              <a:gd name="connsiteX2" fmla="*/ 1849755 w 2747962"/>
              <a:gd name="connsiteY2" fmla="*/ 1821180 h 1821180"/>
              <a:gd name="connsiteX3" fmla="*/ 3810 w 2747962"/>
              <a:gd name="connsiteY3" fmla="*/ 1821180 h 1821180"/>
              <a:gd name="connsiteX4" fmla="*/ 0 w 2747962"/>
              <a:gd name="connsiteY4" fmla="*/ 0 h 1821180"/>
              <a:gd name="connsiteX0" fmla="*/ 0 w 2747962"/>
              <a:gd name="connsiteY0" fmla="*/ 0 h 1821180"/>
              <a:gd name="connsiteX1" fmla="*/ 2747962 w 2747962"/>
              <a:gd name="connsiteY1" fmla="*/ 0 h 1821180"/>
              <a:gd name="connsiteX2" fmla="*/ 2135505 w 2747962"/>
              <a:gd name="connsiteY2" fmla="*/ 1815174 h 1821180"/>
              <a:gd name="connsiteX3" fmla="*/ 3810 w 2747962"/>
              <a:gd name="connsiteY3" fmla="*/ 1821180 h 1821180"/>
              <a:gd name="connsiteX4" fmla="*/ 0 w 2747962"/>
              <a:gd name="connsiteY4" fmla="*/ 0 h 1821180"/>
              <a:gd name="connsiteX0" fmla="*/ 0 w 2747962"/>
              <a:gd name="connsiteY0" fmla="*/ 0 h 1821180"/>
              <a:gd name="connsiteX1" fmla="*/ 2747962 w 2747962"/>
              <a:gd name="connsiteY1" fmla="*/ 0 h 1821180"/>
              <a:gd name="connsiteX2" fmla="*/ 2173605 w 2747962"/>
              <a:gd name="connsiteY2" fmla="*/ 1815174 h 1821180"/>
              <a:gd name="connsiteX3" fmla="*/ 3810 w 2747962"/>
              <a:gd name="connsiteY3" fmla="*/ 1821180 h 1821180"/>
              <a:gd name="connsiteX4" fmla="*/ 0 w 2747962"/>
              <a:gd name="connsiteY4" fmla="*/ 0 h 1821180"/>
              <a:gd name="connsiteX0" fmla="*/ 0 w 2760662"/>
              <a:gd name="connsiteY0" fmla="*/ 0 h 1821180"/>
              <a:gd name="connsiteX1" fmla="*/ 2760662 w 2760662"/>
              <a:gd name="connsiteY1" fmla="*/ 6006 h 1821180"/>
              <a:gd name="connsiteX2" fmla="*/ 2173605 w 2760662"/>
              <a:gd name="connsiteY2" fmla="*/ 1815174 h 1821180"/>
              <a:gd name="connsiteX3" fmla="*/ 3810 w 2760662"/>
              <a:gd name="connsiteY3" fmla="*/ 1821180 h 1821180"/>
              <a:gd name="connsiteX4" fmla="*/ 0 w 2760662"/>
              <a:gd name="connsiteY4" fmla="*/ 0 h 1821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0662" h="1821180">
                <a:moveTo>
                  <a:pt x="0" y="0"/>
                </a:moveTo>
                <a:lnTo>
                  <a:pt x="2760662" y="6006"/>
                </a:lnTo>
                <a:lnTo>
                  <a:pt x="2173605" y="1815174"/>
                </a:lnTo>
                <a:lnTo>
                  <a:pt x="3810" y="1821180"/>
                </a:lnTo>
                <a:lnTo>
                  <a:pt x="0" y="0"/>
                </a:lnTo>
                <a:close/>
              </a:path>
            </a:pathLst>
          </a:cu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9" name="フリーフォーム: 図形 136">
            <a:extLst>
              <a:ext uri="{FF2B5EF4-FFF2-40B4-BE49-F238E27FC236}">
                <a16:creationId xmlns:a16="http://schemas.microsoft.com/office/drawing/2014/main" id="{7C4462CD-749D-4605-8B01-32574396EF36}"/>
              </a:ext>
            </a:extLst>
          </p:cNvPr>
          <p:cNvSpPr>
            <a:spLocks noChangeAspect="1"/>
          </p:cNvSpPr>
          <p:nvPr/>
        </p:nvSpPr>
        <p:spPr>
          <a:xfrm>
            <a:off x="6318251" y="1614613"/>
            <a:ext cx="2741166" cy="1925512"/>
          </a:xfrm>
          <a:custGeom>
            <a:avLst/>
            <a:gdLst>
              <a:gd name="connsiteX0" fmla="*/ 0 w 2741166"/>
              <a:gd name="connsiteY0" fmla="*/ 0 h 1925512"/>
              <a:gd name="connsiteX1" fmla="*/ 107585 w 2741166"/>
              <a:gd name="connsiteY1" fmla="*/ 0 h 1925512"/>
              <a:gd name="connsiteX2" fmla="*/ 228602 w 2741166"/>
              <a:gd name="connsiteY2" fmla="*/ 0 h 1925512"/>
              <a:gd name="connsiteX3" fmla="*/ 336187 w 2741166"/>
              <a:gd name="connsiteY3" fmla="*/ 0 h 1925512"/>
              <a:gd name="connsiteX4" fmla="*/ 1193678 w 2741166"/>
              <a:gd name="connsiteY4" fmla="*/ 0 h 1925512"/>
              <a:gd name="connsiteX5" fmla="*/ 1301263 w 2741166"/>
              <a:gd name="connsiteY5" fmla="*/ 0 h 1925512"/>
              <a:gd name="connsiteX6" fmla="*/ 1422280 w 2741166"/>
              <a:gd name="connsiteY6" fmla="*/ 0 h 1925512"/>
              <a:gd name="connsiteX7" fmla="*/ 1474199 w 2741166"/>
              <a:gd name="connsiteY7" fmla="*/ 0 h 1925512"/>
              <a:gd name="connsiteX8" fmla="*/ 1529865 w 2741166"/>
              <a:gd name="connsiteY8" fmla="*/ 0 h 1925512"/>
              <a:gd name="connsiteX9" fmla="*/ 1581784 w 2741166"/>
              <a:gd name="connsiteY9" fmla="*/ 0 h 1925512"/>
              <a:gd name="connsiteX10" fmla="*/ 1653497 w 2741166"/>
              <a:gd name="connsiteY10" fmla="*/ 0 h 1925512"/>
              <a:gd name="connsiteX11" fmla="*/ 1702801 w 2741166"/>
              <a:gd name="connsiteY11" fmla="*/ 0 h 1925512"/>
              <a:gd name="connsiteX12" fmla="*/ 1761082 w 2741166"/>
              <a:gd name="connsiteY12" fmla="*/ 0 h 1925512"/>
              <a:gd name="connsiteX13" fmla="*/ 1810386 w 2741166"/>
              <a:gd name="connsiteY13" fmla="*/ 0 h 1925512"/>
              <a:gd name="connsiteX14" fmla="*/ 1882099 w 2741166"/>
              <a:gd name="connsiteY14" fmla="*/ 0 h 1925512"/>
              <a:gd name="connsiteX15" fmla="*/ 1989684 w 2741166"/>
              <a:gd name="connsiteY15" fmla="*/ 0 h 1925512"/>
              <a:gd name="connsiteX16" fmla="*/ 2404979 w 2741166"/>
              <a:gd name="connsiteY16" fmla="*/ 0 h 1925512"/>
              <a:gd name="connsiteX17" fmla="*/ 2512564 w 2741166"/>
              <a:gd name="connsiteY17" fmla="*/ 0 h 1925512"/>
              <a:gd name="connsiteX18" fmla="*/ 2633581 w 2741166"/>
              <a:gd name="connsiteY18" fmla="*/ 0 h 1925512"/>
              <a:gd name="connsiteX19" fmla="*/ 2741166 w 2741166"/>
              <a:gd name="connsiteY19" fmla="*/ 0 h 1925512"/>
              <a:gd name="connsiteX20" fmla="*/ 2129657 w 2741166"/>
              <a:gd name="connsiteY20" fmla="*/ 1925391 h 1925512"/>
              <a:gd name="connsiteX21" fmla="*/ 2022072 w 2741166"/>
              <a:gd name="connsiteY21" fmla="*/ 1925391 h 1925512"/>
              <a:gd name="connsiteX22" fmla="*/ 1989684 w 2741166"/>
              <a:gd name="connsiteY22" fmla="*/ 1925391 h 1925512"/>
              <a:gd name="connsiteX23" fmla="*/ 1989684 w 2741166"/>
              <a:gd name="connsiteY23" fmla="*/ 1925512 h 1925512"/>
              <a:gd name="connsiteX24" fmla="*/ 1882099 w 2741166"/>
              <a:gd name="connsiteY24" fmla="*/ 1925512 h 1925512"/>
              <a:gd name="connsiteX25" fmla="*/ 1810386 w 2741166"/>
              <a:gd name="connsiteY25" fmla="*/ 1925512 h 1925512"/>
              <a:gd name="connsiteX26" fmla="*/ 1761082 w 2741166"/>
              <a:gd name="connsiteY26" fmla="*/ 1925512 h 1925512"/>
              <a:gd name="connsiteX27" fmla="*/ 1702801 w 2741166"/>
              <a:gd name="connsiteY27" fmla="*/ 1925512 h 1925512"/>
              <a:gd name="connsiteX28" fmla="*/ 1653497 w 2741166"/>
              <a:gd name="connsiteY28" fmla="*/ 1925512 h 1925512"/>
              <a:gd name="connsiteX29" fmla="*/ 1581784 w 2741166"/>
              <a:gd name="connsiteY29" fmla="*/ 1925512 h 1925512"/>
              <a:gd name="connsiteX30" fmla="*/ 1474199 w 2741166"/>
              <a:gd name="connsiteY30" fmla="*/ 1925512 h 1925512"/>
              <a:gd name="connsiteX31" fmla="*/ 336187 w 2741166"/>
              <a:gd name="connsiteY31" fmla="*/ 1925512 h 1925512"/>
              <a:gd name="connsiteX32" fmla="*/ 228602 w 2741166"/>
              <a:gd name="connsiteY32" fmla="*/ 1925512 h 1925512"/>
              <a:gd name="connsiteX33" fmla="*/ 107585 w 2741166"/>
              <a:gd name="connsiteY33" fmla="*/ 1925512 h 1925512"/>
              <a:gd name="connsiteX34" fmla="*/ 0 w 2741166"/>
              <a:gd name="connsiteY34" fmla="*/ 1925512 h 19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1166" h="1925512">
                <a:moveTo>
                  <a:pt x="0" y="0"/>
                </a:moveTo>
                <a:lnTo>
                  <a:pt x="107585" y="0"/>
                </a:lnTo>
                <a:lnTo>
                  <a:pt x="228602" y="0"/>
                </a:lnTo>
                <a:lnTo>
                  <a:pt x="336187" y="0"/>
                </a:lnTo>
                <a:lnTo>
                  <a:pt x="1193678" y="0"/>
                </a:lnTo>
                <a:lnTo>
                  <a:pt x="1301263" y="0"/>
                </a:lnTo>
                <a:lnTo>
                  <a:pt x="1422280" y="0"/>
                </a:lnTo>
                <a:lnTo>
                  <a:pt x="1474199" y="0"/>
                </a:lnTo>
                <a:lnTo>
                  <a:pt x="1529865" y="0"/>
                </a:lnTo>
                <a:lnTo>
                  <a:pt x="1581784" y="0"/>
                </a:lnTo>
                <a:lnTo>
                  <a:pt x="1653497" y="0"/>
                </a:lnTo>
                <a:lnTo>
                  <a:pt x="1702801" y="0"/>
                </a:lnTo>
                <a:lnTo>
                  <a:pt x="1761082" y="0"/>
                </a:lnTo>
                <a:lnTo>
                  <a:pt x="1810386" y="0"/>
                </a:lnTo>
                <a:lnTo>
                  <a:pt x="1882099" y="0"/>
                </a:lnTo>
                <a:lnTo>
                  <a:pt x="1989684" y="0"/>
                </a:lnTo>
                <a:lnTo>
                  <a:pt x="2404979" y="0"/>
                </a:lnTo>
                <a:lnTo>
                  <a:pt x="2512564" y="0"/>
                </a:lnTo>
                <a:lnTo>
                  <a:pt x="2633581" y="0"/>
                </a:lnTo>
                <a:lnTo>
                  <a:pt x="2741166" y="0"/>
                </a:lnTo>
                <a:lnTo>
                  <a:pt x="2129657" y="1925391"/>
                </a:lnTo>
                <a:lnTo>
                  <a:pt x="2022072" y="1925391"/>
                </a:lnTo>
                <a:lnTo>
                  <a:pt x="1989684" y="1925391"/>
                </a:lnTo>
                <a:lnTo>
                  <a:pt x="1989684" y="1925512"/>
                </a:lnTo>
                <a:lnTo>
                  <a:pt x="1882099" y="1925512"/>
                </a:lnTo>
                <a:lnTo>
                  <a:pt x="1810386" y="1925512"/>
                </a:lnTo>
                <a:lnTo>
                  <a:pt x="1761082" y="1925512"/>
                </a:lnTo>
                <a:lnTo>
                  <a:pt x="1702801" y="1925512"/>
                </a:lnTo>
                <a:lnTo>
                  <a:pt x="1653497" y="1925512"/>
                </a:lnTo>
                <a:lnTo>
                  <a:pt x="1581784" y="1925512"/>
                </a:lnTo>
                <a:lnTo>
                  <a:pt x="1474199" y="1925512"/>
                </a:lnTo>
                <a:lnTo>
                  <a:pt x="336187" y="1925512"/>
                </a:lnTo>
                <a:lnTo>
                  <a:pt x="228602" y="1925512"/>
                </a:lnTo>
                <a:lnTo>
                  <a:pt x="107585" y="1925512"/>
                </a:lnTo>
                <a:lnTo>
                  <a:pt x="0" y="1925512"/>
                </a:lnTo>
                <a:close/>
              </a:path>
            </a:pathLst>
          </a:custGeom>
          <a:solidFill>
            <a:srgbClr val="EBEBEB"/>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mn-ea"/>
            </a:endParaRPr>
          </a:p>
        </p:txBody>
      </p:sp>
      <p:sp>
        <p:nvSpPr>
          <p:cNvPr id="10" name="フリーフォーム: 図形 137">
            <a:extLst>
              <a:ext uri="{FF2B5EF4-FFF2-40B4-BE49-F238E27FC236}">
                <a16:creationId xmlns:a16="http://schemas.microsoft.com/office/drawing/2014/main" id="{D050AA5F-A3B0-45D3-8CA8-B892CBEF43CE}"/>
              </a:ext>
            </a:extLst>
          </p:cNvPr>
          <p:cNvSpPr>
            <a:spLocks noChangeAspect="1"/>
          </p:cNvSpPr>
          <p:nvPr/>
        </p:nvSpPr>
        <p:spPr>
          <a:xfrm flipH="1">
            <a:off x="6318252" y="1614612"/>
            <a:ext cx="2741162" cy="702176"/>
          </a:xfrm>
          <a:custGeom>
            <a:avLst/>
            <a:gdLst>
              <a:gd name="connsiteX0" fmla="*/ 2741162 w 2741162"/>
              <a:gd name="connsiteY0" fmla="*/ 0 h 702176"/>
              <a:gd name="connsiteX1" fmla="*/ 2633582 w 2741162"/>
              <a:gd name="connsiteY1" fmla="*/ 0 h 702176"/>
              <a:gd name="connsiteX2" fmla="*/ 2496639 w 2741162"/>
              <a:gd name="connsiteY2" fmla="*/ 0 h 702176"/>
              <a:gd name="connsiteX3" fmla="*/ 2413050 w 2741162"/>
              <a:gd name="connsiteY3" fmla="*/ 0 h 702176"/>
              <a:gd name="connsiteX4" fmla="*/ 2389059 w 2741162"/>
              <a:gd name="connsiteY4" fmla="*/ 0 h 702176"/>
              <a:gd name="connsiteX5" fmla="*/ 2305470 w 2741162"/>
              <a:gd name="connsiteY5" fmla="*/ 0 h 702176"/>
              <a:gd name="connsiteX6" fmla="*/ 2132640 w 2741162"/>
              <a:gd name="connsiteY6" fmla="*/ 0 h 702176"/>
              <a:gd name="connsiteX7" fmla="*/ 2025060 w 2741162"/>
              <a:gd name="connsiteY7" fmla="*/ 0 h 702176"/>
              <a:gd name="connsiteX8" fmla="*/ 1990309 w 2741162"/>
              <a:gd name="connsiteY8" fmla="*/ 0 h 702176"/>
              <a:gd name="connsiteX9" fmla="*/ 1882729 w 2741162"/>
              <a:gd name="connsiteY9" fmla="*/ 0 h 702176"/>
              <a:gd name="connsiteX10" fmla="*/ 1720111 w 2741162"/>
              <a:gd name="connsiteY10" fmla="*/ 0 h 702176"/>
              <a:gd name="connsiteX11" fmla="*/ 1663662 w 2741162"/>
              <a:gd name="connsiteY11" fmla="*/ 0 h 702176"/>
              <a:gd name="connsiteX12" fmla="*/ 1612531 w 2741162"/>
              <a:gd name="connsiteY12" fmla="*/ 0 h 702176"/>
              <a:gd name="connsiteX13" fmla="*/ 1556082 w 2741162"/>
              <a:gd name="connsiteY13" fmla="*/ 0 h 702176"/>
              <a:gd name="connsiteX14" fmla="*/ 1363911 w 2741162"/>
              <a:gd name="connsiteY14" fmla="*/ 0 h 702176"/>
              <a:gd name="connsiteX15" fmla="*/ 1256331 w 2741162"/>
              <a:gd name="connsiteY15" fmla="*/ 0 h 702176"/>
              <a:gd name="connsiteX16" fmla="*/ 587642 w 2741162"/>
              <a:gd name="connsiteY16" fmla="*/ 0 h 702176"/>
              <a:gd name="connsiteX17" fmla="*/ 480062 w 2741162"/>
              <a:gd name="connsiteY17" fmla="*/ 0 h 702176"/>
              <a:gd name="connsiteX18" fmla="*/ 107580 w 2741162"/>
              <a:gd name="connsiteY18" fmla="*/ 0 h 702176"/>
              <a:gd name="connsiteX19" fmla="*/ 0 w 2741162"/>
              <a:gd name="connsiteY19" fmla="*/ 0 h 702176"/>
              <a:gd name="connsiteX20" fmla="*/ 223012 w 2741162"/>
              <a:gd name="connsiteY20" fmla="*/ 702176 h 702176"/>
              <a:gd name="connsiteX21" fmla="*/ 330592 w 2741162"/>
              <a:gd name="connsiteY21" fmla="*/ 702176 h 702176"/>
              <a:gd name="connsiteX22" fmla="*/ 681087 w 2741162"/>
              <a:gd name="connsiteY22" fmla="*/ 702176 h 702176"/>
              <a:gd name="connsiteX23" fmla="*/ 788667 w 2741162"/>
              <a:gd name="connsiteY23" fmla="*/ 702176 h 702176"/>
              <a:gd name="connsiteX24" fmla="*/ 2389059 w 2741162"/>
              <a:gd name="connsiteY24" fmla="*/ 702176 h 702176"/>
              <a:gd name="connsiteX25" fmla="*/ 2496639 w 2741162"/>
              <a:gd name="connsiteY25" fmla="*/ 702176 h 702176"/>
              <a:gd name="connsiteX26" fmla="*/ 2633582 w 2741162"/>
              <a:gd name="connsiteY26" fmla="*/ 702176 h 702176"/>
              <a:gd name="connsiteX27" fmla="*/ 2741162 w 2741162"/>
              <a:gd name="connsiteY27" fmla="*/ 702176 h 7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1162" h="702176">
                <a:moveTo>
                  <a:pt x="2741162" y="0"/>
                </a:moveTo>
                <a:lnTo>
                  <a:pt x="2633582" y="0"/>
                </a:lnTo>
                <a:lnTo>
                  <a:pt x="2496639" y="0"/>
                </a:lnTo>
                <a:lnTo>
                  <a:pt x="2413050" y="0"/>
                </a:lnTo>
                <a:lnTo>
                  <a:pt x="2389059" y="0"/>
                </a:lnTo>
                <a:lnTo>
                  <a:pt x="2305470" y="0"/>
                </a:lnTo>
                <a:lnTo>
                  <a:pt x="2132640" y="0"/>
                </a:lnTo>
                <a:lnTo>
                  <a:pt x="2025060" y="0"/>
                </a:lnTo>
                <a:lnTo>
                  <a:pt x="1990309" y="0"/>
                </a:lnTo>
                <a:lnTo>
                  <a:pt x="1882729" y="0"/>
                </a:lnTo>
                <a:lnTo>
                  <a:pt x="1720111" y="0"/>
                </a:lnTo>
                <a:lnTo>
                  <a:pt x="1663662" y="0"/>
                </a:lnTo>
                <a:lnTo>
                  <a:pt x="1612531" y="0"/>
                </a:lnTo>
                <a:lnTo>
                  <a:pt x="1556082" y="0"/>
                </a:lnTo>
                <a:lnTo>
                  <a:pt x="1363911" y="0"/>
                </a:lnTo>
                <a:lnTo>
                  <a:pt x="1256331" y="0"/>
                </a:lnTo>
                <a:lnTo>
                  <a:pt x="587642" y="0"/>
                </a:lnTo>
                <a:lnTo>
                  <a:pt x="480062" y="0"/>
                </a:lnTo>
                <a:lnTo>
                  <a:pt x="107580" y="0"/>
                </a:lnTo>
                <a:lnTo>
                  <a:pt x="0" y="0"/>
                </a:lnTo>
                <a:lnTo>
                  <a:pt x="223012" y="702176"/>
                </a:lnTo>
                <a:lnTo>
                  <a:pt x="330592" y="702176"/>
                </a:lnTo>
                <a:lnTo>
                  <a:pt x="681087" y="702176"/>
                </a:lnTo>
                <a:lnTo>
                  <a:pt x="788667" y="702176"/>
                </a:lnTo>
                <a:lnTo>
                  <a:pt x="2389059" y="702176"/>
                </a:lnTo>
                <a:lnTo>
                  <a:pt x="2496639" y="702176"/>
                </a:lnTo>
                <a:lnTo>
                  <a:pt x="2633582" y="702176"/>
                </a:lnTo>
                <a:lnTo>
                  <a:pt x="2741162" y="702176"/>
                </a:lnTo>
                <a:close/>
              </a:path>
            </a:pathLst>
          </a:custGeom>
          <a:solidFill>
            <a:srgbClr val="5BC2E7"/>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11" name="テキスト ボックス 139">
            <a:extLst>
              <a:ext uri="{FF2B5EF4-FFF2-40B4-BE49-F238E27FC236}">
                <a16:creationId xmlns:a16="http://schemas.microsoft.com/office/drawing/2014/main" id="{37829662-7366-4455-AB03-8BE350734D4F}"/>
              </a:ext>
            </a:extLst>
          </p:cNvPr>
          <p:cNvSpPr txBox="1"/>
          <p:nvPr/>
        </p:nvSpPr>
        <p:spPr>
          <a:xfrm>
            <a:off x="6511897" y="2447754"/>
            <a:ext cx="3132144" cy="923330"/>
          </a:xfrm>
          <a:prstGeom prst="rect">
            <a:avLst/>
          </a:prstGeom>
          <a:noFill/>
        </p:spPr>
        <p:txBody>
          <a:bodyPr wrap="square" lIns="0" tIns="0" rIns="0" bIns="0" rtlCol="0">
            <a:spAutoFit/>
          </a:bodyPr>
          <a:lstStyle/>
          <a:p>
            <a:pPr defTabSz="457200" fontAlgn="auto">
              <a:lnSpc>
                <a:spcPts val="1800"/>
              </a:lnSpc>
              <a:spcBef>
                <a:spcPts val="0"/>
              </a:spcBef>
              <a:spcAft>
                <a:spcPts val="0"/>
              </a:spcAft>
            </a:pPr>
            <a:r>
              <a:rPr lang="en-US" altLang="ja-JP" sz="1400">
                <a:solidFill>
                  <a:prstClr val="black"/>
                </a:solidFill>
                <a:latin typeface="+mn-ea"/>
              </a:rPr>
              <a:t>Realizing a safe society </a:t>
            </a:r>
            <a:br>
              <a:rPr lang="en-US" altLang="ja-JP" sz="1400">
                <a:solidFill>
                  <a:prstClr val="black"/>
                </a:solidFill>
                <a:latin typeface="+mn-ea"/>
              </a:rPr>
            </a:br>
            <a:r>
              <a:rPr lang="en-US" altLang="ja-JP" sz="1400">
                <a:solidFill>
                  <a:prstClr val="black"/>
                </a:solidFill>
                <a:latin typeface="+mn-ea"/>
              </a:rPr>
              <a:t>without accidents,</a:t>
            </a:r>
          </a:p>
          <a:p>
            <a:pPr defTabSz="457200" fontAlgn="auto">
              <a:lnSpc>
                <a:spcPts val="1800"/>
              </a:lnSpc>
              <a:spcBef>
                <a:spcPts val="0"/>
              </a:spcBef>
              <a:spcAft>
                <a:spcPts val="0"/>
              </a:spcAft>
            </a:pPr>
            <a:r>
              <a:rPr lang="en-US" altLang="ja-JP" sz="1400">
                <a:solidFill>
                  <a:prstClr val="black"/>
                </a:solidFill>
                <a:latin typeface="+mn-ea"/>
              </a:rPr>
              <a:t>and free and </a:t>
            </a:r>
            <a:br>
              <a:rPr lang="en-US" altLang="ja-JP" sz="1400">
                <a:solidFill>
                  <a:prstClr val="black"/>
                </a:solidFill>
                <a:latin typeface="+mn-ea"/>
              </a:rPr>
            </a:br>
            <a:r>
              <a:rPr lang="en-US" altLang="ja-JP" sz="1400">
                <a:solidFill>
                  <a:prstClr val="black"/>
                </a:solidFill>
                <a:latin typeface="+mn-ea"/>
              </a:rPr>
              <a:t>comfortable mobility</a:t>
            </a:r>
            <a:endParaRPr lang="ja-JP" altLang="en-US" sz="1400">
              <a:solidFill>
                <a:prstClr val="black"/>
              </a:solidFill>
              <a:latin typeface="+mn-ea"/>
            </a:endParaRPr>
          </a:p>
        </p:txBody>
      </p:sp>
      <p:sp>
        <p:nvSpPr>
          <p:cNvPr id="12" name="テキスト ボックス 140">
            <a:extLst>
              <a:ext uri="{FF2B5EF4-FFF2-40B4-BE49-F238E27FC236}">
                <a16:creationId xmlns:a16="http://schemas.microsoft.com/office/drawing/2014/main" id="{5B6D4BF7-62D9-4CC5-A217-7F1803C3A2F1}"/>
              </a:ext>
            </a:extLst>
          </p:cNvPr>
          <p:cNvSpPr txBox="1"/>
          <p:nvPr/>
        </p:nvSpPr>
        <p:spPr>
          <a:xfrm>
            <a:off x="6511897" y="1701914"/>
            <a:ext cx="2364430" cy="492443"/>
          </a:xfrm>
          <a:prstGeom prst="rect">
            <a:avLst/>
          </a:prstGeom>
          <a:noFill/>
        </p:spPr>
        <p:txBody>
          <a:bodyPr wrap="none" lIns="0" tIns="0" rIns="0" bIns="0" rtlCol="0">
            <a:spAutoFit/>
          </a:bodyPr>
          <a:lstStyle/>
          <a:p>
            <a:pPr lvl="0" defTabSz="457200">
              <a:defRPr/>
            </a:pPr>
            <a:r>
              <a:rPr kumimoji="0" lang="en-US" altLang="zh-TW" sz="1600" b="1" kern="0" spc="-50">
                <a:solidFill>
                  <a:prstClr val="white"/>
                </a:solidFill>
                <a:latin typeface="+mn-ea"/>
              </a:rPr>
              <a:t>Advanced Safety and </a:t>
            </a:r>
            <a:br>
              <a:rPr kumimoji="0" lang="en-US" altLang="zh-TW" sz="1600" b="1" kern="0" spc="-50">
                <a:solidFill>
                  <a:prstClr val="white"/>
                </a:solidFill>
                <a:latin typeface="+mn-ea"/>
              </a:rPr>
            </a:br>
            <a:r>
              <a:rPr kumimoji="0" lang="en-US" altLang="zh-TW" sz="1600" b="1" kern="0" spc="-50">
                <a:solidFill>
                  <a:prstClr val="white"/>
                </a:solidFill>
                <a:latin typeface="+mn-ea"/>
              </a:rPr>
              <a:t>Autonomous Driving</a:t>
            </a:r>
            <a:endParaRPr kumimoji="0" lang="zh-TW" altLang="en-US" sz="1600" b="1" kern="0" spc="-50">
              <a:solidFill>
                <a:prstClr val="white"/>
              </a:solidFill>
              <a:latin typeface="+mn-ea"/>
            </a:endParaRPr>
          </a:p>
        </p:txBody>
      </p:sp>
      <p:sp>
        <p:nvSpPr>
          <p:cNvPr id="13" name="フリーフォーム: 図形 128">
            <a:extLst>
              <a:ext uri="{FF2B5EF4-FFF2-40B4-BE49-F238E27FC236}">
                <a16:creationId xmlns:a16="http://schemas.microsoft.com/office/drawing/2014/main" id="{C67E6F65-3959-43E0-87C2-0E74954426C2}"/>
              </a:ext>
            </a:extLst>
          </p:cNvPr>
          <p:cNvSpPr>
            <a:spLocks noChangeAspect="1"/>
          </p:cNvSpPr>
          <p:nvPr/>
        </p:nvSpPr>
        <p:spPr>
          <a:xfrm>
            <a:off x="688501" y="1614613"/>
            <a:ext cx="2741166" cy="1925512"/>
          </a:xfrm>
          <a:custGeom>
            <a:avLst/>
            <a:gdLst>
              <a:gd name="connsiteX0" fmla="*/ 0 w 2741166"/>
              <a:gd name="connsiteY0" fmla="*/ 0 h 1925512"/>
              <a:gd name="connsiteX1" fmla="*/ 107585 w 2741166"/>
              <a:gd name="connsiteY1" fmla="*/ 0 h 1925512"/>
              <a:gd name="connsiteX2" fmla="*/ 228602 w 2741166"/>
              <a:gd name="connsiteY2" fmla="*/ 0 h 1925512"/>
              <a:gd name="connsiteX3" fmla="*/ 336187 w 2741166"/>
              <a:gd name="connsiteY3" fmla="*/ 0 h 1925512"/>
              <a:gd name="connsiteX4" fmla="*/ 1193678 w 2741166"/>
              <a:gd name="connsiteY4" fmla="*/ 0 h 1925512"/>
              <a:gd name="connsiteX5" fmla="*/ 1301263 w 2741166"/>
              <a:gd name="connsiteY5" fmla="*/ 0 h 1925512"/>
              <a:gd name="connsiteX6" fmla="*/ 1422280 w 2741166"/>
              <a:gd name="connsiteY6" fmla="*/ 0 h 1925512"/>
              <a:gd name="connsiteX7" fmla="*/ 1474199 w 2741166"/>
              <a:gd name="connsiteY7" fmla="*/ 0 h 1925512"/>
              <a:gd name="connsiteX8" fmla="*/ 1529865 w 2741166"/>
              <a:gd name="connsiteY8" fmla="*/ 0 h 1925512"/>
              <a:gd name="connsiteX9" fmla="*/ 1581784 w 2741166"/>
              <a:gd name="connsiteY9" fmla="*/ 0 h 1925512"/>
              <a:gd name="connsiteX10" fmla="*/ 1653497 w 2741166"/>
              <a:gd name="connsiteY10" fmla="*/ 0 h 1925512"/>
              <a:gd name="connsiteX11" fmla="*/ 1702801 w 2741166"/>
              <a:gd name="connsiteY11" fmla="*/ 0 h 1925512"/>
              <a:gd name="connsiteX12" fmla="*/ 1761082 w 2741166"/>
              <a:gd name="connsiteY12" fmla="*/ 0 h 1925512"/>
              <a:gd name="connsiteX13" fmla="*/ 1810386 w 2741166"/>
              <a:gd name="connsiteY13" fmla="*/ 0 h 1925512"/>
              <a:gd name="connsiteX14" fmla="*/ 1882099 w 2741166"/>
              <a:gd name="connsiteY14" fmla="*/ 0 h 1925512"/>
              <a:gd name="connsiteX15" fmla="*/ 1989684 w 2741166"/>
              <a:gd name="connsiteY15" fmla="*/ 0 h 1925512"/>
              <a:gd name="connsiteX16" fmla="*/ 2404979 w 2741166"/>
              <a:gd name="connsiteY16" fmla="*/ 0 h 1925512"/>
              <a:gd name="connsiteX17" fmla="*/ 2512564 w 2741166"/>
              <a:gd name="connsiteY17" fmla="*/ 0 h 1925512"/>
              <a:gd name="connsiteX18" fmla="*/ 2633581 w 2741166"/>
              <a:gd name="connsiteY18" fmla="*/ 0 h 1925512"/>
              <a:gd name="connsiteX19" fmla="*/ 2741166 w 2741166"/>
              <a:gd name="connsiteY19" fmla="*/ 0 h 1925512"/>
              <a:gd name="connsiteX20" fmla="*/ 2129657 w 2741166"/>
              <a:gd name="connsiteY20" fmla="*/ 1925391 h 1925512"/>
              <a:gd name="connsiteX21" fmla="*/ 2022072 w 2741166"/>
              <a:gd name="connsiteY21" fmla="*/ 1925391 h 1925512"/>
              <a:gd name="connsiteX22" fmla="*/ 1989684 w 2741166"/>
              <a:gd name="connsiteY22" fmla="*/ 1925391 h 1925512"/>
              <a:gd name="connsiteX23" fmla="*/ 1989684 w 2741166"/>
              <a:gd name="connsiteY23" fmla="*/ 1925512 h 1925512"/>
              <a:gd name="connsiteX24" fmla="*/ 1882099 w 2741166"/>
              <a:gd name="connsiteY24" fmla="*/ 1925512 h 1925512"/>
              <a:gd name="connsiteX25" fmla="*/ 1810386 w 2741166"/>
              <a:gd name="connsiteY25" fmla="*/ 1925512 h 1925512"/>
              <a:gd name="connsiteX26" fmla="*/ 1761082 w 2741166"/>
              <a:gd name="connsiteY26" fmla="*/ 1925512 h 1925512"/>
              <a:gd name="connsiteX27" fmla="*/ 1702801 w 2741166"/>
              <a:gd name="connsiteY27" fmla="*/ 1925512 h 1925512"/>
              <a:gd name="connsiteX28" fmla="*/ 1653497 w 2741166"/>
              <a:gd name="connsiteY28" fmla="*/ 1925512 h 1925512"/>
              <a:gd name="connsiteX29" fmla="*/ 1581784 w 2741166"/>
              <a:gd name="connsiteY29" fmla="*/ 1925512 h 1925512"/>
              <a:gd name="connsiteX30" fmla="*/ 1474199 w 2741166"/>
              <a:gd name="connsiteY30" fmla="*/ 1925512 h 1925512"/>
              <a:gd name="connsiteX31" fmla="*/ 336187 w 2741166"/>
              <a:gd name="connsiteY31" fmla="*/ 1925512 h 1925512"/>
              <a:gd name="connsiteX32" fmla="*/ 228602 w 2741166"/>
              <a:gd name="connsiteY32" fmla="*/ 1925512 h 1925512"/>
              <a:gd name="connsiteX33" fmla="*/ 107585 w 2741166"/>
              <a:gd name="connsiteY33" fmla="*/ 1925512 h 1925512"/>
              <a:gd name="connsiteX34" fmla="*/ 0 w 2741166"/>
              <a:gd name="connsiteY34" fmla="*/ 1925512 h 19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1166" h="1925512">
                <a:moveTo>
                  <a:pt x="0" y="0"/>
                </a:moveTo>
                <a:lnTo>
                  <a:pt x="107585" y="0"/>
                </a:lnTo>
                <a:lnTo>
                  <a:pt x="228602" y="0"/>
                </a:lnTo>
                <a:lnTo>
                  <a:pt x="336187" y="0"/>
                </a:lnTo>
                <a:lnTo>
                  <a:pt x="1193678" y="0"/>
                </a:lnTo>
                <a:lnTo>
                  <a:pt x="1301263" y="0"/>
                </a:lnTo>
                <a:lnTo>
                  <a:pt x="1422280" y="0"/>
                </a:lnTo>
                <a:lnTo>
                  <a:pt x="1474199" y="0"/>
                </a:lnTo>
                <a:lnTo>
                  <a:pt x="1529865" y="0"/>
                </a:lnTo>
                <a:lnTo>
                  <a:pt x="1581784" y="0"/>
                </a:lnTo>
                <a:lnTo>
                  <a:pt x="1653497" y="0"/>
                </a:lnTo>
                <a:lnTo>
                  <a:pt x="1702801" y="0"/>
                </a:lnTo>
                <a:lnTo>
                  <a:pt x="1761082" y="0"/>
                </a:lnTo>
                <a:lnTo>
                  <a:pt x="1810386" y="0"/>
                </a:lnTo>
                <a:lnTo>
                  <a:pt x="1882099" y="0"/>
                </a:lnTo>
                <a:lnTo>
                  <a:pt x="1989684" y="0"/>
                </a:lnTo>
                <a:lnTo>
                  <a:pt x="2404979" y="0"/>
                </a:lnTo>
                <a:lnTo>
                  <a:pt x="2512564" y="0"/>
                </a:lnTo>
                <a:lnTo>
                  <a:pt x="2633581" y="0"/>
                </a:lnTo>
                <a:lnTo>
                  <a:pt x="2741166" y="0"/>
                </a:lnTo>
                <a:lnTo>
                  <a:pt x="2129657" y="1925391"/>
                </a:lnTo>
                <a:lnTo>
                  <a:pt x="2022072" y="1925391"/>
                </a:lnTo>
                <a:lnTo>
                  <a:pt x="1989684" y="1925391"/>
                </a:lnTo>
                <a:lnTo>
                  <a:pt x="1989684" y="1925512"/>
                </a:lnTo>
                <a:lnTo>
                  <a:pt x="1882099" y="1925512"/>
                </a:lnTo>
                <a:lnTo>
                  <a:pt x="1810386" y="1925512"/>
                </a:lnTo>
                <a:lnTo>
                  <a:pt x="1761082" y="1925512"/>
                </a:lnTo>
                <a:lnTo>
                  <a:pt x="1702801" y="1925512"/>
                </a:lnTo>
                <a:lnTo>
                  <a:pt x="1653497" y="1925512"/>
                </a:lnTo>
                <a:lnTo>
                  <a:pt x="1581784" y="1925512"/>
                </a:lnTo>
                <a:lnTo>
                  <a:pt x="1474199" y="1925512"/>
                </a:lnTo>
                <a:lnTo>
                  <a:pt x="336187" y="1925512"/>
                </a:lnTo>
                <a:lnTo>
                  <a:pt x="228602" y="1925512"/>
                </a:lnTo>
                <a:lnTo>
                  <a:pt x="107585" y="1925512"/>
                </a:lnTo>
                <a:lnTo>
                  <a:pt x="0" y="1925512"/>
                </a:lnTo>
                <a:close/>
              </a:path>
            </a:pathLst>
          </a:custGeom>
          <a:solidFill>
            <a:srgbClr val="EBEBEB"/>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mn-ea"/>
            </a:endParaRPr>
          </a:p>
        </p:txBody>
      </p:sp>
      <p:sp>
        <p:nvSpPr>
          <p:cNvPr id="14" name="フリーフォーム: 図形 133">
            <a:extLst>
              <a:ext uri="{FF2B5EF4-FFF2-40B4-BE49-F238E27FC236}">
                <a16:creationId xmlns:a16="http://schemas.microsoft.com/office/drawing/2014/main" id="{461E20B2-6E87-4B6D-A33C-80167F3928A8}"/>
              </a:ext>
            </a:extLst>
          </p:cNvPr>
          <p:cNvSpPr>
            <a:spLocks noChangeAspect="1"/>
          </p:cNvSpPr>
          <p:nvPr/>
        </p:nvSpPr>
        <p:spPr>
          <a:xfrm>
            <a:off x="688500" y="3954589"/>
            <a:ext cx="2741166" cy="1925512"/>
          </a:xfrm>
          <a:custGeom>
            <a:avLst/>
            <a:gdLst>
              <a:gd name="connsiteX0" fmla="*/ 0 w 2741166"/>
              <a:gd name="connsiteY0" fmla="*/ 0 h 1925512"/>
              <a:gd name="connsiteX1" fmla="*/ 107585 w 2741166"/>
              <a:gd name="connsiteY1" fmla="*/ 0 h 1925512"/>
              <a:gd name="connsiteX2" fmla="*/ 228602 w 2741166"/>
              <a:gd name="connsiteY2" fmla="*/ 0 h 1925512"/>
              <a:gd name="connsiteX3" fmla="*/ 336187 w 2741166"/>
              <a:gd name="connsiteY3" fmla="*/ 0 h 1925512"/>
              <a:gd name="connsiteX4" fmla="*/ 1193678 w 2741166"/>
              <a:gd name="connsiteY4" fmla="*/ 0 h 1925512"/>
              <a:gd name="connsiteX5" fmla="*/ 1301263 w 2741166"/>
              <a:gd name="connsiteY5" fmla="*/ 0 h 1925512"/>
              <a:gd name="connsiteX6" fmla="*/ 1422280 w 2741166"/>
              <a:gd name="connsiteY6" fmla="*/ 0 h 1925512"/>
              <a:gd name="connsiteX7" fmla="*/ 1474199 w 2741166"/>
              <a:gd name="connsiteY7" fmla="*/ 0 h 1925512"/>
              <a:gd name="connsiteX8" fmla="*/ 1529865 w 2741166"/>
              <a:gd name="connsiteY8" fmla="*/ 0 h 1925512"/>
              <a:gd name="connsiteX9" fmla="*/ 1581784 w 2741166"/>
              <a:gd name="connsiteY9" fmla="*/ 0 h 1925512"/>
              <a:gd name="connsiteX10" fmla="*/ 1653497 w 2741166"/>
              <a:gd name="connsiteY10" fmla="*/ 0 h 1925512"/>
              <a:gd name="connsiteX11" fmla="*/ 1702801 w 2741166"/>
              <a:gd name="connsiteY11" fmla="*/ 0 h 1925512"/>
              <a:gd name="connsiteX12" fmla="*/ 1761082 w 2741166"/>
              <a:gd name="connsiteY12" fmla="*/ 0 h 1925512"/>
              <a:gd name="connsiteX13" fmla="*/ 1810386 w 2741166"/>
              <a:gd name="connsiteY13" fmla="*/ 0 h 1925512"/>
              <a:gd name="connsiteX14" fmla="*/ 1882099 w 2741166"/>
              <a:gd name="connsiteY14" fmla="*/ 0 h 1925512"/>
              <a:gd name="connsiteX15" fmla="*/ 1989684 w 2741166"/>
              <a:gd name="connsiteY15" fmla="*/ 0 h 1925512"/>
              <a:gd name="connsiteX16" fmla="*/ 2404979 w 2741166"/>
              <a:gd name="connsiteY16" fmla="*/ 0 h 1925512"/>
              <a:gd name="connsiteX17" fmla="*/ 2512564 w 2741166"/>
              <a:gd name="connsiteY17" fmla="*/ 0 h 1925512"/>
              <a:gd name="connsiteX18" fmla="*/ 2633581 w 2741166"/>
              <a:gd name="connsiteY18" fmla="*/ 0 h 1925512"/>
              <a:gd name="connsiteX19" fmla="*/ 2741166 w 2741166"/>
              <a:gd name="connsiteY19" fmla="*/ 0 h 1925512"/>
              <a:gd name="connsiteX20" fmla="*/ 2129657 w 2741166"/>
              <a:gd name="connsiteY20" fmla="*/ 1925391 h 1925512"/>
              <a:gd name="connsiteX21" fmla="*/ 2022072 w 2741166"/>
              <a:gd name="connsiteY21" fmla="*/ 1925391 h 1925512"/>
              <a:gd name="connsiteX22" fmla="*/ 1989684 w 2741166"/>
              <a:gd name="connsiteY22" fmla="*/ 1925391 h 1925512"/>
              <a:gd name="connsiteX23" fmla="*/ 1989684 w 2741166"/>
              <a:gd name="connsiteY23" fmla="*/ 1925512 h 1925512"/>
              <a:gd name="connsiteX24" fmla="*/ 1882099 w 2741166"/>
              <a:gd name="connsiteY24" fmla="*/ 1925512 h 1925512"/>
              <a:gd name="connsiteX25" fmla="*/ 1810386 w 2741166"/>
              <a:gd name="connsiteY25" fmla="*/ 1925512 h 1925512"/>
              <a:gd name="connsiteX26" fmla="*/ 1761082 w 2741166"/>
              <a:gd name="connsiteY26" fmla="*/ 1925512 h 1925512"/>
              <a:gd name="connsiteX27" fmla="*/ 1702801 w 2741166"/>
              <a:gd name="connsiteY27" fmla="*/ 1925512 h 1925512"/>
              <a:gd name="connsiteX28" fmla="*/ 1653497 w 2741166"/>
              <a:gd name="connsiteY28" fmla="*/ 1925512 h 1925512"/>
              <a:gd name="connsiteX29" fmla="*/ 1581784 w 2741166"/>
              <a:gd name="connsiteY29" fmla="*/ 1925512 h 1925512"/>
              <a:gd name="connsiteX30" fmla="*/ 1474199 w 2741166"/>
              <a:gd name="connsiteY30" fmla="*/ 1925512 h 1925512"/>
              <a:gd name="connsiteX31" fmla="*/ 336187 w 2741166"/>
              <a:gd name="connsiteY31" fmla="*/ 1925512 h 1925512"/>
              <a:gd name="connsiteX32" fmla="*/ 228602 w 2741166"/>
              <a:gd name="connsiteY32" fmla="*/ 1925512 h 1925512"/>
              <a:gd name="connsiteX33" fmla="*/ 107585 w 2741166"/>
              <a:gd name="connsiteY33" fmla="*/ 1925512 h 1925512"/>
              <a:gd name="connsiteX34" fmla="*/ 0 w 2741166"/>
              <a:gd name="connsiteY34" fmla="*/ 1925512 h 19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1166" h="1925512">
                <a:moveTo>
                  <a:pt x="0" y="0"/>
                </a:moveTo>
                <a:lnTo>
                  <a:pt x="107585" y="0"/>
                </a:lnTo>
                <a:lnTo>
                  <a:pt x="228602" y="0"/>
                </a:lnTo>
                <a:lnTo>
                  <a:pt x="336187" y="0"/>
                </a:lnTo>
                <a:lnTo>
                  <a:pt x="1193678" y="0"/>
                </a:lnTo>
                <a:lnTo>
                  <a:pt x="1301263" y="0"/>
                </a:lnTo>
                <a:lnTo>
                  <a:pt x="1422280" y="0"/>
                </a:lnTo>
                <a:lnTo>
                  <a:pt x="1474199" y="0"/>
                </a:lnTo>
                <a:lnTo>
                  <a:pt x="1529865" y="0"/>
                </a:lnTo>
                <a:lnTo>
                  <a:pt x="1581784" y="0"/>
                </a:lnTo>
                <a:lnTo>
                  <a:pt x="1653497" y="0"/>
                </a:lnTo>
                <a:lnTo>
                  <a:pt x="1702801" y="0"/>
                </a:lnTo>
                <a:lnTo>
                  <a:pt x="1761082" y="0"/>
                </a:lnTo>
                <a:lnTo>
                  <a:pt x="1810386" y="0"/>
                </a:lnTo>
                <a:lnTo>
                  <a:pt x="1882099" y="0"/>
                </a:lnTo>
                <a:lnTo>
                  <a:pt x="1989684" y="0"/>
                </a:lnTo>
                <a:lnTo>
                  <a:pt x="2404979" y="0"/>
                </a:lnTo>
                <a:lnTo>
                  <a:pt x="2512564" y="0"/>
                </a:lnTo>
                <a:lnTo>
                  <a:pt x="2633581" y="0"/>
                </a:lnTo>
                <a:lnTo>
                  <a:pt x="2741166" y="0"/>
                </a:lnTo>
                <a:lnTo>
                  <a:pt x="2129657" y="1925391"/>
                </a:lnTo>
                <a:lnTo>
                  <a:pt x="2022072" y="1925391"/>
                </a:lnTo>
                <a:lnTo>
                  <a:pt x="1989684" y="1925391"/>
                </a:lnTo>
                <a:lnTo>
                  <a:pt x="1989684" y="1925512"/>
                </a:lnTo>
                <a:lnTo>
                  <a:pt x="1882099" y="1925512"/>
                </a:lnTo>
                <a:lnTo>
                  <a:pt x="1810386" y="1925512"/>
                </a:lnTo>
                <a:lnTo>
                  <a:pt x="1761082" y="1925512"/>
                </a:lnTo>
                <a:lnTo>
                  <a:pt x="1702801" y="1925512"/>
                </a:lnTo>
                <a:lnTo>
                  <a:pt x="1653497" y="1925512"/>
                </a:lnTo>
                <a:lnTo>
                  <a:pt x="1581784" y="1925512"/>
                </a:lnTo>
                <a:lnTo>
                  <a:pt x="1474199" y="1925512"/>
                </a:lnTo>
                <a:lnTo>
                  <a:pt x="336187" y="1925512"/>
                </a:lnTo>
                <a:lnTo>
                  <a:pt x="228602" y="1925512"/>
                </a:lnTo>
                <a:lnTo>
                  <a:pt x="107585" y="1925512"/>
                </a:lnTo>
                <a:lnTo>
                  <a:pt x="0" y="1925512"/>
                </a:lnTo>
                <a:close/>
              </a:path>
            </a:pathLst>
          </a:custGeom>
          <a:solidFill>
            <a:srgbClr val="EBEBEB"/>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mn-ea"/>
            </a:endParaRPr>
          </a:p>
        </p:txBody>
      </p:sp>
      <p:sp>
        <p:nvSpPr>
          <p:cNvPr id="15" name="フリーフォーム: 図形 134">
            <a:extLst>
              <a:ext uri="{FF2B5EF4-FFF2-40B4-BE49-F238E27FC236}">
                <a16:creationId xmlns:a16="http://schemas.microsoft.com/office/drawing/2014/main" id="{31E28575-CF47-4C24-A161-0F6FC7F6829B}"/>
              </a:ext>
            </a:extLst>
          </p:cNvPr>
          <p:cNvSpPr>
            <a:spLocks noChangeAspect="1"/>
          </p:cNvSpPr>
          <p:nvPr/>
        </p:nvSpPr>
        <p:spPr>
          <a:xfrm flipH="1">
            <a:off x="688500" y="3954588"/>
            <a:ext cx="2741162" cy="702176"/>
          </a:xfrm>
          <a:custGeom>
            <a:avLst/>
            <a:gdLst>
              <a:gd name="connsiteX0" fmla="*/ 2741162 w 2741162"/>
              <a:gd name="connsiteY0" fmla="*/ 0 h 702176"/>
              <a:gd name="connsiteX1" fmla="*/ 2633582 w 2741162"/>
              <a:gd name="connsiteY1" fmla="*/ 0 h 702176"/>
              <a:gd name="connsiteX2" fmla="*/ 2496639 w 2741162"/>
              <a:gd name="connsiteY2" fmla="*/ 0 h 702176"/>
              <a:gd name="connsiteX3" fmla="*/ 2413050 w 2741162"/>
              <a:gd name="connsiteY3" fmla="*/ 0 h 702176"/>
              <a:gd name="connsiteX4" fmla="*/ 2389059 w 2741162"/>
              <a:gd name="connsiteY4" fmla="*/ 0 h 702176"/>
              <a:gd name="connsiteX5" fmla="*/ 2305470 w 2741162"/>
              <a:gd name="connsiteY5" fmla="*/ 0 h 702176"/>
              <a:gd name="connsiteX6" fmla="*/ 2132640 w 2741162"/>
              <a:gd name="connsiteY6" fmla="*/ 0 h 702176"/>
              <a:gd name="connsiteX7" fmla="*/ 2025060 w 2741162"/>
              <a:gd name="connsiteY7" fmla="*/ 0 h 702176"/>
              <a:gd name="connsiteX8" fmla="*/ 1990309 w 2741162"/>
              <a:gd name="connsiteY8" fmla="*/ 0 h 702176"/>
              <a:gd name="connsiteX9" fmla="*/ 1882729 w 2741162"/>
              <a:gd name="connsiteY9" fmla="*/ 0 h 702176"/>
              <a:gd name="connsiteX10" fmla="*/ 1720111 w 2741162"/>
              <a:gd name="connsiteY10" fmla="*/ 0 h 702176"/>
              <a:gd name="connsiteX11" fmla="*/ 1663662 w 2741162"/>
              <a:gd name="connsiteY11" fmla="*/ 0 h 702176"/>
              <a:gd name="connsiteX12" fmla="*/ 1612531 w 2741162"/>
              <a:gd name="connsiteY12" fmla="*/ 0 h 702176"/>
              <a:gd name="connsiteX13" fmla="*/ 1556082 w 2741162"/>
              <a:gd name="connsiteY13" fmla="*/ 0 h 702176"/>
              <a:gd name="connsiteX14" fmla="*/ 1363911 w 2741162"/>
              <a:gd name="connsiteY14" fmla="*/ 0 h 702176"/>
              <a:gd name="connsiteX15" fmla="*/ 1256331 w 2741162"/>
              <a:gd name="connsiteY15" fmla="*/ 0 h 702176"/>
              <a:gd name="connsiteX16" fmla="*/ 587642 w 2741162"/>
              <a:gd name="connsiteY16" fmla="*/ 0 h 702176"/>
              <a:gd name="connsiteX17" fmla="*/ 480062 w 2741162"/>
              <a:gd name="connsiteY17" fmla="*/ 0 h 702176"/>
              <a:gd name="connsiteX18" fmla="*/ 107580 w 2741162"/>
              <a:gd name="connsiteY18" fmla="*/ 0 h 702176"/>
              <a:gd name="connsiteX19" fmla="*/ 0 w 2741162"/>
              <a:gd name="connsiteY19" fmla="*/ 0 h 702176"/>
              <a:gd name="connsiteX20" fmla="*/ 223012 w 2741162"/>
              <a:gd name="connsiteY20" fmla="*/ 702176 h 702176"/>
              <a:gd name="connsiteX21" fmla="*/ 330592 w 2741162"/>
              <a:gd name="connsiteY21" fmla="*/ 702176 h 702176"/>
              <a:gd name="connsiteX22" fmla="*/ 681087 w 2741162"/>
              <a:gd name="connsiteY22" fmla="*/ 702176 h 702176"/>
              <a:gd name="connsiteX23" fmla="*/ 788667 w 2741162"/>
              <a:gd name="connsiteY23" fmla="*/ 702176 h 702176"/>
              <a:gd name="connsiteX24" fmla="*/ 2389059 w 2741162"/>
              <a:gd name="connsiteY24" fmla="*/ 702176 h 702176"/>
              <a:gd name="connsiteX25" fmla="*/ 2496639 w 2741162"/>
              <a:gd name="connsiteY25" fmla="*/ 702176 h 702176"/>
              <a:gd name="connsiteX26" fmla="*/ 2633582 w 2741162"/>
              <a:gd name="connsiteY26" fmla="*/ 702176 h 702176"/>
              <a:gd name="connsiteX27" fmla="*/ 2741162 w 2741162"/>
              <a:gd name="connsiteY27" fmla="*/ 702176 h 7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1162" h="702176">
                <a:moveTo>
                  <a:pt x="2741162" y="0"/>
                </a:moveTo>
                <a:lnTo>
                  <a:pt x="2633582" y="0"/>
                </a:lnTo>
                <a:lnTo>
                  <a:pt x="2496639" y="0"/>
                </a:lnTo>
                <a:lnTo>
                  <a:pt x="2413050" y="0"/>
                </a:lnTo>
                <a:lnTo>
                  <a:pt x="2389059" y="0"/>
                </a:lnTo>
                <a:lnTo>
                  <a:pt x="2305470" y="0"/>
                </a:lnTo>
                <a:lnTo>
                  <a:pt x="2132640" y="0"/>
                </a:lnTo>
                <a:lnTo>
                  <a:pt x="2025060" y="0"/>
                </a:lnTo>
                <a:lnTo>
                  <a:pt x="1990309" y="0"/>
                </a:lnTo>
                <a:lnTo>
                  <a:pt x="1882729" y="0"/>
                </a:lnTo>
                <a:lnTo>
                  <a:pt x="1720111" y="0"/>
                </a:lnTo>
                <a:lnTo>
                  <a:pt x="1663662" y="0"/>
                </a:lnTo>
                <a:lnTo>
                  <a:pt x="1612531" y="0"/>
                </a:lnTo>
                <a:lnTo>
                  <a:pt x="1556082" y="0"/>
                </a:lnTo>
                <a:lnTo>
                  <a:pt x="1363911" y="0"/>
                </a:lnTo>
                <a:lnTo>
                  <a:pt x="1256331" y="0"/>
                </a:lnTo>
                <a:lnTo>
                  <a:pt x="587642" y="0"/>
                </a:lnTo>
                <a:lnTo>
                  <a:pt x="480062" y="0"/>
                </a:lnTo>
                <a:lnTo>
                  <a:pt x="107580" y="0"/>
                </a:lnTo>
                <a:lnTo>
                  <a:pt x="0" y="0"/>
                </a:lnTo>
                <a:lnTo>
                  <a:pt x="223012" y="702176"/>
                </a:lnTo>
                <a:lnTo>
                  <a:pt x="330592" y="702176"/>
                </a:lnTo>
                <a:lnTo>
                  <a:pt x="681087" y="702176"/>
                </a:lnTo>
                <a:lnTo>
                  <a:pt x="788667" y="702176"/>
                </a:lnTo>
                <a:lnTo>
                  <a:pt x="2389059" y="702176"/>
                </a:lnTo>
                <a:lnTo>
                  <a:pt x="2496639" y="702176"/>
                </a:lnTo>
                <a:lnTo>
                  <a:pt x="2633582" y="702176"/>
                </a:lnTo>
                <a:lnTo>
                  <a:pt x="2741162" y="702176"/>
                </a:lnTo>
                <a:close/>
              </a:path>
            </a:pathLst>
          </a:custGeom>
          <a:solidFill>
            <a:srgbClr val="EF60A3"/>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16" name="フリーフォーム: 図形 126">
            <a:extLst>
              <a:ext uri="{FF2B5EF4-FFF2-40B4-BE49-F238E27FC236}">
                <a16:creationId xmlns:a16="http://schemas.microsoft.com/office/drawing/2014/main" id="{6944308C-077D-421E-A42D-8C74E05B079B}"/>
              </a:ext>
            </a:extLst>
          </p:cNvPr>
          <p:cNvSpPr>
            <a:spLocks noChangeAspect="1"/>
          </p:cNvSpPr>
          <p:nvPr/>
        </p:nvSpPr>
        <p:spPr>
          <a:xfrm flipH="1">
            <a:off x="688501" y="1614612"/>
            <a:ext cx="2741162" cy="702176"/>
          </a:xfrm>
          <a:custGeom>
            <a:avLst/>
            <a:gdLst>
              <a:gd name="connsiteX0" fmla="*/ 2741162 w 2741162"/>
              <a:gd name="connsiteY0" fmla="*/ 0 h 702176"/>
              <a:gd name="connsiteX1" fmla="*/ 2633582 w 2741162"/>
              <a:gd name="connsiteY1" fmla="*/ 0 h 702176"/>
              <a:gd name="connsiteX2" fmla="*/ 2496639 w 2741162"/>
              <a:gd name="connsiteY2" fmla="*/ 0 h 702176"/>
              <a:gd name="connsiteX3" fmla="*/ 2413050 w 2741162"/>
              <a:gd name="connsiteY3" fmla="*/ 0 h 702176"/>
              <a:gd name="connsiteX4" fmla="*/ 2389059 w 2741162"/>
              <a:gd name="connsiteY4" fmla="*/ 0 h 702176"/>
              <a:gd name="connsiteX5" fmla="*/ 2305470 w 2741162"/>
              <a:gd name="connsiteY5" fmla="*/ 0 h 702176"/>
              <a:gd name="connsiteX6" fmla="*/ 2132640 w 2741162"/>
              <a:gd name="connsiteY6" fmla="*/ 0 h 702176"/>
              <a:gd name="connsiteX7" fmla="*/ 2025060 w 2741162"/>
              <a:gd name="connsiteY7" fmla="*/ 0 h 702176"/>
              <a:gd name="connsiteX8" fmla="*/ 1990309 w 2741162"/>
              <a:gd name="connsiteY8" fmla="*/ 0 h 702176"/>
              <a:gd name="connsiteX9" fmla="*/ 1882729 w 2741162"/>
              <a:gd name="connsiteY9" fmla="*/ 0 h 702176"/>
              <a:gd name="connsiteX10" fmla="*/ 1720111 w 2741162"/>
              <a:gd name="connsiteY10" fmla="*/ 0 h 702176"/>
              <a:gd name="connsiteX11" fmla="*/ 1663662 w 2741162"/>
              <a:gd name="connsiteY11" fmla="*/ 0 h 702176"/>
              <a:gd name="connsiteX12" fmla="*/ 1612531 w 2741162"/>
              <a:gd name="connsiteY12" fmla="*/ 0 h 702176"/>
              <a:gd name="connsiteX13" fmla="*/ 1556082 w 2741162"/>
              <a:gd name="connsiteY13" fmla="*/ 0 h 702176"/>
              <a:gd name="connsiteX14" fmla="*/ 1363911 w 2741162"/>
              <a:gd name="connsiteY14" fmla="*/ 0 h 702176"/>
              <a:gd name="connsiteX15" fmla="*/ 1256331 w 2741162"/>
              <a:gd name="connsiteY15" fmla="*/ 0 h 702176"/>
              <a:gd name="connsiteX16" fmla="*/ 587642 w 2741162"/>
              <a:gd name="connsiteY16" fmla="*/ 0 h 702176"/>
              <a:gd name="connsiteX17" fmla="*/ 480062 w 2741162"/>
              <a:gd name="connsiteY17" fmla="*/ 0 h 702176"/>
              <a:gd name="connsiteX18" fmla="*/ 107580 w 2741162"/>
              <a:gd name="connsiteY18" fmla="*/ 0 h 702176"/>
              <a:gd name="connsiteX19" fmla="*/ 0 w 2741162"/>
              <a:gd name="connsiteY19" fmla="*/ 0 h 702176"/>
              <a:gd name="connsiteX20" fmla="*/ 223012 w 2741162"/>
              <a:gd name="connsiteY20" fmla="*/ 702176 h 702176"/>
              <a:gd name="connsiteX21" fmla="*/ 330592 w 2741162"/>
              <a:gd name="connsiteY21" fmla="*/ 702176 h 702176"/>
              <a:gd name="connsiteX22" fmla="*/ 681087 w 2741162"/>
              <a:gd name="connsiteY22" fmla="*/ 702176 h 702176"/>
              <a:gd name="connsiteX23" fmla="*/ 788667 w 2741162"/>
              <a:gd name="connsiteY23" fmla="*/ 702176 h 702176"/>
              <a:gd name="connsiteX24" fmla="*/ 2389059 w 2741162"/>
              <a:gd name="connsiteY24" fmla="*/ 702176 h 702176"/>
              <a:gd name="connsiteX25" fmla="*/ 2496639 w 2741162"/>
              <a:gd name="connsiteY25" fmla="*/ 702176 h 702176"/>
              <a:gd name="connsiteX26" fmla="*/ 2633582 w 2741162"/>
              <a:gd name="connsiteY26" fmla="*/ 702176 h 702176"/>
              <a:gd name="connsiteX27" fmla="*/ 2741162 w 2741162"/>
              <a:gd name="connsiteY27" fmla="*/ 702176 h 7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1162" h="702176">
                <a:moveTo>
                  <a:pt x="2741162" y="0"/>
                </a:moveTo>
                <a:lnTo>
                  <a:pt x="2633582" y="0"/>
                </a:lnTo>
                <a:lnTo>
                  <a:pt x="2496639" y="0"/>
                </a:lnTo>
                <a:lnTo>
                  <a:pt x="2413050" y="0"/>
                </a:lnTo>
                <a:lnTo>
                  <a:pt x="2389059" y="0"/>
                </a:lnTo>
                <a:lnTo>
                  <a:pt x="2305470" y="0"/>
                </a:lnTo>
                <a:lnTo>
                  <a:pt x="2132640" y="0"/>
                </a:lnTo>
                <a:lnTo>
                  <a:pt x="2025060" y="0"/>
                </a:lnTo>
                <a:lnTo>
                  <a:pt x="1990309" y="0"/>
                </a:lnTo>
                <a:lnTo>
                  <a:pt x="1882729" y="0"/>
                </a:lnTo>
                <a:lnTo>
                  <a:pt x="1720111" y="0"/>
                </a:lnTo>
                <a:lnTo>
                  <a:pt x="1663662" y="0"/>
                </a:lnTo>
                <a:lnTo>
                  <a:pt x="1612531" y="0"/>
                </a:lnTo>
                <a:lnTo>
                  <a:pt x="1556082" y="0"/>
                </a:lnTo>
                <a:lnTo>
                  <a:pt x="1363911" y="0"/>
                </a:lnTo>
                <a:lnTo>
                  <a:pt x="1256331" y="0"/>
                </a:lnTo>
                <a:lnTo>
                  <a:pt x="587642" y="0"/>
                </a:lnTo>
                <a:lnTo>
                  <a:pt x="480062" y="0"/>
                </a:lnTo>
                <a:lnTo>
                  <a:pt x="107580" y="0"/>
                </a:lnTo>
                <a:lnTo>
                  <a:pt x="0" y="0"/>
                </a:lnTo>
                <a:lnTo>
                  <a:pt x="223012" y="702176"/>
                </a:lnTo>
                <a:lnTo>
                  <a:pt x="330592" y="702176"/>
                </a:lnTo>
                <a:lnTo>
                  <a:pt x="681087" y="702176"/>
                </a:lnTo>
                <a:lnTo>
                  <a:pt x="788667" y="702176"/>
                </a:lnTo>
                <a:lnTo>
                  <a:pt x="2389059" y="702176"/>
                </a:lnTo>
                <a:lnTo>
                  <a:pt x="2496639" y="702176"/>
                </a:lnTo>
                <a:lnTo>
                  <a:pt x="2633582" y="702176"/>
                </a:lnTo>
                <a:lnTo>
                  <a:pt x="2741162" y="702176"/>
                </a:lnTo>
                <a:close/>
              </a:path>
            </a:pathLst>
          </a:custGeom>
          <a:solidFill>
            <a:srgbClr val="34B78F"/>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pic>
        <p:nvPicPr>
          <p:cNvPr id="17" name="図 130">
            <a:extLst>
              <a:ext uri="{FF2B5EF4-FFF2-40B4-BE49-F238E27FC236}">
                <a16:creationId xmlns:a16="http://schemas.microsoft.com/office/drawing/2014/main" id="{D508636D-D4DF-4CEE-B1D4-E9B3CF6592B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848121" y="1614611"/>
            <a:ext cx="3026253" cy="1925515"/>
          </a:xfrm>
          <a:custGeom>
            <a:avLst/>
            <a:gdLst>
              <a:gd name="connsiteX0" fmla="*/ 3026253 w 3026253"/>
              <a:gd name="connsiteY0" fmla="*/ 0 h 1924937"/>
              <a:gd name="connsiteX1" fmla="*/ 3026253 w 3026253"/>
              <a:gd name="connsiteY1" fmla="*/ 1924937 h 1924937"/>
              <a:gd name="connsiteX2" fmla="*/ 0 w 3026253"/>
              <a:gd name="connsiteY2" fmla="*/ 1924937 h 1924937"/>
              <a:gd name="connsiteX3" fmla="*/ 610824 w 3026253"/>
              <a:gd name="connsiteY3" fmla="*/ 4162 h 1924937"/>
            </a:gdLst>
            <a:ahLst/>
            <a:cxnLst>
              <a:cxn ang="0">
                <a:pos x="connsiteX0" y="connsiteY0"/>
              </a:cxn>
              <a:cxn ang="0">
                <a:pos x="connsiteX1" y="connsiteY1"/>
              </a:cxn>
              <a:cxn ang="0">
                <a:pos x="connsiteX2" y="connsiteY2"/>
              </a:cxn>
              <a:cxn ang="0">
                <a:pos x="connsiteX3" y="connsiteY3"/>
              </a:cxn>
            </a:cxnLst>
            <a:rect l="l" t="t" r="r" b="b"/>
            <a:pathLst>
              <a:path w="3026253" h="1924937">
                <a:moveTo>
                  <a:pt x="3026253" y="0"/>
                </a:moveTo>
                <a:lnTo>
                  <a:pt x="3026253" y="1924937"/>
                </a:lnTo>
                <a:lnTo>
                  <a:pt x="0" y="1924937"/>
                </a:lnTo>
                <a:lnTo>
                  <a:pt x="610824" y="4162"/>
                </a:lnTo>
                <a:close/>
              </a:path>
            </a:pathLst>
          </a:custGeom>
        </p:spPr>
      </p:pic>
      <p:sp>
        <p:nvSpPr>
          <p:cNvPr id="18" name="テキスト ボックス 95">
            <a:extLst>
              <a:ext uri="{FF2B5EF4-FFF2-40B4-BE49-F238E27FC236}">
                <a16:creationId xmlns:a16="http://schemas.microsoft.com/office/drawing/2014/main" id="{1B9A8575-6042-4DED-BAC3-70B0EAA01C24}"/>
              </a:ext>
            </a:extLst>
          </p:cNvPr>
          <p:cNvSpPr txBox="1"/>
          <p:nvPr/>
        </p:nvSpPr>
        <p:spPr>
          <a:xfrm>
            <a:off x="882146" y="2447754"/>
            <a:ext cx="3132144" cy="923330"/>
          </a:xfrm>
          <a:prstGeom prst="rect">
            <a:avLst/>
          </a:prstGeom>
          <a:noFill/>
        </p:spPr>
        <p:txBody>
          <a:bodyPr wrap="square" lIns="0" tIns="0" rIns="0" bIns="0" rtlCol="0">
            <a:spAutoFit/>
          </a:bodyPr>
          <a:lstStyle/>
          <a:p>
            <a:pPr defTabSz="457200" fontAlgn="auto">
              <a:lnSpc>
                <a:spcPts val="1800"/>
              </a:lnSpc>
              <a:spcBef>
                <a:spcPts val="0"/>
              </a:spcBef>
              <a:spcAft>
                <a:spcPts val="0"/>
              </a:spcAft>
            </a:pPr>
            <a:r>
              <a:rPr lang="en-US" altLang="ja-JP" sz="1400">
                <a:solidFill>
                  <a:prstClr val="black"/>
                </a:solidFill>
                <a:latin typeface="+mn-ea"/>
              </a:rPr>
              <a:t>Reducing </a:t>
            </a:r>
          </a:p>
          <a:p>
            <a:pPr defTabSz="457200" fontAlgn="auto">
              <a:lnSpc>
                <a:spcPts val="1800"/>
              </a:lnSpc>
              <a:spcBef>
                <a:spcPts val="0"/>
              </a:spcBef>
              <a:spcAft>
                <a:spcPts val="0"/>
              </a:spcAft>
            </a:pPr>
            <a:r>
              <a:rPr lang="en-US" altLang="ja-JP" sz="1400">
                <a:solidFill>
                  <a:prstClr val="black"/>
                </a:solidFill>
                <a:latin typeface="+mn-ea"/>
              </a:rPr>
              <a:t>environmental burden </a:t>
            </a:r>
          </a:p>
          <a:p>
            <a:pPr defTabSz="457200" fontAlgn="auto">
              <a:lnSpc>
                <a:spcPts val="1800"/>
              </a:lnSpc>
              <a:spcBef>
                <a:spcPts val="0"/>
              </a:spcBef>
              <a:spcAft>
                <a:spcPts val="0"/>
              </a:spcAft>
            </a:pPr>
            <a:r>
              <a:rPr lang="en-US" altLang="ja-JP" sz="1400">
                <a:solidFill>
                  <a:prstClr val="black"/>
                </a:solidFill>
                <a:latin typeface="+mn-ea"/>
              </a:rPr>
              <a:t>and realizing highly</a:t>
            </a:r>
          </a:p>
          <a:p>
            <a:pPr defTabSz="457200" fontAlgn="auto">
              <a:lnSpc>
                <a:spcPts val="1800"/>
              </a:lnSpc>
              <a:spcBef>
                <a:spcPts val="0"/>
              </a:spcBef>
              <a:spcAft>
                <a:spcPts val="0"/>
              </a:spcAft>
            </a:pPr>
            <a:r>
              <a:rPr lang="en-US" altLang="ja-JP" sz="1400">
                <a:solidFill>
                  <a:prstClr val="black"/>
                </a:solidFill>
                <a:latin typeface="+mn-ea"/>
              </a:rPr>
              <a:t>efficient mobility</a:t>
            </a:r>
            <a:endParaRPr lang="ja-JP" altLang="en-US" sz="1400">
              <a:solidFill>
                <a:prstClr val="black"/>
              </a:solidFill>
              <a:latin typeface="+mn-ea"/>
            </a:endParaRPr>
          </a:p>
        </p:txBody>
      </p:sp>
      <p:sp>
        <p:nvSpPr>
          <p:cNvPr id="19" name="テキスト ボックス 96">
            <a:extLst>
              <a:ext uri="{FF2B5EF4-FFF2-40B4-BE49-F238E27FC236}">
                <a16:creationId xmlns:a16="http://schemas.microsoft.com/office/drawing/2014/main" id="{D8BB9458-9FE5-4F91-9EED-D88197128D36}"/>
              </a:ext>
            </a:extLst>
          </p:cNvPr>
          <p:cNvSpPr txBox="1"/>
          <p:nvPr/>
        </p:nvSpPr>
        <p:spPr>
          <a:xfrm>
            <a:off x="882146" y="1842590"/>
            <a:ext cx="1598194" cy="246221"/>
          </a:xfrm>
          <a:prstGeom prst="rect">
            <a:avLst/>
          </a:prstGeom>
          <a:noFill/>
        </p:spPr>
        <p:txBody>
          <a:bodyPr wrap="none" lIns="0" tIns="0" rIns="0" bIns="0" rtlCol="0">
            <a:spAutoFit/>
          </a:bodyPr>
          <a:lstStyle/>
          <a:p>
            <a:pPr lvl="0" defTabSz="457200">
              <a:defRPr/>
            </a:pPr>
            <a:r>
              <a:rPr kumimoji="0" lang="en-US" altLang="ja-JP" sz="1600" b="1" kern="0">
                <a:solidFill>
                  <a:prstClr val="white"/>
                </a:solidFill>
                <a:latin typeface="+mn-ea"/>
              </a:rPr>
              <a:t>Electrification</a:t>
            </a:r>
            <a:endParaRPr kumimoji="0" lang="ja-JP" altLang="en-US" sz="1400" b="1" kern="0">
              <a:solidFill>
                <a:prstClr val="white"/>
              </a:solidFill>
              <a:latin typeface="+mn-ea"/>
            </a:endParaRPr>
          </a:p>
        </p:txBody>
      </p:sp>
      <p:sp>
        <p:nvSpPr>
          <p:cNvPr id="20" name="テキスト ボックス 103">
            <a:extLst>
              <a:ext uri="{FF2B5EF4-FFF2-40B4-BE49-F238E27FC236}">
                <a16:creationId xmlns:a16="http://schemas.microsoft.com/office/drawing/2014/main" id="{7F027A57-C1D3-4B98-897C-C139B751684F}"/>
              </a:ext>
            </a:extLst>
          </p:cNvPr>
          <p:cNvSpPr txBox="1"/>
          <p:nvPr/>
        </p:nvSpPr>
        <p:spPr>
          <a:xfrm>
            <a:off x="891775" y="4819294"/>
            <a:ext cx="3724021" cy="923330"/>
          </a:xfrm>
          <a:prstGeom prst="rect">
            <a:avLst/>
          </a:prstGeom>
          <a:noFill/>
        </p:spPr>
        <p:txBody>
          <a:bodyPr wrap="square" lIns="0" tIns="0" rIns="0" bIns="0" rtlCol="0">
            <a:spAutoFit/>
          </a:bodyPr>
          <a:lstStyle/>
          <a:p>
            <a:pPr defTabSz="457200" fontAlgn="auto">
              <a:lnSpc>
                <a:spcPts val="1800"/>
              </a:lnSpc>
              <a:spcBef>
                <a:spcPts val="0"/>
              </a:spcBef>
              <a:spcAft>
                <a:spcPts val="0"/>
              </a:spcAft>
            </a:pPr>
            <a:r>
              <a:rPr lang="en-US" altLang="ja-JP" sz="1400">
                <a:solidFill>
                  <a:prstClr val="black"/>
                </a:solidFill>
                <a:latin typeface="+mn-ea"/>
              </a:rPr>
              <a:t>Realizing a new mobile </a:t>
            </a:r>
            <a:br>
              <a:rPr lang="en-US" altLang="ja-JP" sz="1400">
                <a:solidFill>
                  <a:prstClr val="black"/>
                </a:solidFill>
                <a:latin typeface="+mn-ea"/>
              </a:rPr>
            </a:br>
            <a:r>
              <a:rPr lang="en-US" altLang="ja-JP" sz="1400">
                <a:solidFill>
                  <a:prstClr val="black"/>
                </a:solidFill>
                <a:latin typeface="+mn-ea"/>
              </a:rPr>
              <a:t>society</a:t>
            </a:r>
            <a:r>
              <a:rPr lang="ja-JP" altLang="en-US" sz="1400">
                <a:solidFill>
                  <a:prstClr val="black"/>
                </a:solidFill>
                <a:latin typeface="+mn-ea"/>
              </a:rPr>
              <a:t> </a:t>
            </a:r>
            <a:r>
              <a:rPr lang="en-US" altLang="ja-JP" sz="1400">
                <a:solidFill>
                  <a:prstClr val="black"/>
                </a:solidFill>
                <a:latin typeface="+mn-ea"/>
              </a:rPr>
              <a:t>that connects </a:t>
            </a:r>
            <a:br>
              <a:rPr lang="en-US" altLang="ja-JP" sz="1400">
                <a:solidFill>
                  <a:prstClr val="black"/>
                </a:solidFill>
                <a:latin typeface="+mn-ea"/>
              </a:rPr>
            </a:br>
            <a:r>
              <a:rPr lang="en-US" altLang="ja-JP" sz="1400">
                <a:solidFill>
                  <a:prstClr val="black"/>
                </a:solidFill>
                <a:latin typeface="+mn-ea"/>
              </a:rPr>
              <a:t>vehicles, people, </a:t>
            </a:r>
          </a:p>
          <a:p>
            <a:pPr defTabSz="457200" fontAlgn="auto">
              <a:lnSpc>
                <a:spcPts val="1800"/>
              </a:lnSpc>
              <a:spcBef>
                <a:spcPts val="0"/>
              </a:spcBef>
              <a:spcAft>
                <a:spcPts val="0"/>
              </a:spcAft>
            </a:pPr>
            <a:r>
              <a:rPr lang="en-US" altLang="ja-JP" sz="1400">
                <a:solidFill>
                  <a:prstClr val="black"/>
                </a:solidFill>
                <a:latin typeface="+mn-ea"/>
              </a:rPr>
              <a:t>and goods</a:t>
            </a:r>
            <a:endParaRPr lang="ja-JP" altLang="en-US" sz="1400">
              <a:solidFill>
                <a:prstClr val="black"/>
              </a:solidFill>
              <a:latin typeface="+mn-ea"/>
            </a:endParaRPr>
          </a:p>
        </p:txBody>
      </p:sp>
      <p:sp>
        <p:nvSpPr>
          <p:cNvPr id="21" name="テキスト ボックス 104">
            <a:extLst>
              <a:ext uri="{FF2B5EF4-FFF2-40B4-BE49-F238E27FC236}">
                <a16:creationId xmlns:a16="http://schemas.microsoft.com/office/drawing/2014/main" id="{6572A676-9465-48D1-9540-8788F72EEFB3}"/>
              </a:ext>
            </a:extLst>
          </p:cNvPr>
          <p:cNvSpPr txBox="1"/>
          <p:nvPr/>
        </p:nvSpPr>
        <p:spPr>
          <a:xfrm>
            <a:off x="946306" y="4178339"/>
            <a:ext cx="1718419" cy="246221"/>
          </a:xfrm>
          <a:prstGeom prst="rect">
            <a:avLst/>
          </a:prstGeom>
          <a:noFill/>
        </p:spPr>
        <p:txBody>
          <a:bodyPr wrap="none" lIns="0" tIns="0" rIns="0" bIns="0" rtlCol="0">
            <a:spAutoFit/>
          </a:bodyPr>
          <a:lstStyle/>
          <a:p>
            <a:pPr lvl="0" defTabSz="457200">
              <a:defRPr/>
            </a:pPr>
            <a:r>
              <a:rPr kumimoji="0" lang="en-US" altLang="ja-JP" sz="1600" b="1" kern="0">
                <a:solidFill>
                  <a:prstClr val="white"/>
                </a:solidFill>
                <a:latin typeface="+mn-ea"/>
              </a:rPr>
              <a:t>Connected</a:t>
            </a:r>
            <a:r>
              <a:rPr kumimoji="0" lang="en-US" altLang="ja-JP" sz="1400" b="1" kern="0">
                <a:solidFill>
                  <a:prstClr val="white"/>
                </a:solidFill>
                <a:latin typeface="+mn-ea"/>
              </a:rPr>
              <a:t> Cars</a:t>
            </a:r>
            <a:endParaRPr kumimoji="0" lang="ja-JP" altLang="en-US" sz="1400" b="1" kern="0">
              <a:solidFill>
                <a:prstClr val="white"/>
              </a:solidFill>
              <a:latin typeface="+mn-ea"/>
            </a:endParaRPr>
          </a:p>
        </p:txBody>
      </p:sp>
      <p:pic>
        <p:nvPicPr>
          <p:cNvPr id="22" name="図 132">
            <a:extLst>
              <a:ext uri="{FF2B5EF4-FFF2-40B4-BE49-F238E27FC236}">
                <a16:creationId xmlns:a16="http://schemas.microsoft.com/office/drawing/2014/main" id="{80DE15AF-F37C-44B8-82BB-207660D235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48121" y="3950934"/>
            <a:ext cx="3027206" cy="1924939"/>
          </a:xfrm>
          <a:custGeom>
            <a:avLst/>
            <a:gdLst>
              <a:gd name="connsiteX0" fmla="*/ 3027206 w 3027206"/>
              <a:gd name="connsiteY0" fmla="*/ 0 h 1924939"/>
              <a:gd name="connsiteX1" fmla="*/ 3027206 w 3027206"/>
              <a:gd name="connsiteY1" fmla="*/ 1924939 h 1924939"/>
              <a:gd name="connsiteX2" fmla="*/ 0 w 3027206"/>
              <a:gd name="connsiteY2" fmla="*/ 1924939 h 1924939"/>
              <a:gd name="connsiteX3" fmla="*/ 610824 w 3027206"/>
              <a:gd name="connsiteY3" fmla="*/ 4164 h 1924939"/>
            </a:gdLst>
            <a:ahLst/>
            <a:cxnLst>
              <a:cxn ang="0">
                <a:pos x="connsiteX0" y="connsiteY0"/>
              </a:cxn>
              <a:cxn ang="0">
                <a:pos x="connsiteX1" y="connsiteY1"/>
              </a:cxn>
              <a:cxn ang="0">
                <a:pos x="connsiteX2" y="connsiteY2"/>
              </a:cxn>
              <a:cxn ang="0">
                <a:pos x="connsiteX3" y="connsiteY3"/>
              </a:cxn>
            </a:cxnLst>
            <a:rect l="l" t="t" r="r" b="b"/>
            <a:pathLst>
              <a:path w="3027206" h="1924939">
                <a:moveTo>
                  <a:pt x="3027206" y="0"/>
                </a:moveTo>
                <a:lnTo>
                  <a:pt x="3027206" y="1924939"/>
                </a:lnTo>
                <a:lnTo>
                  <a:pt x="0" y="1924939"/>
                </a:lnTo>
                <a:lnTo>
                  <a:pt x="610824" y="4164"/>
                </a:lnTo>
                <a:close/>
              </a:path>
            </a:pathLst>
          </a:custGeom>
        </p:spPr>
      </p:pic>
      <p:pic>
        <p:nvPicPr>
          <p:cNvPr id="23" name="図 142">
            <a:extLst>
              <a:ext uri="{FF2B5EF4-FFF2-40B4-BE49-F238E27FC236}">
                <a16:creationId xmlns:a16="http://schemas.microsoft.com/office/drawing/2014/main" id="{D5EDAD59-595D-4352-9A5A-37CE2710C90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477872" y="1615193"/>
            <a:ext cx="3023566" cy="1924933"/>
          </a:xfrm>
          <a:custGeom>
            <a:avLst/>
            <a:gdLst>
              <a:gd name="connsiteX0" fmla="*/ 3023566 w 3023566"/>
              <a:gd name="connsiteY0" fmla="*/ 0 h 1924933"/>
              <a:gd name="connsiteX1" fmla="*/ 3023566 w 3023566"/>
              <a:gd name="connsiteY1" fmla="*/ 1924933 h 1924933"/>
              <a:gd name="connsiteX2" fmla="*/ 0 w 3023566"/>
              <a:gd name="connsiteY2" fmla="*/ 1924933 h 1924933"/>
              <a:gd name="connsiteX3" fmla="*/ 610824 w 3023566"/>
              <a:gd name="connsiteY3" fmla="*/ 4158 h 1924933"/>
            </a:gdLst>
            <a:ahLst/>
            <a:cxnLst>
              <a:cxn ang="0">
                <a:pos x="connsiteX0" y="connsiteY0"/>
              </a:cxn>
              <a:cxn ang="0">
                <a:pos x="connsiteX1" y="connsiteY1"/>
              </a:cxn>
              <a:cxn ang="0">
                <a:pos x="connsiteX2" y="connsiteY2"/>
              </a:cxn>
              <a:cxn ang="0">
                <a:pos x="connsiteX3" y="connsiteY3"/>
              </a:cxn>
            </a:cxnLst>
            <a:rect l="l" t="t" r="r" b="b"/>
            <a:pathLst>
              <a:path w="3023566" h="1924933">
                <a:moveTo>
                  <a:pt x="3023566" y="0"/>
                </a:moveTo>
                <a:lnTo>
                  <a:pt x="3023566" y="1924933"/>
                </a:lnTo>
                <a:lnTo>
                  <a:pt x="0" y="1924933"/>
                </a:lnTo>
                <a:lnTo>
                  <a:pt x="610824" y="4158"/>
                </a:lnTo>
                <a:close/>
              </a:path>
            </a:pathLst>
          </a:custGeom>
        </p:spPr>
      </p:pic>
      <p:sp>
        <p:nvSpPr>
          <p:cNvPr id="24" name="フリーフォーム: 図形 143">
            <a:extLst>
              <a:ext uri="{FF2B5EF4-FFF2-40B4-BE49-F238E27FC236}">
                <a16:creationId xmlns:a16="http://schemas.microsoft.com/office/drawing/2014/main" id="{95AA8C8F-A8A5-48DE-BECF-A58BE0843FCB}"/>
              </a:ext>
            </a:extLst>
          </p:cNvPr>
          <p:cNvSpPr>
            <a:spLocks noChangeAspect="1"/>
          </p:cNvSpPr>
          <p:nvPr/>
        </p:nvSpPr>
        <p:spPr>
          <a:xfrm>
            <a:off x="6315528" y="3954589"/>
            <a:ext cx="2741166" cy="1925512"/>
          </a:xfrm>
          <a:custGeom>
            <a:avLst/>
            <a:gdLst>
              <a:gd name="connsiteX0" fmla="*/ 0 w 2741166"/>
              <a:gd name="connsiteY0" fmla="*/ 0 h 1925512"/>
              <a:gd name="connsiteX1" fmla="*/ 107585 w 2741166"/>
              <a:gd name="connsiteY1" fmla="*/ 0 h 1925512"/>
              <a:gd name="connsiteX2" fmla="*/ 228602 w 2741166"/>
              <a:gd name="connsiteY2" fmla="*/ 0 h 1925512"/>
              <a:gd name="connsiteX3" fmla="*/ 336187 w 2741166"/>
              <a:gd name="connsiteY3" fmla="*/ 0 h 1925512"/>
              <a:gd name="connsiteX4" fmla="*/ 1193678 w 2741166"/>
              <a:gd name="connsiteY4" fmla="*/ 0 h 1925512"/>
              <a:gd name="connsiteX5" fmla="*/ 1301263 w 2741166"/>
              <a:gd name="connsiteY5" fmla="*/ 0 h 1925512"/>
              <a:gd name="connsiteX6" fmla="*/ 1422280 w 2741166"/>
              <a:gd name="connsiteY6" fmla="*/ 0 h 1925512"/>
              <a:gd name="connsiteX7" fmla="*/ 1474199 w 2741166"/>
              <a:gd name="connsiteY7" fmla="*/ 0 h 1925512"/>
              <a:gd name="connsiteX8" fmla="*/ 1529865 w 2741166"/>
              <a:gd name="connsiteY8" fmla="*/ 0 h 1925512"/>
              <a:gd name="connsiteX9" fmla="*/ 1581784 w 2741166"/>
              <a:gd name="connsiteY9" fmla="*/ 0 h 1925512"/>
              <a:gd name="connsiteX10" fmla="*/ 1653497 w 2741166"/>
              <a:gd name="connsiteY10" fmla="*/ 0 h 1925512"/>
              <a:gd name="connsiteX11" fmla="*/ 1702801 w 2741166"/>
              <a:gd name="connsiteY11" fmla="*/ 0 h 1925512"/>
              <a:gd name="connsiteX12" fmla="*/ 1761082 w 2741166"/>
              <a:gd name="connsiteY12" fmla="*/ 0 h 1925512"/>
              <a:gd name="connsiteX13" fmla="*/ 1810386 w 2741166"/>
              <a:gd name="connsiteY13" fmla="*/ 0 h 1925512"/>
              <a:gd name="connsiteX14" fmla="*/ 1882099 w 2741166"/>
              <a:gd name="connsiteY14" fmla="*/ 0 h 1925512"/>
              <a:gd name="connsiteX15" fmla="*/ 1989684 w 2741166"/>
              <a:gd name="connsiteY15" fmla="*/ 0 h 1925512"/>
              <a:gd name="connsiteX16" fmla="*/ 2404979 w 2741166"/>
              <a:gd name="connsiteY16" fmla="*/ 0 h 1925512"/>
              <a:gd name="connsiteX17" fmla="*/ 2512564 w 2741166"/>
              <a:gd name="connsiteY17" fmla="*/ 0 h 1925512"/>
              <a:gd name="connsiteX18" fmla="*/ 2633581 w 2741166"/>
              <a:gd name="connsiteY18" fmla="*/ 0 h 1925512"/>
              <a:gd name="connsiteX19" fmla="*/ 2741166 w 2741166"/>
              <a:gd name="connsiteY19" fmla="*/ 0 h 1925512"/>
              <a:gd name="connsiteX20" fmla="*/ 2129657 w 2741166"/>
              <a:gd name="connsiteY20" fmla="*/ 1925391 h 1925512"/>
              <a:gd name="connsiteX21" fmla="*/ 2022072 w 2741166"/>
              <a:gd name="connsiteY21" fmla="*/ 1925391 h 1925512"/>
              <a:gd name="connsiteX22" fmla="*/ 1989684 w 2741166"/>
              <a:gd name="connsiteY22" fmla="*/ 1925391 h 1925512"/>
              <a:gd name="connsiteX23" fmla="*/ 1989684 w 2741166"/>
              <a:gd name="connsiteY23" fmla="*/ 1925512 h 1925512"/>
              <a:gd name="connsiteX24" fmla="*/ 1882099 w 2741166"/>
              <a:gd name="connsiteY24" fmla="*/ 1925512 h 1925512"/>
              <a:gd name="connsiteX25" fmla="*/ 1810386 w 2741166"/>
              <a:gd name="connsiteY25" fmla="*/ 1925512 h 1925512"/>
              <a:gd name="connsiteX26" fmla="*/ 1761082 w 2741166"/>
              <a:gd name="connsiteY26" fmla="*/ 1925512 h 1925512"/>
              <a:gd name="connsiteX27" fmla="*/ 1702801 w 2741166"/>
              <a:gd name="connsiteY27" fmla="*/ 1925512 h 1925512"/>
              <a:gd name="connsiteX28" fmla="*/ 1653497 w 2741166"/>
              <a:gd name="connsiteY28" fmla="*/ 1925512 h 1925512"/>
              <a:gd name="connsiteX29" fmla="*/ 1581784 w 2741166"/>
              <a:gd name="connsiteY29" fmla="*/ 1925512 h 1925512"/>
              <a:gd name="connsiteX30" fmla="*/ 1474199 w 2741166"/>
              <a:gd name="connsiteY30" fmla="*/ 1925512 h 1925512"/>
              <a:gd name="connsiteX31" fmla="*/ 336187 w 2741166"/>
              <a:gd name="connsiteY31" fmla="*/ 1925512 h 1925512"/>
              <a:gd name="connsiteX32" fmla="*/ 228602 w 2741166"/>
              <a:gd name="connsiteY32" fmla="*/ 1925512 h 1925512"/>
              <a:gd name="connsiteX33" fmla="*/ 107585 w 2741166"/>
              <a:gd name="connsiteY33" fmla="*/ 1925512 h 1925512"/>
              <a:gd name="connsiteX34" fmla="*/ 0 w 2741166"/>
              <a:gd name="connsiteY34" fmla="*/ 1925512 h 1925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41166" h="1925512">
                <a:moveTo>
                  <a:pt x="0" y="0"/>
                </a:moveTo>
                <a:lnTo>
                  <a:pt x="107585" y="0"/>
                </a:lnTo>
                <a:lnTo>
                  <a:pt x="228602" y="0"/>
                </a:lnTo>
                <a:lnTo>
                  <a:pt x="336187" y="0"/>
                </a:lnTo>
                <a:lnTo>
                  <a:pt x="1193678" y="0"/>
                </a:lnTo>
                <a:lnTo>
                  <a:pt x="1301263" y="0"/>
                </a:lnTo>
                <a:lnTo>
                  <a:pt x="1422280" y="0"/>
                </a:lnTo>
                <a:lnTo>
                  <a:pt x="1474199" y="0"/>
                </a:lnTo>
                <a:lnTo>
                  <a:pt x="1529865" y="0"/>
                </a:lnTo>
                <a:lnTo>
                  <a:pt x="1581784" y="0"/>
                </a:lnTo>
                <a:lnTo>
                  <a:pt x="1653497" y="0"/>
                </a:lnTo>
                <a:lnTo>
                  <a:pt x="1702801" y="0"/>
                </a:lnTo>
                <a:lnTo>
                  <a:pt x="1761082" y="0"/>
                </a:lnTo>
                <a:lnTo>
                  <a:pt x="1810386" y="0"/>
                </a:lnTo>
                <a:lnTo>
                  <a:pt x="1882099" y="0"/>
                </a:lnTo>
                <a:lnTo>
                  <a:pt x="1989684" y="0"/>
                </a:lnTo>
                <a:lnTo>
                  <a:pt x="2404979" y="0"/>
                </a:lnTo>
                <a:lnTo>
                  <a:pt x="2512564" y="0"/>
                </a:lnTo>
                <a:lnTo>
                  <a:pt x="2633581" y="0"/>
                </a:lnTo>
                <a:lnTo>
                  <a:pt x="2741166" y="0"/>
                </a:lnTo>
                <a:lnTo>
                  <a:pt x="2129657" y="1925391"/>
                </a:lnTo>
                <a:lnTo>
                  <a:pt x="2022072" y="1925391"/>
                </a:lnTo>
                <a:lnTo>
                  <a:pt x="1989684" y="1925391"/>
                </a:lnTo>
                <a:lnTo>
                  <a:pt x="1989684" y="1925512"/>
                </a:lnTo>
                <a:lnTo>
                  <a:pt x="1882099" y="1925512"/>
                </a:lnTo>
                <a:lnTo>
                  <a:pt x="1810386" y="1925512"/>
                </a:lnTo>
                <a:lnTo>
                  <a:pt x="1761082" y="1925512"/>
                </a:lnTo>
                <a:lnTo>
                  <a:pt x="1702801" y="1925512"/>
                </a:lnTo>
                <a:lnTo>
                  <a:pt x="1653497" y="1925512"/>
                </a:lnTo>
                <a:lnTo>
                  <a:pt x="1581784" y="1925512"/>
                </a:lnTo>
                <a:lnTo>
                  <a:pt x="1474199" y="1925512"/>
                </a:lnTo>
                <a:lnTo>
                  <a:pt x="336187" y="1925512"/>
                </a:lnTo>
                <a:lnTo>
                  <a:pt x="228602" y="1925512"/>
                </a:lnTo>
                <a:lnTo>
                  <a:pt x="107585" y="1925512"/>
                </a:lnTo>
                <a:lnTo>
                  <a:pt x="0" y="1925512"/>
                </a:lnTo>
                <a:close/>
              </a:path>
            </a:pathLst>
          </a:custGeom>
          <a:solidFill>
            <a:srgbClr val="EBEBEB"/>
          </a:solidFill>
        </p:spPr>
        <p:txBody>
          <a:bodyPr wrap="square" lIns="0" tIns="0" rIns="0" bIns="0"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mn-ea"/>
            </a:endParaRPr>
          </a:p>
        </p:txBody>
      </p:sp>
      <p:sp>
        <p:nvSpPr>
          <p:cNvPr id="25" name="フリーフォーム: 図形 144">
            <a:extLst>
              <a:ext uri="{FF2B5EF4-FFF2-40B4-BE49-F238E27FC236}">
                <a16:creationId xmlns:a16="http://schemas.microsoft.com/office/drawing/2014/main" id="{69CE2AC5-A183-439B-B86D-64B7C99E86A3}"/>
              </a:ext>
            </a:extLst>
          </p:cNvPr>
          <p:cNvSpPr>
            <a:spLocks noChangeAspect="1"/>
          </p:cNvSpPr>
          <p:nvPr/>
        </p:nvSpPr>
        <p:spPr>
          <a:xfrm flipH="1">
            <a:off x="6315528" y="3954588"/>
            <a:ext cx="2741162" cy="702176"/>
          </a:xfrm>
          <a:custGeom>
            <a:avLst/>
            <a:gdLst>
              <a:gd name="connsiteX0" fmla="*/ 2741162 w 2741162"/>
              <a:gd name="connsiteY0" fmla="*/ 0 h 702176"/>
              <a:gd name="connsiteX1" fmla="*/ 2633582 w 2741162"/>
              <a:gd name="connsiteY1" fmla="*/ 0 h 702176"/>
              <a:gd name="connsiteX2" fmla="*/ 2496639 w 2741162"/>
              <a:gd name="connsiteY2" fmla="*/ 0 h 702176"/>
              <a:gd name="connsiteX3" fmla="*/ 2413050 w 2741162"/>
              <a:gd name="connsiteY3" fmla="*/ 0 h 702176"/>
              <a:gd name="connsiteX4" fmla="*/ 2389059 w 2741162"/>
              <a:gd name="connsiteY4" fmla="*/ 0 h 702176"/>
              <a:gd name="connsiteX5" fmla="*/ 2305470 w 2741162"/>
              <a:gd name="connsiteY5" fmla="*/ 0 h 702176"/>
              <a:gd name="connsiteX6" fmla="*/ 2132640 w 2741162"/>
              <a:gd name="connsiteY6" fmla="*/ 0 h 702176"/>
              <a:gd name="connsiteX7" fmla="*/ 2025060 w 2741162"/>
              <a:gd name="connsiteY7" fmla="*/ 0 h 702176"/>
              <a:gd name="connsiteX8" fmla="*/ 1990309 w 2741162"/>
              <a:gd name="connsiteY8" fmla="*/ 0 h 702176"/>
              <a:gd name="connsiteX9" fmla="*/ 1882729 w 2741162"/>
              <a:gd name="connsiteY9" fmla="*/ 0 h 702176"/>
              <a:gd name="connsiteX10" fmla="*/ 1720111 w 2741162"/>
              <a:gd name="connsiteY10" fmla="*/ 0 h 702176"/>
              <a:gd name="connsiteX11" fmla="*/ 1663662 w 2741162"/>
              <a:gd name="connsiteY11" fmla="*/ 0 h 702176"/>
              <a:gd name="connsiteX12" fmla="*/ 1612531 w 2741162"/>
              <a:gd name="connsiteY12" fmla="*/ 0 h 702176"/>
              <a:gd name="connsiteX13" fmla="*/ 1556082 w 2741162"/>
              <a:gd name="connsiteY13" fmla="*/ 0 h 702176"/>
              <a:gd name="connsiteX14" fmla="*/ 1363911 w 2741162"/>
              <a:gd name="connsiteY14" fmla="*/ 0 h 702176"/>
              <a:gd name="connsiteX15" fmla="*/ 1256331 w 2741162"/>
              <a:gd name="connsiteY15" fmla="*/ 0 h 702176"/>
              <a:gd name="connsiteX16" fmla="*/ 587642 w 2741162"/>
              <a:gd name="connsiteY16" fmla="*/ 0 h 702176"/>
              <a:gd name="connsiteX17" fmla="*/ 480062 w 2741162"/>
              <a:gd name="connsiteY17" fmla="*/ 0 h 702176"/>
              <a:gd name="connsiteX18" fmla="*/ 107580 w 2741162"/>
              <a:gd name="connsiteY18" fmla="*/ 0 h 702176"/>
              <a:gd name="connsiteX19" fmla="*/ 0 w 2741162"/>
              <a:gd name="connsiteY19" fmla="*/ 0 h 702176"/>
              <a:gd name="connsiteX20" fmla="*/ 223012 w 2741162"/>
              <a:gd name="connsiteY20" fmla="*/ 702176 h 702176"/>
              <a:gd name="connsiteX21" fmla="*/ 330592 w 2741162"/>
              <a:gd name="connsiteY21" fmla="*/ 702176 h 702176"/>
              <a:gd name="connsiteX22" fmla="*/ 681087 w 2741162"/>
              <a:gd name="connsiteY22" fmla="*/ 702176 h 702176"/>
              <a:gd name="connsiteX23" fmla="*/ 788667 w 2741162"/>
              <a:gd name="connsiteY23" fmla="*/ 702176 h 702176"/>
              <a:gd name="connsiteX24" fmla="*/ 2389059 w 2741162"/>
              <a:gd name="connsiteY24" fmla="*/ 702176 h 702176"/>
              <a:gd name="connsiteX25" fmla="*/ 2496639 w 2741162"/>
              <a:gd name="connsiteY25" fmla="*/ 702176 h 702176"/>
              <a:gd name="connsiteX26" fmla="*/ 2633582 w 2741162"/>
              <a:gd name="connsiteY26" fmla="*/ 702176 h 702176"/>
              <a:gd name="connsiteX27" fmla="*/ 2741162 w 2741162"/>
              <a:gd name="connsiteY27" fmla="*/ 702176 h 702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41162" h="702176">
                <a:moveTo>
                  <a:pt x="2741162" y="0"/>
                </a:moveTo>
                <a:lnTo>
                  <a:pt x="2633582" y="0"/>
                </a:lnTo>
                <a:lnTo>
                  <a:pt x="2496639" y="0"/>
                </a:lnTo>
                <a:lnTo>
                  <a:pt x="2413050" y="0"/>
                </a:lnTo>
                <a:lnTo>
                  <a:pt x="2389059" y="0"/>
                </a:lnTo>
                <a:lnTo>
                  <a:pt x="2305470" y="0"/>
                </a:lnTo>
                <a:lnTo>
                  <a:pt x="2132640" y="0"/>
                </a:lnTo>
                <a:lnTo>
                  <a:pt x="2025060" y="0"/>
                </a:lnTo>
                <a:lnTo>
                  <a:pt x="1990309" y="0"/>
                </a:lnTo>
                <a:lnTo>
                  <a:pt x="1882729" y="0"/>
                </a:lnTo>
                <a:lnTo>
                  <a:pt x="1720111" y="0"/>
                </a:lnTo>
                <a:lnTo>
                  <a:pt x="1663662" y="0"/>
                </a:lnTo>
                <a:lnTo>
                  <a:pt x="1612531" y="0"/>
                </a:lnTo>
                <a:lnTo>
                  <a:pt x="1556082" y="0"/>
                </a:lnTo>
                <a:lnTo>
                  <a:pt x="1363911" y="0"/>
                </a:lnTo>
                <a:lnTo>
                  <a:pt x="1256331" y="0"/>
                </a:lnTo>
                <a:lnTo>
                  <a:pt x="587642" y="0"/>
                </a:lnTo>
                <a:lnTo>
                  <a:pt x="480062" y="0"/>
                </a:lnTo>
                <a:lnTo>
                  <a:pt x="107580" y="0"/>
                </a:lnTo>
                <a:lnTo>
                  <a:pt x="0" y="0"/>
                </a:lnTo>
                <a:lnTo>
                  <a:pt x="223012" y="702176"/>
                </a:lnTo>
                <a:lnTo>
                  <a:pt x="330592" y="702176"/>
                </a:lnTo>
                <a:lnTo>
                  <a:pt x="681087" y="702176"/>
                </a:lnTo>
                <a:lnTo>
                  <a:pt x="788667" y="702176"/>
                </a:lnTo>
                <a:lnTo>
                  <a:pt x="2389059" y="702176"/>
                </a:lnTo>
                <a:lnTo>
                  <a:pt x="2496639" y="702176"/>
                </a:lnTo>
                <a:lnTo>
                  <a:pt x="2633582" y="702176"/>
                </a:lnTo>
                <a:lnTo>
                  <a:pt x="2741162" y="702176"/>
                </a:lnTo>
                <a:close/>
              </a:path>
            </a:pathLst>
          </a:custGeom>
          <a:solidFill>
            <a:srgbClr val="828282"/>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26" name="テキスト ボックス 145">
            <a:extLst>
              <a:ext uri="{FF2B5EF4-FFF2-40B4-BE49-F238E27FC236}">
                <a16:creationId xmlns:a16="http://schemas.microsoft.com/office/drawing/2014/main" id="{0FE87E6E-AB23-4D0D-89E6-9E6B8CC8FE2A}"/>
              </a:ext>
            </a:extLst>
          </p:cNvPr>
          <p:cNvSpPr txBox="1"/>
          <p:nvPr/>
        </p:nvSpPr>
        <p:spPr>
          <a:xfrm>
            <a:off x="6511897" y="4787730"/>
            <a:ext cx="3132144" cy="923330"/>
          </a:xfrm>
          <a:prstGeom prst="rect">
            <a:avLst/>
          </a:prstGeom>
          <a:noFill/>
        </p:spPr>
        <p:txBody>
          <a:bodyPr wrap="square" lIns="0" tIns="0" rIns="0" bIns="0" rtlCol="0">
            <a:spAutoFit/>
          </a:bodyPr>
          <a:lstStyle/>
          <a:p>
            <a:pPr lvl="0">
              <a:lnSpc>
                <a:spcPts val="1800"/>
              </a:lnSpc>
            </a:pPr>
            <a:r>
              <a:rPr lang="en-US" altLang="ja-JP" sz="1400">
                <a:solidFill>
                  <a:srgbClr val="000000"/>
                </a:solidFill>
                <a:latin typeface="+mn-ea"/>
              </a:rPr>
              <a:t>Contributing to </a:t>
            </a:r>
            <a:br>
              <a:rPr lang="en-US" altLang="ja-JP" sz="1400">
                <a:solidFill>
                  <a:srgbClr val="000000"/>
                </a:solidFill>
                <a:latin typeface="+mn-ea"/>
              </a:rPr>
            </a:br>
            <a:r>
              <a:rPr lang="en-US" altLang="ja-JP" sz="1400">
                <a:solidFill>
                  <a:srgbClr val="000000"/>
                </a:solidFill>
                <a:latin typeface="+mn-ea"/>
              </a:rPr>
              <a:t>improved social</a:t>
            </a:r>
            <a:r>
              <a:rPr lang="ja-JP" altLang="en-US" sz="1400">
                <a:solidFill>
                  <a:srgbClr val="000000"/>
                </a:solidFill>
                <a:latin typeface="+mn-ea"/>
              </a:rPr>
              <a:t> </a:t>
            </a:r>
            <a:r>
              <a:rPr lang="en-US" altLang="ja-JP" sz="1400">
                <a:solidFill>
                  <a:srgbClr val="000000"/>
                </a:solidFill>
                <a:latin typeface="+mn-ea"/>
              </a:rPr>
              <a:t>and </a:t>
            </a:r>
            <a:br>
              <a:rPr lang="en-US" altLang="ja-JP" sz="1400">
                <a:solidFill>
                  <a:srgbClr val="000000"/>
                </a:solidFill>
                <a:latin typeface="+mn-ea"/>
              </a:rPr>
            </a:br>
            <a:r>
              <a:rPr lang="en-US" altLang="ja-JP" sz="1400">
                <a:solidFill>
                  <a:srgbClr val="000000"/>
                </a:solidFill>
                <a:latin typeface="+mn-ea"/>
              </a:rPr>
              <a:t>industrial </a:t>
            </a:r>
            <a:br>
              <a:rPr lang="en-US" altLang="ja-JP" sz="1400">
                <a:solidFill>
                  <a:srgbClr val="000000"/>
                </a:solidFill>
                <a:latin typeface="+mn-ea"/>
              </a:rPr>
            </a:br>
            <a:r>
              <a:rPr lang="en-US" altLang="ja-JP" sz="1400">
                <a:solidFill>
                  <a:srgbClr val="000000"/>
                </a:solidFill>
                <a:latin typeface="+mn-ea"/>
              </a:rPr>
              <a:t>productivity</a:t>
            </a:r>
            <a:endParaRPr lang="ja-JP" altLang="en-US" sz="2800">
              <a:solidFill>
                <a:prstClr val="black"/>
              </a:solidFill>
              <a:latin typeface="+mn-ea"/>
            </a:endParaRPr>
          </a:p>
        </p:txBody>
      </p:sp>
      <p:sp>
        <p:nvSpPr>
          <p:cNvPr id="27" name="テキスト ボックス 146">
            <a:extLst>
              <a:ext uri="{FF2B5EF4-FFF2-40B4-BE49-F238E27FC236}">
                <a16:creationId xmlns:a16="http://schemas.microsoft.com/office/drawing/2014/main" id="{EBBFB791-FAB6-4EE0-91E7-7C0BD251CFC3}"/>
              </a:ext>
            </a:extLst>
          </p:cNvPr>
          <p:cNvSpPr txBox="1"/>
          <p:nvPr/>
        </p:nvSpPr>
        <p:spPr>
          <a:xfrm>
            <a:off x="6511897" y="4030167"/>
            <a:ext cx="1957267" cy="589905"/>
          </a:xfrm>
          <a:prstGeom prst="rect">
            <a:avLst/>
          </a:prstGeom>
          <a:noFill/>
        </p:spPr>
        <p:txBody>
          <a:bodyPr wrap="none" lIns="0" tIns="0" rIns="0" bIns="0" rtlCol="0">
            <a:spAutoFit/>
          </a:bodyPr>
          <a:lstStyle/>
          <a:p>
            <a:pPr lvl="0" defTabSz="457200">
              <a:lnSpc>
                <a:spcPts val="1600"/>
              </a:lnSpc>
              <a:defRPr/>
            </a:pPr>
            <a:r>
              <a:rPr kumimoji="0" lang="en-US" altLang="ja-JP" sz="1600" b="1" kern="0">
                <a:solidFill>
                  <a:prstClr val="white"/>
                </a:solidFill>
                <a:latin typeface="+mn-ea"/>
              </a:rPr>
              <a:t>Non-Automotive </a:t>
            </a:r>
          </a:p>
          <a:p>
            <a:pPr lvl="0" defTabSz="457200">
              <a:lnSpc>
                <a:spcPts val="1600"/>
              </a:lnSpc>
              <a:defRPr/>
            </a:pPr>
            <a:r>
              <a:rPr kumimoji="0" lang="en-US" altLang="ja-JP" sz="1600" b="1" kern="0">
                <a:solidFill>
                  <a:prstClr val="white"/>
                </a:solidFill>
                <a:latin typeface="+mn-ea"/>
              </a:rPr>
              <a:t>Businesses</a:t>
            </a:r>
          </a:p>
          <a:p>
            <a:pPr lvl="0" defTabSz="457200">
              <a:lnSpc>
                <a:spcPts val="1400"/>
              </a:lnSpc>
              <a:defRPr/>
            </a:pPr>
            <a:r>
              <a:rPr kumimoji="0" lang="en-US" altLang="ja-JP" sz="800" kern="0">
                <a:solidFill>
                  <a:prstClr val="white"/>
                </a:solidFill>
                <a:latin typeface="+mn-ea"/>
              </a:rPr>
              <a:t>(Factory Automation and Agriculture)</a:t>
            </a:r>
            <a:endParaRPr kumimoji="0" lang="ja-JP" altLang="en-US" sz="800" kern="0" baseline="10000">
              <a:solidFill>
                <a:prstClr val="white"/>
              </a:solidFill>
              <a:latin typeface="+mn-ea"/>
            </a:endParaRPr>
          </a:p>
        </p:txBody>
      </p:sp>
      <p:pic>
        <p:nvPicPr>
          <p:cNvPr id="28" name="図 148">
            <a:extLst>
              <a:ext uri="{FF2B5EF4-FFF2-40B4-BE49-F238E27FC236}">
                <a16:creationId xmlns:a16="http://schemas.microsoft.com/office/drawing/2014/main" id="{BE80F0EC-AD2B-42F7-9C9D-E841C289180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82365" y="3955168"/>
            <a:ext cx="2719074" cy="967437"/>
          </a:xfrm>
          <a:custGeom>
            <a:avLst/>
            <a:gdLst>
              <a:gd name="connsiteX0" fmla="*/ 2719074 w 2719074"/>
              <a:gd name="connsiteY0" fmla="*/ 0 h 967437"/>
              <a:gd name="connsiteX1" fmla="*/ 2719074 w 2719074"/>
              <a:gd name="connsiteY1" fmla="*/ 967437 h 967437"/>
              <a:gd name="connsiteX2" fmla="*/ 0 w 2719074"/>
              <a:gd name="connsiteY2" fmla="*/ 967437 h 967437"/>
              <a:gd name="connsiteX3" fmla="*/ 306332 w 2719074"/>
              <a:gd name="connsiteY3" fmla="*/ 4157 h 967437"/>
            </a:gdLst>
            <a:ahLst/>
            <a:cxnLst>
              <a:cxn ang="0">
                <a:pos x="connsiteX0" y="connsiteY0"/>
              </a:cxn>
              <a:cxn ang="0">
                <a:pos x="connsiteX1" y="connsiteY1"/>
              </a:cxn>
              <a:cxn ang="0">
                <a:pos x="connsiteX2" y="connsiteY2"/>
              </a:cxn>
              <a:cxn ang="0">
                <a:pos x="connsiteX3" y="connsiteY3"/>
              </a:cxn>
            </a:cxnLst>
            <a:rect l="l" t="t" r="r" b="b"/>
            <a:pathLst>
              <a:path w="2719074" h="967437">
                <a:moveTo>
                  <a:pt x="2719074" y="0"/>
                </a:moveTo>
                <a:lnTo>
                  <a:pt x="2719074" y="967437"/>
                </a:lnTo>
                <a:lnTo>
                  <a:pt x="0" y="967437"/>
                </a:lnTo>
                <a:lnTo>
                  <a:pt x="306332" y="4157"/>
                </a:lnTo>
                <a:close/>
              </a:path>
            </a:pathLst>
          </a:custGeom>
        </p:spPr>
      </p:pic>
      <p:sp>
        <p:nvSpPr>
          <p:cNvPr id="29" name="テキスト ボックス 25">
            <a:extLst>
              <a:ext uri="{FF2B5EF4-FFF2-40B4-BE49-F238E27FC236}">
                <a16:creationId xmlns:a16="http://schemas.microsoft.com/office/drawing/2014/main" id="{A6522587-39C0-4CB8-A4FC-E356493DCFE5}"/>
              </a:ext>
            </a:extLst>
          </p:cNvPr>
          <p:cNvSpPr txBox="1"/>
          <p:nvPr/>
        </p:nvSpPr>
        <p:spPr>
          <a:xfrm>
            <a:off x="688500" y="966572"/>
            <a:ext cx="10855799" cy="461665"/>
          </a:xfrm>
          <a:prstGeom prst="rect">
            <a:avLst/>
          </a:prstGeom>
          <a:noFill/>
        </p:spPr>
        <p:txBody>
          <a:bodyPr wrap="square" lIns="0" tIns="0" rIns="0" bIns="0" rtlCol="0">
            <a:spAutoFit/>
          </a:bodyPr>
          <a:lstStyle/>
          <a:p>
            <a:pPr>
              <a:spcBef>
                <a:spcPts val="0"/>
              </a:spcBef>
            </a:pPr>
            <a:r>
              <a:rPr lang="en-US" altLang="ja-JP" sz="1500">
                <a:latin typeface="+mn-ea"/>
              </a:rPr>
              <a:t>DENSO is contributing to the improvement of both industrial and social productivity by working to provide new mobility value, establish factory automation (FA) and industrialize agriculture.</a:t>
            </a:r>
          </a:p>
        </p:txBody>
      </p:sp>
    </p:spTree>
    <p:extLst>
      <p:ext uri="{BB962C8B-B14F-4D97-AF65-F5344CB8AC3E}">
        <p14:creationId xmlns:p14="http://schemas.microsoft.com/office/powerpoint/2010/main" val="6454866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pic>
        <p:nvPicPr>
          <p:cNvPr id="7" name="図 1">
            <a:extLst>
              <a:ext uri="{FF2B5EF4-FFF2-40B4-BE49-F238E27FC236}">
                <a16:creationId xmlns:a16="http://schemas.microsoft.com/office/drawing/2014/main" id="{F1E2CB45-F4F3-4F7F-A245-7D652EC59C3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3" y="0"/>
            <a:ext cx="12203113" cy="5016500"/>
          </a:xfrm>
          <a:prstGeom prst="rect">
            <a:avLst/>
          </a:prstGeom>
        </p:spPr>
      </p:pic>
      <p:sp>
        <p:nvSpPr>
          <p:cNvPr id="8" name="テキスト ボックス 2">
            <a:extLst>
              <a:ext uri="{FF2B5EF4-FFF2-40B4-BE49-F238E27FC236}">
                <a16:creationId xmlns:a16="http://schemas.microsoft.com/office/drawing/2014/main" id="{CA80B6E6-7193-425E-B8F8-AB444E6DB0A6}"/>
              </a:ext>
            </a:extLst>
          </p:cNvPr>
          <p:cNvSpPr txBox="1"/>
          <p:nvPr/>
        </p:nvSpPr>
        <p:spPr>
          <a:xfrm>
            <a:off x="1255713" y="5062849"/>
            <a:ext cx="9793287" cy="830997"/>
          </a:xfrm>
          <a:prstGeom prst="rect">
            <a:avLst/>
          </a:prstGeom>
          <a:noFill/>
        </p:spPr>
        <p:txBody>
          <a:bodyPr wrap="square" lIns="0" tIns="0" rIns="0" bIns="0" rtlCol="0">
            <a:spAutoFit/>
          </a:bodyPr>
          <a:lstStyle/>
          <a:p>
            <a:pPr lvl="0" defTabSz="457200">
              <a:lnSpc>
                <a:spcPct val="120000"/>
              </a:lnSpc>
            </a:pPr>
            <a:r>
              <a:rPr lang="en-US" altLang="ja-JP" sz="1500">
                <a:solidFill>
                  <a:srgbClr val="000000"/>
                </a:solidFill>
                <a:latin typeface="+mn-ea"/>
              </a:rPr>
              <a:t>DENSO will leverage our expansive business domains to form connections between various in-vehicle systems and products in an effort to efficiently manage energy within vehicles. In this manner, we will further improve fuel efficiency and contribute to the conservation of energy.</a:t>
            </a:r>
            <a:endParaRPr lang="ja-JP" altLang="en-US" sz="1500">
              <a:solidFill>
                <a:srgbClr val="000000"/>
              </a:solidFill>
              <a:latin typeface="+mn-ea"/>
            </a:endParaRPr>
          </a:p>
        </p:txBody>
      </p:sp>
      <p:sp>
        <p:nvSpPr>
          <p:cNvPr id="9" name="フリーフォーム: 図形 8">
            <a:extLst>
              <a:ext uri="{FF2B5EF4-FFF2-40B4-BE49-F238E27FC236}">
                <a16:creationId xmlns:a16="http://schemas.microsoft.com/office/drawing/2014/main" id="{73FB880D-9CED-400B-AF62-6B618F8FA0F6}"/>
              </a:ext>
            </a:extLst>
          </p:cNvPr>
          <p:cNvSpPr>
            <a:spLocks noChangeAspect="1"/>
          </p:cNvSpPr>
          <p:nvPr/>
        </p:nvSpPr>
        <p:spPr>
          <a:xfrm flipH="1">
            <a:off x="0" y="349230"/>
            <a:ext cx="3492251" cy="902054"/>
          </a:xfrm>
          <a:custGeom>
            <a:avLst/>
            <a:gdLst>
              <a:gd name="connsiteX0" fmla="*/ 3492251 w 3492251"/>
              <a:gd name="connsiteY0" fmla="*/ 0 h 902054"/>
              <a:gd name="connsiteX1" fmla="*/ 2601502 w 3492251"/>
              <a:gd name="connsiteY1" fmla="*/ 0 h 902054"/>
              <a:gd name="connsiteX2" fmla="*/ 1999028 w 3492251"/>
              <a:gd name="connsiteY2" fmla="*/ 0 h 902054"/>
              <a:gd name="connsiteX3" fmla="*/ 1613951 w 3492251"/>
              <a:gd name="connsiteY3" fmla="*/ 0 h 902054"/>
              <a:gd name="connsiteX4" fmla="*/ 1174989 w 3492251"/>
              <a:gd name="connsiteY4" fmla="*/ 0 h 902054"/>
              <a:gd name="connsiteX5" fmla="*/ 0 w 3492251"/>
              <a:gd name="connsiteY5" fmla="*/ 0 h 902054"/>
              <a:gd name="connsiteX6" fmla="*/ 286492 w 3492251"/>
              <a:gd name="connsiteY6" fmla="*/ 902054 h 902054"/>
              <a:gd name="connsiteX7" fmla="*/ 1174989 w 3492251"/>
              <a:gd name="connsiteY7" fmla="*/ 902054 h 902054"/>
              <a:gd name="connsiteX8" fmla="*/ 3492251 w 3492251"/>
              <a:gd name="connsiteY8" fmla="*/ 902054 h 9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92251" h="902054">
                <a:moveTo>
                  <a:pt x="3492251" y="0"/>
                </a:moveTo>
                <a:lnTo>
                  <a:pt x="2601502" y="0"/>
                </a:lnTo>
                <a:lnTo>
                  <a:pt x="1999028" y="0"/>
                </a:lnTo>
                <a:lnTo>
                  <a:pt x="1613951" y="0"/>
                </a:lnTo>
                <a:lnTo>
                  <a:pt x="1174989" y="0"/>
                </a:lnTo>
                <a:lnTo>
                  <a:pt x="0" y="0"/>
                </a:lnTo>
                <a:lnTo>
                  <a:pt x="286492" y="902054"/>
                </a:lnTo>
                <a:lnTo>
                  <a:pt x="1174989" y="902054"/>
                </a:lnTo>
                <a:lnTo>
                  <a:pt x="3492251" y="902054"/>
                </a:lnTo>
                <a:close/>
              </a:path>
            </a:pathLst>
          </a:custGeom>
          <a:solidFill>
            <a:srgbClr val="30B494"/>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10" name="テキスト ボックス 9">
            <a:extLst>
              <a:ext uri="{FF2B5EF4-FFF2-40B4-BE49-F238E27FC236}">
                <a16:creationId xmlns:a16="http://schemas.microsoft.com/office/drawing/2014/main" id="{47FB47B4-E9B4-4A4E-A906-BD46E8B47062}"/>
              </a:ext>
            </a:extLst>
          </p:cNvPr>
          <p:cNvSpPr txBox="1"/>
          <p:nvPr/>
        </p:nvSpPr>
        <p:spPr>
          <a:xfrm>
            <a:off x="532278" y="646369"/>
            <a:ext cx="2932818" cy="307777"/>
          </a:xfrm>
          <a:prstGeom prst="rect">
            <a:avLst/>
          </a:prstGeom>
          <a:noFill/>
        </p:spPr>
        <p:txBody>
          <a:bodyPr wrap="square" lIns="0" tIns="0" rIns="0" bIns="0" rtlCol="0">
            <a:spAutoFit/>
          </a:bodyPr>
          <a:lstStyle/>
          <a:p>
            <a:pPr marL="0" marR="0" lvl="0" indent="0" defTabSz="457200" eaLnBrk="1" fontAlgn="auto" latinLnBrk="0" hangingPunct="1">
              <a:lnSpc>
                <a:spcPts val="2400"/>
              </a:lnSpc>
              <a:spcBef>
                <a:spcPts val="0"/>
              </a:spcBef>
              <a:spcAft>
                <a:spcPts val="0"/>
              </a:spcAft>
              <a:buClrTx/>
              <a:buSzTx/>
              <a:buFontTx/>
              <a:buNone/>
              <a:tabLst/>
              <a:defRPr/>
            </a:pPr>
            <a:r>
              <a:rPr kumimoji="0" lang="en-US" altLang="ja-JP" sz="2400" b="1" kern="0" spc="100">
                <a:solidFill>
                  <a:prstClr val="white"/>
                </a:solidFill>
                <a:latin typeface="+mn-ea"/>
              </a:rPr>
              <a:t>Electrification</a:t>
            </a:r>
            <a:endParaRPr kumimoji="0" lang="zh-TW" altLang="en-US" sz="2400" b="1" kern="0" spc="100">
              <a:solidFill>
                <a:prstClr val="white"/>
              </a:solidFill>
              <a:latin typeface="+mn-ea"/>
            </a:endParaRPr>
          </a:p>
        </p:txBody>
      </p:sp>
    </p:spTree>
    <p:extLst>
      <p:ext uri="{BB962C8B-B14F-4D97-AF65-F5344CB8AC3E}">
        <p14:creationId xmlns:p14="http://schemas.microsoft.com/office/powerpoint/2010/main" val="1310953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pic>
        <p:nvPicPr>
          <p:cNvPr id="7" name="図 6">
            <a:extLst>
              <a:ext uri="{FF2B5EF4-FFF2-40B4-BE49-F238E27FC236}">
                <a16:creationId xmlns:a16="http://schemas.microsoft.com/office/drawing/2014/main" id="{FB3FE56B-92CE-4D31-BBFB-A8B37612D5F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12"/>
          <a:stretch/>
        </p:blipFill>
        <p:spPr>
          <a:xfrm>
            <a:off x="793" y="0"/>
            <a:ext cx="12203113" cy="5016500"/>
          </a:xfrm>
          <a:prstGeom prst="rect">
            <a:avLst/>
          </a:prstGeom>
        </p:spPr>
      </p:pic>
      <p:sp>
        <p:nvSpPr>
          <p:cNvPr id="8" name="テキスト ボックス 7">
            <a:extLst>
              <a:ext uri="{FF2B5EF4-FFF2-40B4-BE49-F238E27FC236}">
                <a16:creationId xmlns:a16="http://schemas.microsoft.com/office/drawing/2014/main" id="{AAC0F77B-7095-4F46-BA0C-BD7373D7BCBD}"/>
              </a:ext>
            </a:extLst>
          </p:cNvPr>
          <p:cNvSpPr txBox="1"/>
          <p:nvPr/>
        </p:nvSpPr>
        <p:spPr>
          <a:xfrm>
            <a:off x="1204913" y="5062849"/>
            <a:ext cx="9793287" cy="830997"/>
          </a:xfrm>
          <a:prstGeom prst="rect">
            <a:avLst/>
          </a:prstGeom>
          <a:noFill/>
        </p:spPr>
        <p:txBody>
          <a:bodyPr wrap="square" lIns="0" tIns="0" rIns="0" bIns="0" rtlCol="0">
            <a:spAutoFit/>
          </a:bodyPr>
          <a:lstStyle/>
          <a:p>
            <a:pPr lvl="0" defTabSz="457200">
              <a:lnSpc>
                <a:spcPct val="120000"/>
              </a:lnSpc>
            </a:pPr>
            <a:r>
              <a:rPr lang="en-US" altLang="ja-JP" sz="1500">
                <a:solidFill>
                  <a:srgbClr val="000000"/>
                </a:solidFill>
                <a:latin typeface="+mn-ea"/>
              </a:rPr>
              <a:t>By enhancing our long-cultivated sensing technologies as well as our AI and information technologies, we will further contribute to the development of autonomous driving technologies, and deliver genuine peace of mind for the future of mobile society.</a:t>
            </a:r>
            <a:endParaRPr lang="ja-JP" altLang="en-US" sz="1500">
              <a:solidFill>
                <a:srgbClr val="000000"/>
              </a:solidFill>
              <a:latin typeface="+mn-ea"/>
            </a:endParaRPr>
          </a:p>
        </p:txBody>
      </p:sp>
      <p:sp>
        <p:nvSpPr>
          <p:cNvPr id="9" name="フリーフォーム: 図形 11">
            <a:extLst>
              <a:ext uri="{FF2B5EF4-FFF2-40B4-BE49-F238E27FC236}">
                <a16:creationId xmlns:a16="http://schemas.microsoft.com/office/drawing/2014/main" id="{FF1A56D0-0B75-490F-9FDB-E4486F0C2D1B}"/>
              </a:ext>
            </a:extLst>
          </p:cNvPr>
          <p:cNvSpPr>
            <a:spLocks noChangeAspect="1"/>
          </p:cNvSpPr>
          <p:nvPr/>
        </p:nvSpPr>
        <p:spPr>
          <a:xfrm>
            <a:off x="-1" y="349230"/>
            <a:ext cx="4791663" cy="902054"/>
          </a:xfrm>
          <a:custGeom>
            <a:avLst/>
            <a:gdLst>
              <a:gd name="connsiteX0" fmla="*/ 0 w 4791663"/>
              <a:gd name="connsiteY0" fmla="*/ 0 h 902054"/>
              <a:gd name="connsiteX1" fmla="*/ 2190162 w 4791663"/>
              <a:gd name="connsiteY1" fmla="*/ 0 h 902054"/>
              <a:gd name="connsiteX2" fmla="*/ 2792635 w 4791663"/>
              <a:gd name="connsiteY2" fmla="*/ 0 h 902054"/>
              <a:gd name="connsiteX3" fmla="*/ 3177713 w 4791663"/>
              <a:gd name="connsiteY3" fmla="*/ 0 h 902054"/>
              <a:gd name="connsiteX4" fmla="*/ 3616674 w 4791663"/>
              <a:gd name="connsiteY4" fmla="*/ 0 h 902054"/>
              <a:gd name="connsiteX5" fmla="*/ 4791663 w 4791663"/>
              <a:gd name="connsiteY5" fmla="*/ 0 h 902054"/>
              <a:gd name="connsiteX6" fmla="*/ 4505171 w 4791663"/>
              <a:gd name="connsiteY6" fmla="*/ 902054 h 902054"/>
              <a:gd name="connsiteX7" fmla="*/ 3616674 w 4791663"/>
              <a:gd name="connsiteY7" fmla="*/ 902054 h 902054"/>
              <a:gd name="connsiteX8" fmla="*/ 0 w 4791663"/>
              <a:gd name="connsiteY8" fmla="*/ 902054 h 9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91663" h="902054">
                <a:moveTo>
                  <a:pt x="0" y="0"/>
                </a:moveTo>
                <a:lnTo>
                  <a:pt x="2190162" y="0"/>
                </a:lnTo>
                <a:lnTo>
                  <a:pt x="2792635" y="0"/>
                </a:lnTo>
                <a:lnTo>
                  <a:pt x="3177713" y="0"/>
                </a:lnTo>
                <a:lnTo>
                  <a:pt x="3616674" y="0"/>
                </a:lnTo>
                <a:lnTo>
                  <a:pt x="4791663" y="0"/>
                </a:lnTo>
                <a:lnTo>
                  <a:pt x="4505171" y="902054"/>
                </a:lnTo>
                <a:lnTo>
                  <a:pt x="3616674" y="902054"/>
                </a:lnTo>
                <a:lnTo>
                  <a:pt x="0" y="902054"/>
                </a:lnTo>
                <a:close/>
              </a:path>
            </a:pathLst>
          </a:custGeom>
          <a:solidFill>
            <a:srgbClr val="5BC2E7"/>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10" name="テキスト ボックス 12">
            <a:extLst>
              <a:ext uri="{FF2B5EF4-FFF2-40B4-BE49-F238E27FC236}">
                <a16:creationId xmlns:a16="http://schemas.microsoft.com/office/drawing/2014/main" id="{D937C45A-2D70-4A9A-A797-7CA6AB568B20}"/>
              </a:ext>
            </a:extLst>
          </p:cNvPr>
          <p:cNvSpPr txBox="1"/>
          <p:nvPr/>
        </p:nvSpPr>
        <p:spPr>
          <a:xfrm>
            <a:off x="532277" y="412453"/>
            <a:ext cx="4259385" cy="738664"/>
          </a:xfrm>
          <a:prstGeom prst="rect">
            <a:avLst/>
          </a:prstGeom>
          <a:noFill/>
        </p:spPr>
        <p:txBody>
          <a:bodyPr wrap="squar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2400" b="1" kern="0" spc="100">
                <a:solidFill>
                  <a:prstClr val="white"/>
                </a:solidFill>
                <a:latin typeface="+mn-ea"/>
              </a:rPr>
              <a:t>Advanced Safety and </a:t>
            </a:r>
          </a:p>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2400" b="1" kern="0" spc="100">
                <a:solidFill>
                  <a:prstClr val="white"/>
                </a:solidFill>
                <a:latin typeface="+mn-ea"/>
              </a:rPr>
              <a:t>autonomous Driving</a:t>
            </a:r>
            <a:endParaRPr kumimoji="0" lang="zh-TW" altLang="en-US" sz="2400" b="1" kern="0" spc="100">
              <a:solidFill>
                <a:prstClr val="white"/>
              </a:solidFill>
              <a:latin typeface="+mn-ea"/>
            </a:endParaRPr>
          </a:p>
        </p:txBody>
      </p:sp>
    </p:spTree>
    <p:extLst>
      <p:ext uri="{BB962C8B-B14F-4D97-AF65-F5344CB8AC3E}">
        <p14:creationId xmlns:p14="http://schemas.microsoft.com/office/powerpoint/2010/main" val="273211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pic>
        <p:nvPicPr>
          <p:cNvPr id="7" name="図 1">
            <a:extLst>
              <a:ext uri="{FF2B5EF4-FFF2-40B4-BE49-F238E27FC236}">
                <a16:creationId xmlns:a16="http://schemas.microsoft.com/office/drawing/2014/main" id="{BE892423-D843-4FD5-A4A2-3D0DD26D164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6"/>
          <a:stretch/>
        </p:blipFill>
        <p:spPr>
          <a:xfrm>
            <a:off x="-1" y="0"/>
            <a:ext cx="12203113" cy="5016500"/>
          </a:xfrm>
          <a:prstGeom prst="rect">
            <a:avLst/>
          </a:prstGeom>
        </p:spPr>
      </p:pic>
      <p:sp>
        <p:nvSpPr>
          <p:cNvPr id="8" name="テキスト ボックス 2">
            <a:extLst>
              <a:ext uri="{FF2B5EF4-FFF2-40B4-BE49-F238E27FC236}">
                <a16:creationId xmlns:a16="http://schemas.microsoft.com/office/drawing/2014/main" id="{937159FA-229D-49B9-9786-B6B911878F24}"/>
              </a:ext>
            </a:extLst>
          </p:cNvPr>
          <p:cNvSpPr txBox="1"/>
          <p:nvPr/>
        </p:nvSpPr>
        <p:spPr>
          <a:xfrm>
            <a:off x="1204913" y="5062849"/>
            <a:ext cx="9793287" cy="830997"/>
          </a:xfrm>
          <a:prstGeom prst="rect">
            <a:avLst/>
          </a:prstGeom>
          <a:noFill/>
        </p:spPr>
        <p:txBody>
          <a:bodyPr wrap="square" lIns="0" tIns="0" rIns="0" bIns="0" rtlCol="0">
            <a:spAutoFit/>
          </a:bodyPr>
          <a:lstStyle/>
          <a:p>
            <a:pPr lvl="0" defTabSz="457200">
              <a:lnSpc>
                <a:spcPct val="120000"/>
              </a:lnSpc>
            </a:pPr>
            <a:r>
              <a:rPr lang="en-US" altLang="ja-JP" sz="1500">
                <a:solidFill>
                  <a:srgbClr val="000000"/>
                </a:solidFill>
                <a:latin typeface="+mn-ea"/>
              </a:rPr>
              <a:t>DENSO is pursuing efforts in providing mobility services that are convenient, safe, secure, and efficient transportation methods with low environmental burden for people with vehicles and for those without, thereby contributing to the realization of a new mobile society.</a:t>
            </a:r>
          </a:p>
        </p:txBody>
      </p:sp>
      <p:sp>
        <p:nvSpPr>
          <p:cNvPr id="9" name="フリーフォーム: 図形 9">
            <a:extLst>
              <a:ext uri="{FF2B5EF4-FFF2-40B4-BE49-F238E27FC236}">
                <a16:creationId xmlns:a16="http://schemas.microsoft.com/office/drawing/2014/main" id="{A240E340-FB67-407F-A9FF-5D4797F198C8}"/>
              </a:ext>
            </a:extLst>
          </p:cNvPr>
          <p:cNvSpPr>
            <a:spLocks noChangeAspect="1"/>
          </p:cNvSpPr>
          <p:nvPr/>
        </p:nvSpPr>
        <p:spPr>
          <a:xfrm>
            <a:off x="-1" y="349230"/>
            <a:ext cx="3920699" cy="902054"/>
          </a:xfrm>
          <a:custGeom>
            <a:avLst/>
            <a:gdLst>
              <a:gd name="connsiteX0" fmla="*/ 0 w 3920699"/>
              <a:gd name="connsiteY0" fmla="*/ 0 h 902054"/>
              <a:gd name="connsiteX1" fmla="*/ 247973 w 3920699"/>
              <a:gd name="connsiteY1" fmla="*/ 0 h 902054"/>
              <a:gd name="connsiteX2" fmla="*/ 1071225 w 3920699"/>
              <a:gd name="connsiteY2" fmla="*/ 0 h 902054"/>
              <a:gd name="connsiteX3" fmla="*/ 1319198 w 3920699"/>
              <a:gd name="connsiteY3" fmla="*/ 0 h 902054"/>
              <a:gd name="connsiteX4" fmla="*/ 1673698 w 3920699"/>
              <a:gd name="connsiteY4" fmla="*/ 0 h 902054"/>
              <a:gd name="connsiteX5" fmla="*/ 1921671 w 3920699"/>
              <a:gd name="connsiteY5" fmla="*/ 0 h 902054"/>
              <a:gd name="connsiteX6" fmla="*/ 2058776 w 3920699"/>
              <a:gd name="connsiteY6" fmla="*/ 0 h 902054"/>
              <a:gd name="connsiteX7" fmla="*/ 2306749 w 3920699"/>
              <a:gd name="connsiteY7" fmla="*/ 0 h 902054"/>
              <a:gd name="connsiteX8" fmla="*/ 2497737 w 3920699"/>
              <a:gd name="connsiteY8" fmla="*/ 0 h 902054"/>
              <a:gd name="connsiteX9" fmla="*/ 2745710 w 3920699"/>
              <a:gd name="connsiteY9" fmla="*/ 0 h 902054"/>
              <a:gd name="connsiteX10" fmla="*/ 3672726 w 3920699"/>
              <a:gd name="connsiteY10" fmla="*/ 0 h 902054"/>
              <a:gd name="connsiteX11" fmla="*/ 3920699 w 3920699"/>
              <a:gd name="connsiteY11" fmla="*/ 0 h 902054"/>
              <a:gd name="connsiteX12" fmla="*/ 3634207 w 3920699"/>
              <a:gd name="connsiteY12" fmla="*/ 902054 h 902054"/>
              <a:gd name="connsiteX13" fmla="*/ 3386234 w 3920699"/>
              <a:gd name="connsiteY13" fmla="*/ 902054 h 902054"/>
              <a:gd name="connsiteX14" fmla="*/ 2745710 w 3920699"/>
              <a:gd name="connsiteY14" fmla="*/ 902054 h 902054"/>
              <a:gd name="connsiteX15" fmla="*/ 2497737 w 3920699"/>
              <a:gd name="connsiteY15" fmla="*/ 902054 h 902054"/>
              <a:gd name="connsiteX16" fmla="*/ 247973 w 3920699"/>
              <a:gd name="connsiteY16" fmla="*/ 902054 h 902054"/>
              <a:gd name="connsiteX17" fmla="*/ 0 w 3920699"/>
              <a:gd name="connsiteY17" fmla="*/ 902054 h 90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20699" h="902054">
                <a:moveTo>
                  <a:pt x="0" y="0"/>
                </a:moveTo>
                <a:lnTo>
                  <a:pt x="247973" y="0"/>
                </a:lnTo>
                <a:lnTo>
                  <a:pt x="1071225" y="0"/>
                </a:lnTo>
                <a:lnTo>
                  <a:pt x="1319198" y="0"/>
                </a:lnTo>
                <a:lnTo>
                  <a:pt x="1673698" y="0"/>
                </a:lnTo>
                <a:lnTo>
                  <a:pt x="1921671" y="0"/>
                </a:lnTo>
                <a:lnTo>
                  <a:pt x="2058776" y="0"/>
                </a:lnTo>
                <a:lnTo>
                  <a:pt x="2306749" y="0"/>
                </a:lnTo>
                <a:lnTo>
                  <a:pt x="2497737" y="0"/>
                </a:lnTo>
                <a:lnTo>
                  <a:pt x="2745710" y="0"/>
                </a:lnTo>
                <a:lnTo>
                  <a:pt x="3672726" y="0"/>
                </a:lnTo>
                <a:lnTo>
                  <a:pt x="3920699" y="0"/>
                </a:lnTo>
                <a:lnTo>
                  <a:pt x="3634207" y="902054"/>
                </a:lnTo>
                <a:lnTo>
                  <a:pt x="3386234" y="902054"/>
                </a:lnTo>
                <a:lnTo>
                  <a:pt x="2745710" y="902054"/>
                </a:lnTo>
                <a:lnTo>
                  <a:pt x="2497737" y="902054"/>
                </a:lnTo>
                <a:lnTo>
                  <a:pt x="247973" y="902054"/>
                </a:lnTo>
                <a:lnTo>
                  <a:pt x="0" y="902054"/>
                </a:lnTo>
                <a:close/>
              </a:path>
            </a:pathLst>
          </a:custGeom>
          <a:solidFill>
            <a:srgbClr val="EF60A3"/>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10" name="テキスト ボックス 8">
            <a:extLst>
              <a:ext uri="{FF2B5EF4-FFF2-40B4-BE49-F238E27FC236}">
                <a16:creationId xmlns:a16="http://schemas.microsoft.com/office/drawing/2014/main" id="{F9818949-E4F9-4569-8E58-6D5EE116C43A}"/>
              </a:ext>
            </a:extLst>
          </p:cNvPr>
          <p:cNvSpPr txBox="1"/>
          <p:nvPr/>
        </p:nvSpPr>
        <p:spPr>
          <a:xfrm>
            <a:off x="532278" y="646369"/>
            <a:ext cx="4039722" cy="307777"/>
          </a:xfrm>
          <a:prstGeom prst="rect">
            <a:avLst/>
          </a:prstGeom>
          <a:noFill/>
        </p:spPr>
        <p:txBody>
          <a:bodyPr wrap="square" lIns="0" tIns="0" rIns="0" bIns="0" rtlCol="0">
            <a:spAutoFit/>
          </a:bodyPr>
          <a:lstStyle/>
          <a:p>
            <a:pPr marL="0" marR="0" lvl="0" indent="0" defTabSz="457200" eaLnBrk="1" fontAlgn="auto" latinLnBrk="0" hangingPunct="1">
              <a:lnSpc>
                <a:spcPts val="2400"/>
              </a:lnSpc>
              <a:spcBef>
                <a:spcPts val="0"/>
              </a:spcBef>
              <a:spcAft>
                <a:spcPts val="0"/>
              </a:spcAft>
              <a:buClrTx/>
              <a:buSzTx/>
              <a:buFontTx/>
              <a:buNone/>
              <a:tabLst/>
              <a:defRPr/>
            </a:pPr>
            <a:r>
              <a:rPr kumimoji="0" lang="en-US" altLang="ja-JP" sz="2400" b="1" kern="0" spc="100">
                <a:solidFill>
                  <a:prstClr val="white"/>
                </a:solidFill>
                <a:latin typeface="+mn-ea"/>
              </a:rPr>
              <a:t>Connected Cars</a:t>
            </a:r>
            <a:endParaRPr kumimoji="0" lang="ja-JP" altLang="en-US" sz="2400" b="1" kern="0" spc="100">
              <a:solidFill>
                <a:prstClr val="white"/>
              </a:solidFill>
              <a:latin typeface="+mn-ea"/>
            </a:endParaRPr>
          </a:p>
        </p:txBody>
      </p:sp>
    </p:spTree>
    <p:extLst>
      <p:ext uri="{BB962C8B-B14F-4D97-AF65-F5344CB8AC3E}">
        <p14:creationId xmlns:p14="http://schemas.microsoft.com/office/powerpoint/2010/main" val="23140972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pic>
        <p:nvPicPr>
          <p:cNvPr id="7" name="図 6">
            <a:extLst>
              <a:ext uri="{FF2B5EF4-FFF2-40B4-BE49-F238E27FC236}">
                <a16:creationId xmlns:a16="http://schemas.microsoft.com/office/drawing/2014/main" id="{B782ED49-3BF8-4A98-A852-C63D32F023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2816"/>
            <a:ext cx="6107115" cy="5019316"/>
          </a:xfrm>
          <a:prstGeom prst="rect">
            <a:avLst/>
          </a:prstGeom>
        </p:spPr>
      </p:pic>
      <p:sp>
        <p:nvSpPr>
          <p:cNvPr id="8" name="テキスト ボックス 3">
            <a:extLst>
              <a:ext uri="{FF2B5EF4-FFF2-40B4-BE49-F238E27FC236}">
                <a16:creationId xmlns:a16="http://schemas.microsoft.com/office/drawing/2014/main" id="{9CC5FA1F-6FB8-4CB5-8EED-CDD51345443B}"/>
              </a:ext>
            </a:extLst>
          </p:cNvPr>
          <p:cNvSpPr txBox="1"/>
          <p:nvPr/>
        </p:nvSpPr>
        <p:spPr>
          <a:xfrm>
            <a:off x="949325" y="5131429"/>
            <a:ext cx="10293350" cy="769441"/>
          </a:xfrm>
          <a:prstGeom prst="rect">
            <a:avLst/>
          </a:prstGeom>
          <a:noFill/>
        </p:spPr>
        <p:txBody>
          <a:bodyPr wrap="square" lIns="0" tIns="0" rIns="0" bIns="0" rtlCol="0">
            <a:spAutoFit/>
          </a:bodyPr>
          <a:lstStyle/>
          <a:p>
            <a:pPr lvl="0" algn="ctr" defTabSz="457200">
              <a:lnSpc>
                <a:spcPts val="2000"/>
              </a:lnSpc>
            </a:pPr>
            <a:r>
              <a:rPr lang="en-US" altLang="ja-JP" sz="1500">
                <a:solidFill>
                  <a:srgbClr val="000000"/>
                </a:solidFill>
                <a:latin typeface="+mn-ea"/>
              </a:rPr>
              <a:t>DENSO provides </a:t>
            </a:r>
            <a:r>
              <a:rPr lang="en-US" altLang="ja-JP" sz="1500">
                <a:latin typeface="+mn-ea"/>
              </a:rPr>
              <a:t>Factory Automation</a:t>
            </a:r>
            <a:r>
              <a:rPr lang="en-US" altLang="ja-JP" sz="1500">
                <a:solidFill>
                  <a:srgbClr val="000000"/>
                </a:solidFill>
                <a:latin typeface="+mn-ea"/>
              </a:rPr>
              <a:t> systems that can meet the diverse needs of our customers, thereby making extensive contributions to the development of the manufacturing industry. We draw on the expertise and know-how we have cultivated in the automotive field to offer new value in agricultural fields.</a:t>
            </a:r>
            <a:endParaRPr lang="ja-JP" altLang="en-US" sz="1500">
              <a:solidFill>
                <a:srgbClr val="000000"/>
              </a:solidFill>
              <a:latin typeface="+mn-ea"/>
            </a:endParaRPr>
          </a:p>
        </p:txBody>
      </p:sp>
      <p:sp>
        <p:nvSpPr>
          <p:cNvPr id="9" name="フリーフォーム: 図形 7">
            <a:extLst>
              <a:ext uri="{FF2B5EF4-FFF2-40B4-BE49-F238E27FC236}">
                <a16:creationId xmlns:a16="http://schemas.microsoft.com/office/drawing/2014/main" id="{74C0274D-69DB-446E-A8D7-75B47EC781C0}"/>
              </a:ext>
            </a:extLst>
          </p:cNvPr>
          <p:cNvSpPr>
            <a:spLocks noChangeAspect="1"/>
          </p:cNvSpPr>
          <p:nvPr/>
        </p:nvSpPr>
        <p:spPr>
          <a:xfrm>
            <a:off x="-2130" y="349230"/>
            <a:ext cx="6129311" cy="902054"/>
          </a:xfrm>
          <a:custGeom>
            <a:avLst/>
            <a:gdLst>
              <a:gd name="connsiteX0" fmla="*/ 0 w 4551028"/>
              <a:gd name="connsiteY0" fmla="*/ 0 h 669777"/>
              <a:gd name="connsiteX1" fmla="*/ 510281 w 4551028"/>
              <a:gd name="connsiteY1" fmla="*/ 0 h 669777"/>
              <a:gd name="connsiteX2" fmla="*/ 513949 w 4551028"/>
              <a:gd name="connsiteY2" fmla="*/ 0 h 669777"/>
              <a:gd name="connsiteX3" fmla="*/ 2619407 w 4551028"/>
              <a:gd name="connsiteY3" fmla="*/ 0 h 669777"/>
              <a:gd name="connsiteX4" fmla="*/ 3066745 w 4551028"/>
              <a:gd name="connsiteY4" fmla="*/ 0 h 669777"/>
              <a:gd name="connsiteX5" fmla="*/ 3352666 w 4551028"/>
              <a:gd name="connsiteY5" fmla="*/ 0 h 669777"/>
              <a:gd name="connsiteX6" fmla="*/ 3678596 w 4551028"/>
              <a:gd name="connsiteY6" fmla="*/ 0 h 669777"/>
              <a:gd name="connsiteX7" fmla="*/ 4551028 w 4551028"/>
              <a:gd name="connsiteY7" fmla="*/ 0 h 669777"/>
              <a:gd name="connsiteX8" fmla="*/ 4338307 w 4551028"/>
              <a:gd name="connsiteY8" fmla="*/ 669777 h 669777"/>
              <a:gd name="connsiteX9" fmla="*/ 3678596 w 4551028"/>
              <a:gd name="connsiteY9" fmla="*/ 669777 h 669777"/>
              <a:gd name="connsiteX10" fmla="*/ 510281 w 4551028"/>
              <a:gd name="connsiteY10" fmla="*/ 669777 h 669777"/>
              <a:gd name="connsiteX11" fmla="*/ 0 w 4551028"/>
              <a:gd name="connsiteY11" fmla="*/ 669777 h 669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51028" h="669777">
                <a:moveTo>
                  <a:pt x="0" y="0"/>
                </a:moveTo>
                <a:lnTo>
                  <a:pt x="510281" y="0"/>
                </a:lnTo>
                <a:lnTo>
                  <a:pt x="513949" y="0"/>
                </a:lnTo>
                <a:lnTo>
                  <a:pt x="2619407" y="0"/>
                </a:lnTo>
                <a:lnTo>
                  <a:pt x="3066745" y="0"/>
                </a:lnTo>
                <a:lnTo>
                  <a:pt x="3352666" y="0"/>
                </a:lnTo>
                <a:lnTo>
                  <a:pt x="3678596" y="0"/>
                </a:lnTo>
                <a:lnTo>
                  <a:pt x="4551028" y="0"/>
                </a:lnTo>
                <a:lnTo>
                  <a:pt x="4338307" y="669777"/>
                </a:lnTo>
                <a:lnTo>
                  <a:pt x="3678596" y="669777"/>
                </a:lnTo>
                <a:lnTo>
                  <a:pt x="510281" y="669777"/>
                </a:lnTo>
                <a:lnTo>
                  <a:pt x="0" y="669777"/>
                </a:lnTo>
                <a:close/>
              </a:path>
            </a:pathLst>
          </a:custGeom>
          <a:solidFill>
            <a:srgbClr val="8C8C8C"/>
          </a:solidFill>
        </p:spPr>
        <p:txBody>
          <a:bodyPr wrap="square" lIns="0" tIns="0" rIns="0" bIns="0" rtlCol="0">
            <a:noAutofit/>
          </a:bodyPr>
          <a:lstStyle/>
          <a:p>
            <a:pPr fontAlgn="auto">
              <a:spcBef>
                <a:spcPts val="0"/>
              </a:spcBef>
              <a:spcAft>
                <a:spcPts val="0"/>
              </a:spcAft>
            </a:pPr>
            <a:endParaRPr sz="1800">
              <a:solidFill>
                <a:prstClr val="black"/>
              </a:solidFill>
              <a:latin typeface="+mn-ea"/>
            </a:endParaRPr>
          </a:p>
        </p:txBody>
      </p:sp>
      <p:sp>
        <p:nvSpPr>
          <p:cNvPr id="10" name="テキスト ボックス 8">
            <a:extLst>
              <a:ext uri="{FF2B5EF4-FFF2-40B4-BE49-F238E27FC236}">
                <a16:creationId xmlns:a16="http://schemas.microsoft.com/office/drawing/2014/main" id="{D10F2AC3-CFD9-49DD-A98D-D5D9E68F4AAC}"/>
              </a:ext>
            </a:extLst>
          </p:cNvPr>
          <p:cNvSpPr txBox="1"/>
          <p:nvPr/>
        </p:nvSpPr>
        <p:spPr>
          <a:xfrm>
            <a:off x="532278" y="482530"/>
            <a:ext cx="6051576" cy="584775"/>
          </a:xfrm>
          <a:prstGeom prst="rect">
            <a:avLst/>
          </a:prstGeom>
          <a:noFill/>
        </p:spPr>
        <p:txBody>
          <a:bodyPr wrap="square" lIns="0" tIns="0" rIns="0" bIns="0"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altLang="zh-TW" sz="2400" b="1" kern="0" spc="100">
                <a:solidFill>
                  <a:prstClr val="white"/>
                </a:solidFill>
                <a:latin typeface="+mn-ea"/>
              </a:rPr>
              <a:t>Non-Automotive Businesses </a:t>
            </a:r>
            <a:r>
              <a:rPr kumimoji="0" lang="en-US" altLang="zh-TW" sz="1400" kern="0" spc="100">
                <a:solidFill>
                  <a:prstClr val="white"/>
                </a:solidFill>
                <a:latin typeface="+mn-ea"/>
              </a:rPr>
              <a:t>(Factory Automation and Agriculture)</a:t>
            </a:r>
            <a:endParaRPr kumimoji="0" lang="zh-TW" altLang="en-US" sz="1400" kern="0" spc="100">
              <a:solidFill>
                <a:prstClr val="white"/>
              </a:solidFill>
              <a:latin typeface="+mn-ea"/>
            </a:endParaRPr>
          </a:p>
        </p:txBody>
      </p:sp>
      <p:pic>
        <p:nvPicPr>
          <p:cNvPr id="11" name="図 10"/>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8649" y="-15903"/>
            <a:ext cx="6105257" cy="5029583"/>
          </a:xfrm>
          <a:prstGeom prst="rect">
            <a:avLst/>
          </a:prstGeom>
        </p:spPr>
      </p:pic>
    </p:spTree>
    <p:extLst>
      <p:ext uri="{BB962C8B-B14F-4D97-AF65-F5344CB8AC3E}">
        <p14:creationId xmlns:p14="http://schemas.microsoft.com/office/powerpoint/2010/main" val="255594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グループ化 12"/>
          <p:cNvGrpSpPr/>
          <p:nvPr/>
        </p:nvGrpSpPr>
        <p:grpSpPr>
          <a:xfrm>
            <a:off x="-4" y="0"/>
            <a:ext cx="5846840" cy="6192149"/>
            <a:chOff x="0" y="0"/>
            <a:chExt cx="5846840" cy="6865205"/>
          </a:xfrm>
        </p:grpSpPr>
        <p:sp>
          <p:nvSpPr>
            <p:cNvPr id="8" name="object 2"/>
            <p:cNvSpPr>
              <a:spLocks noChangeAspect="1"/>
            </p:cNvSpPr>
            <p:nvPr/>
          </p:nvSpPr>
          <p:spPr>
            <a:xfrm>
              <a:off x="1528028" y="5"/>
              <a:ext cx="4318812" cy="6865200"/>
            </a:xfrm>
            <a:custGeom>
              <a:avLst/>
              <a:gdLst/>
              <a:ahLst/>
              <a:cxnLst/>
              <a:rect l="l" t="t" r="r" b="b"/>
              <a:pathLst>
                <a:path w="4312285" h="6854825">
                  <a:moveTo>
                    <a:pt x="4312234" y="0"/>
                  </a:moveTo>
                  <a:lnTo>
                    <a:pt x="0" y="0"/>
                  </a:lnTo>
                  <a:lnTo>
                    <a:pt x="0" y="6854393"/>
                  </a:lnTo>
                  <a:lnTo>
                    <a:pt x="2135263" y="6854393"/>
                  </a:lnTo>
                  <a:lnTo>
                    <a:pt x="4312234" y="0"/>
                  </a:lnTo>
                  <a:close/>
                </a:path>
              </a:pathLst>
            </a:custGeom>
            <a:solidFill>
              <a:schemeClr val="bg2"/>
            </a:solidFill>
          </p:spPr>
          <p:txBody>
            <a:bodyPr wrap="square" lIns="0" tIns="0" rIns="0" bIns="0" rtlCol="0"/>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mn-ea"/>
              </a:endParaRPr>
            </a:p>
          </p:txBody>
        </p:sp>
        <p:sp>
          <p:nvSpPr>
            <p:cNvPr id="9" name="正方形/長方形 11"/>
            <p:cNvSpPr/>
            <p:nvPr/>
          </p:nvSpPr>
          <p:spPr>
            <a:xfrm>
              <a:off x="0" y="0"/>
              <a:ext cx="2286000" cy="68643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grpSp>
      <p:sp>
        <p:nvSpPr>
          <p:cNvPr id="10" name="object 3">
            <a:extLst>
              <a:ext uri="{FF2B5EF4-FFF2-40B4-BE49-F238E27FC236}">
                <a16:creationId xmlns:a16="http://schemas.microsoft.com/office/drawing/2014/main" id="{14A07D85-BA04-465D-B529-AF786E7F799F}"/>
              </a:ext>
            </a:extLst>
          </p:cNvPr>
          <p:cNvSpPr txBox="1"/>
          <p:nvPr/>
        </p:nvSpPr>
        <p:spPr>
          <a:xfrm>
            <a:off x="-146646" y="2707156"/>
            <a:ext cx="4788568" cy="795089"/>
          </a:xfrm>
          <a:prstGeom prst="rect">
            <a:avLst/>
          </a:prstGeom>
        </p:spPr>
        <p:txBody>
          <a:bodyPr vert="horz" wrap="square" lIns="0" tIns="12700" rIns="0" bIns="0" rtlCol="0">
            <a:spAutoFit/>
          </a:bodyPr>
          <a:lstStyle/>
          <a:p>
            <a:pPr marL="12700" indent="34925" algn="ctr">
              <a:spcBef>
                <a:spcPts val="100"/>
              </a:spcBef>
            </a:pPr>
            <a:r>
              <a:rPr lang="en-US" altLang="ja-JP" sz="2500" spc="50">
                <a:solidFill>
                  <a:srgbClr val="FFFFFF"/>
                </a:solidFill>
                <a:latin typeface="+mn-ea"/>
                <a:cs typeface="DENSO TP 2017"/>
              </a:rPr>
              <a:t>The DENSO </a:t>
            </a:r>
          </a:p>
          <a:p>
            <a:pPr marL="12700" algn="ctr">
              <a:spcBef>
                <a:spcPts val="100"/>
              </a:spcBef>
            </a:pPr>
            <a:r>
              <a:rPr lang="en-US" altLang="ja-JP" sz="2500" spc="180">
                <a:solidFill>
                  <a:srgbClr val="FFFFFF"/>
                </a:solidFill>
                <a:latin typeface="+mn-ea"/>
                <a:cs typeface="DENSO TP 2017"/>
              </a:rPr>
              <a:t>Philosophy</a:t>
            </a:r>
          </a:p>
        </p:txBody>
      </p:sp>
      <p:grpSp>
        <p:nvGrpSpPr>
          <p:cNvPr id="11" name="グループ化 1"/>
          <p:cNvGrpSpPr/>
          <p:nvPr/>
        </p:nvGrpSpPr>
        <p:grpSpPr>
          <a:xfrm>
            <a:off x="5979066" y="878715"/>
            <a:ext cx="5453350" cy="5034641"/>
            <a:chOff x="6090950" y="942848"/>
            <a:chExt cx="5453350" cy="5034641"/>
          </a:xfrm>
        </p:grpSpPr>
        <p:sp>
          <p:nvSpPr>
            <p:cNvPr id="12" name="object 2">
              <a:extLst>
                <a:ext uri="{FF2B5EF4-FFF2-40B4-BE49-F238E27FC236}">
                  <a16:creationId xmlns:a16="http://schemas.microsoft.com/office/drawing/2014/main" id="{85FFE955-8E39-BA4A-820F-4736E6BB0099}"/>
                </a:ext>
              </a:extLst>
            </p:cNvPr>
            <p:cNvSpPr txBox="1"/>
            <p:nvPr/>
          </p:nvSpPr>
          <p:spPr>
            <a:xfrm>
              <a:off x="6090950" y="2453433"/>
              <a:ext cx="5453350" cy="1846659"/>
            </a:xfrm>
            <a:prstGeom prst="rect">
              <a:avLst/>
            </a:prstGeom>
          </p:spPr>
          <p:txBody>
            <a:bodyPr vert="horz" wrap="square" lIns="0" tIns="12700" rIns="0" bIns="0" rtlCol="0">
              <a:spAutoFit/>
            </a:bodyPr>
            <a:lstStyle/>
            <a:p>
              <a:pPr marL="12700" fontAlgn="auto">
                <a:spcBef>
                  <a:spcPts val="100"/>
                </a:spcBef>
                <a:spcAft>
                  <a:spcPts val="0"/>
                </a:spcAft>
              </a:pPr>
              <a:r>
                <a:rPr sz="2000" spc="80">
                  <a:solidFill>
                    <a:prstClr val="black"/>
                  </a:solidFill>
                  <a:latin typeface="+mn-ea"/>
                  <a:cs typeface="DENSO TP 2017"/>
                </a:rPr>
                <a:t>Management</a:t>
              </a:r>
              <a:r>
                <a:rPr sz="2000" spc="190">
                  <a:solidFill>
                    <a:prstClr val="black"/>
                  </a:solidFill>
                  <a:latin typeface="+mn-ea"/>
                  <a:cs typeface="DENSO TP 2017"/>
                </a:rPr>
                <a:t> </a:t>
              </a:r>
              <a:r>
                <a:rPr sz="2000" spc="100">
                  <a:solidFill>
                    <a:prstClr val="black"/>
                  </a:solidFill>
                  <a:latin typeface="+mn-ea"/>
                  <a:cs typeface="DENSO TP 2017"/>
                </a:rPr>
                <a:t>Principles</a:t>
              </a:r>
              <a:endParaRPr sz="2000">
                <a:solidFill>
                  <a:prstClr val="black"/>
                </a:solidFill>
                <a:latin typeface="+mn-ea"/>
                <a:cs typeface="DENSO TP 2017"/>
              </a:endParaRPr>
            </a:p>
            <a:p>
              <a:pPr marL="199390" indent="-186690" fontAlgn="auto">
                <a:spcBef>
                  <a:spcPts val="1125"/>
                </a:spcBef>
                <a:spcAft>
                  <a:spcPts val="0"/>
                </a:spcAft>
                <a:buFontTx/>
                <a:buAutoNum type="arabicPlain"/>
                <a:tabLst>
                  <a:tab pos="199390" algn="l"/>
                  <a:tab pos="200025" algn="l"/>
                </a:tabLst>
              </a:pPr>
              <a:r>
                <a:rPr sz="1500">
                  <a:solidFill>
                    <a:prstClr val="black"/>
                  </a:solidFill>
                  <a:latin typeface="+mn-ea"/>
                  <a:cs typeface="DENSO TP 2017"/>
                </a:rPr>
                <a:t>Customer satisfaction through quality products and services.</a:t>
              </a:r>
            </a:p>
            <a:p>
              <a:pPr marL="199390" indent="-186690" fontAlgn="auto">
                <a:spcBef>
                  <a:spcPts val="580"/>
                </a:spcBef>
                <a:spcAft>
                  <a:spcPts val="0"/>
                </a:spcAft>
                <a:buFontTx/>
                <a:buAutoNum type="arabicPlain"/>
                <a:tabLst>
                  <a:tab pos="200025" algn="l"/>
                </a:tabLst>
              </a:pPr>
              <a:r>
                <a:rPr sz="1500">
                  <a:solidFill>
                    <a:prstClr val="black"/>
                  </a:solidFill>
                  <a:latin typeface="+mn-ea"/>
                  <a:cs typeface="DENSO TP 2017"/>
                </a:rPr>
                <a:t>Global growth through anticipation of change.</a:t>
              </a:r>
            </a:p>
            <a:p>
              <a:pPr marL="199390" indent="-186690" fontAlgn="auto">
                <a:spcBef>
                  <a:spcPts val="580"/>
                </a:spcBef>
                <a:spcAft>
                  <a:spcPts val="0"/>
                </a:spcAft>
                <a:buFontTx/>
                <a:buAutoNum type="arabicPlain"/>
                <a:tabLst>
                  <a:tab pos="200025" algn="l"/>
                </a:tabLst>
              </a:pPr>
              <a:r>
                <a:rPr sz="1500">
                  <a:solidFill>
                    <a:prstClr val="black"/>
                  </a:solidFill>
                  <a:latin typeface="+mn-ea"/>
                  <a:cs typeface="DENSO TP 2017"/>
                </a:rPr>
                <a:t>Environmental preservation and harmony with society.</a:t>
              </a:r>
            </a:p>
            <a:p>
              <a:pPr marL="199390" indent="-186690" fontAlgn="auto">
                <a:spcBef>
                  <a:spcPts val="575"/>
                </a:spcBef>
                <a:spcAft>
                  <a:spcPts val="0"/>
                </a:spcAft>
                <a:buFontTx/>
                <a:buAutoNum type="arabicPlain"/>
                <a:tabLst>
                  <a:tab pos="200025" algn="l"/>
                </a:tabLst>
              </a:pPr>
              <a:r>
                <a:rPr sz="1500">
                  <a:solidFill>
                    <a:prstClr val="black"/>
                  </a:solidFill>
                  <a:latin typeface="+mn-ea"/>
                  <a:cs typeface="DENSO TP 2017"/>
                </a:rPr>
                <a:t>Corporate vitality and respect for individuality.</a:t>
              </a:r>
            </a:p>
          </p:txBody>
        </p:sp>
        <p:sp>
          <p:nvSpPr>
            <p:cNvPr id="13" name="object 3">
              <a:extLst>
                <a:ext uri="{FF2B5EF4-FFF2-40B4-BE49-F238E27FC236}">
                  <a16:creationId xmlns:a16="http://schemas.microsoft.com/office/drawing/2014/main" id="{7B4DC8BD-9D24-B94D-A3CD-9D69D2A49996}"/>
                </a:ext>
              </a:extLst>
            </p:cNvPr>
            <p:cNvSpPr txBox="1">
              <a:spLocks/>
            </p:cNvSpPr>
            <p:nvPr/>
          </p:nvSpPr>
          <p:spPr>
            <a:xfrm>
              <a:off x="6090950" y="942848"/>
              <a:ext cx="4690464" cy="1049518"/>
            </a:xfrm>
            <a:prstGeom prst="rect">
              <a:avLst/>
            </a:prstGeom>
          </p:spPr>
          <p:txBody>
            <a:bodyPr vert="horz" wrap="square" lIns="0" tIns="12700" rIns="0" bIns="0" rtlCol="0">
              <a:spAutoFit/>
            </a:bodyPr>
            <a:lstStyle>
              <a:lvl1pPr>
                <a:defRPr sz="2000" b="0" i="0">
                  <a:solidFill>
                    <a:srgbClr val="DC0031"/>
                  </a:solidFill>
                  <a:latin typeface="DENSO TP 2017"/>
                  <a:ea typeface="+mj-ea"/>
                  <a:cs typeface="DENSO TP 2017"/>
                </a:defRPr>
              </a:lvl1pPr>
            </a:lstStyle>
            <a:p>
              <a:pPr marL="12700" marR="0" lvl="0" indent="0" defTabSz="914400" eaLnBrk="1" fontAlgn="auto" latinLnBrk="0" hangingPunct="1">
                <a:lnSpc>
                  <a:spcPct val="100000"/>
                </a:lnSpc>
                <a:spcBef>
                  <a:spcPts val="100"/>
                </a:spcBef>
                <a:spcAft>
                  <a:spcPts val="0"/>
                </a:spcAft>
                <a:buClrTx/>
                <a:buSzTx/>
                <a:buFontTx/>
                <a:buNone/>
                <a:tabLst/>
                <a:defRPr/>
              </a:pPr>
              <a:r>
                <a:rPr kumimoji="0" lang="en-US" sz="2000" b="0" i="0" u="none" strike="noStrike" kern="0" cap="none" spc="90" normalizeH="0" baseline="0" noProof="0">
                  <a:ln>
                    <a:noFill/>
                  </a:ln>
                  <a:solidFill>
                    <a:srgbClr val="000000"/>
                  </a:solidFill>
                  <a:effectLst/>
                  <a:uLnTx/>
                  <a:uFillTx/>
                  <a:latin typeface="+mn-ea"/>
                  <a:ea typeface="+mn-ea"/>
                </a:rPr>
                <a:t>Mission</a:t>
              </a:r>
            </a:p>
            <a:p>
              <a:pPr marL="12700" marR="5080" lvl="0">
                <a:lnSpc>
                  <a:spcPct val="143900"/>
                </a:lnSpc>
                <a:spcBef>
                  <a:spcPts val="545"/>
                </a:spcBef>
                <a:defRPr/>
              </a:pPr>
              <a:r>
                <a:rPr kumimoji="0" lang="en-US" sz="1500" b="0" i="0" u="none" strike="noStrike" kern="0" cap="none" normalizeH="0" baseline="0" noProof="0">
                  <a:ln>
                    <a:noFill/>
                  </a:ln>
                  <a:solidFill>
                    <a:srgbClr val="000000"/>
                  </a:solidFill>
                  <a:effectLst/>
                  <a:uLnTx/>
                  <a:uFillTx/>
                  <a:latin typeface="+mn-ea"/>
                  <a:ea typeface="+mn-ea"/>
                </a:rPr>
                <a:t>Contributing to a better world by creating value together</a:t>
              </a:r>
              <a:r>
                <a:rPr kumimoji="0" lang="en-US" altLang="ja-JP" sz="1500" kern="0">
                  <a:solidFill>
                    <a:srgbClr val="000000"/>
                  </a:solidFill>
                  <a:latin typeface="+mn-ea"/>
                  <a:ea typeface="+mn-ea"/>
                </a:rPr>
                <a:t> </a:t>
              </a:r>
              <a:r>
                <a:rPr kumimoji="0" lang="en-US" sz="1500" b="0" i="0" u="none" strike="noStrike" kern="0" cap="none" normalizeH="0" baseline="0" noProof="0">
                  <a:ln>
                    <a:noFill/>
                  </a:ln>
                  <a:solidFill>
                    <a:srgbClr val="000000"/>
                  </a:solidFill>
                  <a:effectLst/>
                  <a:uLnTx/>
                  <a:uFillTx/>
                  <a:latin typeface="+mn-ea"/>
                  <a:ea typeface="+mn-ea"/>
                </a:rPr>
                <a:t>with a vision for the future.</a:t>
              </a:r>
              <a:endParaRPr kumimoji="0" lang="en-US" sz="1500" b="0" i="0" u="none" strike="noStrike" kern="0" cap="none" normalizeH="0" baseline="0" noProof="0">
                <a:ln>
                  <a:noFill/>
                </a:ln>
                <a:solidFill>
                  <a:srgbClr val="DC0031"/>
                </a:solidFill>
                <a:effectLst/>
                <a:uLnTx/>
                <a:uFillTx/>
                <a:latin typeface="+mn-ea"/>
                <a:ea typeface="+mn-ea"/>
              </a:endParaRPr>
            </a:p>
          </p:txBody>
        </p:sp>
        <p:sp>
          <p:nvSpPr>
            <p:cNvPr id="14" name="object 2">
              <a:extLst>
                <a:ext uri="{FF2B5EF4-FFF2-40B4-BE49-F238E27FC236}">
                  <a16:creationId xmlns:a16="http://schemas.microsoft.com/office/drawing/2014/main" id="{3A6942C0-D6F9-CD43-95C0-B5159D486F90}"/>
                </a:ext>
              </a:extLst>
            </p:cNvPr>
            <p:cNvSpPr txBox="1"/>
            <p:nvPr/>
          </p:nvSpPr>
          <p:spPr>
            <a:xfrm>
              <a:off x="6090950" y="4669439"/>
              <a:ext cx="4892483" cy="1308050"/>
            </a:xfrm>
            <a:prstGeom prst="rect">
              <a:avLst/>
            </a:prstGeom>
          </p:spPr>
          <p:txBody>
            <a:bodyPr vert="horz" wrap="square" lIns="0" tIns="12700" rIns="0" bIns="0" rtlCol="0">
              <a:spAutoFit/>
            </a:bodyPr>
            <a:lstStyle/>
            <a:p>
              <a:pPr marL="12700" lvl="0" fontAlgn="auto">
                <a:spcBef>
                  <a:spcPts val="5"/>
                </a:spcBef>
                <a:spcAft>
                  <a:spcPts val="0"/>
                </a:spcAft>
              </a:pPr>
              <a:r>
                <a:rPr lang="en-US" altLang="ja-JP" sz="2000" spc="85">
                  <a:solidFill>
                    <a:prstClr val="black"/>
                  </a:solidFill>
                  <a:latin typeface="+mn-ea"/>
                  <a:cs typeface="DENSO TP 2017"/>
                </a:rPr>
                <a:t>Individual</a:t>
              </a:r>
              <a:r>
                <a:rPr lang="en-US" altLang="ja-JP" sz="2000" spc="190">
                  <a:solidFill>
                    <a:prstClr val="black"/>
                  </a:solidFill>
                  <a:latin typeface="+mn-ea"/>
                  <a:cs typeface="DENSO TP 2017"/>
                </a:rPr>
                <a:t> </a:t>
              </a:r>
              <a:r>
                <a:rPr lang="en-US" altLang="ja-JP" sz="2000" spc="100">
                  <a:solidFill>
                    <a:prstClr val="black"/>
                  </a:solidFill>
                  <a:latin typeface="+mn-ea"/>
                  <a:cs typeface="DENSO TP 2017"/>
                </a:rPr>
                <a:t>Spirit</a:t>
              </a:r>
              <a:endParaRPr lang="en-US" altLang="ja-JP" sz="2000">
                <a:solidFill>
                  <a:prstClr val="black"/>
                </a:solidFill>
                <a:latin typeface="+mn-ea"/>
                <a:cs typeface="DENSO TP 2017"/>
              </a:endParaRPr>
            </a:p>
            <a:p>
              <a:pPr marL="199390" lvl="0" indent="-186690" fontAlgn="auto">
                <a:spcBef>
                  <a:spcPts val="1125"/>
                </a:spcBef>
                <a:spcAft>
                  <a:spcPts val="0"/>
                </a:spcAft>
                <a:buFontTx/>
                <a:buAutoNum type="arabicPlain"/>
                <a:tabLst>
                  <a:tab pos="199390" algn="l"/>
                  <a:tab pos="200025" algn="l"/>
                </a:tabLst>
              </a:pPr>
              <a:r>
                <a:rPr lang="en-US" altLang="ja-JP" sz="1500" spc="-45">
                  <a:solidFill>
                    <a:prstClr val="black"/>
                  </a:solidFill>
                  <a:latin typeface="+mn-ea"/>
                  <a:cs typeface="DENSO TP 2017"/>
                </a:rPr>
                <a:t>To </a:t>
              </a:r>
              <a:r>
                <a:rPr lang="en-US" altLang="ja-JP" sz="1500" spc="25">
                  <a:solidFill>
                    <a:prstClr val="black"/>
                  </a:solidFill>
                  <a:latin typeface="+mn-ea"/>
                  <a:cs typeface="DENSO TP 2017"/>
                </a:rPr>
                <a:t>be </a:t>
              </a:r>
              <a:r>
                <a:rPr lang="en-US" altLang="ja-JP" sz="1500" spc="30">
                  <a:solidFill>
                    <a:prstClr val="black"/>
                  </a:solidFill>
                  <a:latin typeface="+mn-ea"/>
                  <a:cs typeface="DENSO TP 2017"/>
                </a:rPr>
                <a:t>creative </a:t>
              </a:r>
              <a:r>
                <a:rPr lang="en-US" altLang="ja-JP" sz="1500" spc="25">
                  <a:solidFill>
                    <a:prstClr val="black"/>
                  </a:solidFill>
                  <a:latin typeface="+mn-ea"/>
                  <a:cs typeface="DENSO TP 2017"/>
                </a:rPr>
                <a:t>in </a:t>
              </a:r>
              <a:r>
                <a:rPr lang="en-US" altLang="ja-JP" sz="1500" spc="35">
                  <a:solidFill>
                    <a:prstClr val="black"/>
                  </a:solidFill>
                  <a:latin typeface="+mn-ea"/>
                  <a:cs typeface="DENSO TP 2017"/>
                </a:rPr>
                <a:t>thought </a:t>
              </a:r>
              <a:r>
                <a:rPr lang="en-US" altLang="ja-JP" sz="1500" spc="25">
                  <a:solidFill>
                    <a:prstClr val="black"/>
                  </a:solidFill>
                  <a:latin typeface="+mn-ea"/>
                  <a:cs typeface="DENSO TP 2017"/>
                </a:rPr>
                <a:t>and </a:t>
              </a:r>
              <a:r>
                <a:rPr lang="en-US" altLang="ja-JP" sz="1500" spc="30">
                  <a:solidFill>
                    <a:prstClr val="black"/>
                  </a:solidFill>
                  <a:latin typeface="+mn-ea"/>
                  <a:cs typeface="DENSO TP 2017"/>
                </a:rPr>
                <a:t>steady </a:t>
              </a:r>
              <a:r>
                <a:rPr lang="en-US" altLang="ja-JP" sz="1500" spc="25">
                  <a:solidFill>
                    <a:prstClr val="black"/>
                  </a:solidFill>
                  <a:latin typeface="+mn-ea"/>
                  <a:cs typeface="DENSO TP 2017"/>
                </a:rPr>
                <a:t>in</a:t>
              </a:r>
              <a:r>
                <a:rPr lang="en-US" altLang="ja-JP" sz="1500" spc="175">
                  <a:solidFill>
                    <a:prstClr val="black"/>
                  </a:solidFill>
                  <a:latin typeface="+mn-ea"/>
                  <a:cs typeface="DENSO TP 2017"/>
                </a:rPr>
                <a:t> </a:t>
              </a:r>
              <a:r>
                <a:rPr lang="en-US" altLang="ja-JP" sz="1500" spc="50">
                  <a:solidFill>
                    <a:prstClr val="black"/>
                  </a:solidFill>
                  <a:latin typeface="+mn-ea"/>
                  <a:cs typeface="DENSO TP 2017"/>
                </a:rPr>
                <a:t>action.</a:t>
              </a:r>
              <a:endParaRPr lang="en-US" altLang="ja-JP" sz="1500">
                <a:solidFill>
                  <a:prstClr val="black"/>
                </a:solidFill>
                <a:latin typeface="+mn-ea"/>
                <a:cs typeface="DENSO TP 2017"/>
              </a:endParaRPr>
            </a:p>
            <a:p>
              <a:pPr marL="199390" lvl="0" indent="-186690" fontAlgn="auto">
                <a:spcBef>
                  <a:spcPts val="580"/>
                </a:spcBef>
                <a:spcAft>
                  <a:spcPts val="0"/>
                </a:spcAft>
                <a:buFontTx/>
                <a:buAutoNum type="arabicPlain"/>
                <a:tabLst>
                  <a:tab pos="200025" algn="l"/>
                </a:tabLst>
              </a:pPr>
              <a:r>
                <a:rPr lang="en-US" altLang="ja-JP" sz="1500" spc="-45">
                  <a:solidFill>
                    <a:prstClr val="black"/>
                  </a:solidFill>
                  <a:latin typeface="+mn-ea"/>
                  <a:cs typeface="DENSO TP 2017"/>
                </a:rPr>
                <a:t>To </a:t>
              </a:r>
              <a:r>
                <a:rPr lang="en-US" altLang="ja-JP" sz="1500" spc="25">
                  <a:solidFill>
                    <a:prstClr val="black"/>
                  </a:solidFill>
                  <a:latin typeface="+mn-ea"/>
                  <a:cs typeface="DENSO TP 2017"/>
                </a:rPr>
                <a:t>be </a:t>
              </a:r>
              <a:r>
                <a:rPr lang="en-US" altLang="ja-JP" sz="1500" spc="35">
                  <a:solidFill>
                    <a:prstClr val="black"/>
                  </a:solidFill>
                  <a:latin typeface="+mn-ea"/>
                  <a:cs typeface="DENSO TP 2017"/>
                </a:rPr>
                <a:t>cooperative </a:t>
              </a:r>
              <a:r>
                <a:rPr lang="en-US" altLang="ja-JP" sz="1500" spc="25">
                  <a:solidFill>
                    <a:prstClr val="black"/>
                  </a:solidFill>
                  <a:latin typeface="+mn-ea"/>
                  <a:cs typeface="DENSO TP 2017"/>
                </a:rPr>
                <a:t>and</a:t>
              </a:r>
              <a:r>
                <a:rPr lang="en-US" altLang="ja-JP" sz="1500" spc="165">
                  <a:solidFill>
                    <a:prstClr val="black"/>
                  </a:solidFill>
                  <a:latin typeface="+mn-ea"/>
                  <a:cs typeface="DENSO TP 2017"/>
                </a:rPr>
                <a:t> </a:t>
              </a:r>
              <a:r>
                <a:rPr lang="en-US" altLang="ja-JP" sz="1500" spc="50">
                  <a:solidFill>
                    <a:prstClr val="black"/>
                  </a:solidFill>
                  <a:latin typeface="+mn-ea"/>
                  <a:cs typeface="DENSO TP 2017"/>
                </a:rPr>
                <a:t>pioneering.</a:t>
              </a:r>
              <a:endParaRPr lang="en-US" altLang="ja-JP" sz="1500">
                <a:solidFill>
                  <a:prstClr val="black"/>
                </a:solidFill>
                <a:latin typeface="+mn-ea"/>
                <a:cs typeface="DENSO TP 2017"/>
              </a:endParaRPr>
            </a:p>
            <a:p>
              <a:pPr marL="199390" lvl="0" indent="-186690" fontAlgn="auto">
                <a:spcBef>
                  <a:spcPts val="580"/>
                </a:spcBef>
                <a:spcAft>
                  <a:spcPts val="0"/>
                </a:spcAft>
                <a:buFontTx/>
                <a:buAutoNum type="arabicPlain"/>
                <a:tabLst>
                  <a:tab pos="200025" algn="l"/>
                </a:tabLst>
              </a:pPr>
              <a:r>
                <a:rPr lang="en-US" altLang="ja-JP" sz="1500" spc="-45">
                  <a:solidFill>
                    <a:prstClr val="black"/>
                  </a:solidFill>
                  <a:latin typeface="+mn-ea"/>
                  <a:cs typeface="DENSO TP 2017"/>
                </a:rPr>
                <a:t>To </a:t>
              </a:r>
              <a:r>
                <a:rPr lang="en-US" altLang="ja-JP" sz="1500" spc="25">
                  <a:solidFill>
                    <a:prstClr val="black"/>
                  </a:solidFill>
                  <a:latin typeface="+mn-ea"/>
                  <a:cs typeface="DENSO TP 2017"/>
                </a:rPr>
                <a:t>be </a:t>
              </a:r>
              <a:r>
                <a:rPr lang="en-US" altLang="ja-JP" sz="1500" spc="35">
                  <a:solidFill>
                    <a:prstClr val="black"/>
                  </a:solidFill>
                  <a:latin typeface="+mn-ea"/>
                  <a:cs typeface="DENSO TP 2017"/>
                </a:rPr>
                <a:t>trustworthy </a:t>
              </a:r>
              <a:r>
                <a:rPr lang="en-US" altLang="ja-JP" sz="1500" spc="5">
                  <a:solidFill>
                    <a:prstClr val="black"/>
                  </a:solidFill>
                  <a:latin typeface="+mn-ea"/>
                  <a:cs typeface="DENSO TP 2017"/>
                </a:rPr>
                <a:t>by </a:t>
              </a:r>
              <a:r>
                <a:rPr lang="en-US" altLang="ja-JP" sz="1500" spc="30">
                  <a:solidFill>
                    <a:prstClr val="black"/>
                  </a:solidFill>
                  <a:latin typeface="+mn-ea"/>
                  <a:cs typeface="DENSO TP 2017"/>
                </a:rPr>
                <a:t>improving</a:t>
              </a:r>
              <a:r>
                <a:rPr lang="en-US" altLang="ja-JP" sz="1500" spc="-30">
                  <a:solidFill>
                    <a:prstClr val="black"/>
                  </a:solidFill>
                  <a:latin typeface="+mn-ea"/>
                  <a:cs typeface="DENSO TP 2017"/>
                </a:rPr>
                <a:t> </a:t>
              </a:r>
              <a:r>
                <a:rPr lang="en-US" altLang="ja-JP" sz="1500" spc="40">
                  <a:solidFill>
                    <a:prstClr val="black"/>
                  </a:solidFill>
                  <a:latin typeface="+mn-ea"/>
                  <a:cs typeface="DENSO TP 2017"/>
                </a:rPr>
                <a:t>ourselves.</a:t>
              </a:r>
              <a:endParaRPr lang="en-US" altLang="ja-JP" sz="1500">
                <a:solidFill>
                  <a:prstClr val="black"/>
                </a:solidFill>
                <a:latin typeface="+mn-ea"/>
                <a:cs typeface="DENSO TP 2017"/>
              </a:endParaRPr>
            </a:p>
          </p:txBody>
        </p:sp>
      </p:grpSp>
      <p:sp>
        <p:nvSpPr>
          <p:cNvPr id="15" name="Footer Placeholder 1"/>
          <p:cNvSpPr>
            <a:spLocks noGrp="1"/>
          </p:cNvSpPr>
          <p:nvPr>
            <p:ph type="ftr" sz="quarter" idx="10"/>
          </p:nvPr>
        </p:nvSpPr>
        <p:spPr>
          <a:xfrm>
            <a:off x="1306648" y="6269163"/>
            <a:ext cx="4623616" cy="365125"/>
          </a:xfrm>
        </p:spPr>
        <p:txBody>
          <a:bodyPr/>
          <a:lstStyle/>
          <a:p>
            <a:r>
              <a:rPr lang="en-US" altLang="ja-JP"/>
              <a:t>DENSO in North America Company Profile</a:t>
            </a:r>
            <a:endParaRPr lang="ja-JP" altLang="en-US"/>
          </a:p>
        </p:txBody>
      </p:sp>
    </p:spTree>
    <p:extLst>
      <p:ext uri="{BB962C8B-B14F-4D97-AF65-F5344CB8AC3E}">
        <p14:creationId xmlns:p14="http://schemas.microsoft.com/office/powerpoint/2010/main" val="41788889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graphicFrame>
        <p:nvGraphicFramePr>
          <p:cNvPr id="7" name="表 1"/>
          <p:cNvGraphicFramePr>
            <a:graphicFrameLocks noGrp="1"/>
          </p:cNvGraphicFramePr>
          <p:nvPr>
            <p:extLst>
              <p:ext uri="{D42A27DB-BD31-4B8C-83A1-F6EECF244321}">
                <p14:modId xmlns:p14="http://schemas.microsoft.com/office/powerpoint/2010/main" val="1184415457"/>
              </p:ext>
            </p:extLst>
          </p:nvPr>
        </p:nvGraphicFramePr>
        <p:xfrm>
          <a:off x="684792" y="814246"/>
          <a:ext cx="10819995" cy="5337818"/>
        </p:xfrm>
        <a:graphic>
          <a:graphicData uri="http://schemas.openxmlformats.org/drawingml/2006/table">
            <a:tbl>
              <a:tblPr firstRow="1" bandRow="1">
                <a:tableStyleId>{5C22544A-7EE6-4342-B048-85BDC9FD1C3A}</a:tableStyleId>
              </a:tblPr>
              <a:tblGrid>
                <a:gridCol w="2163999">
                  <a:extLst>
                    <a:ext uri="{9D8B030D-6E8A-4147-A177-3AD203B41FA5}">
                      <a16:colId xmlns:a16="http://schemas.microsoft.com/office/drawing/2014/main" val="1955934594"/>
                    </a:ext>
                  </a:extLst>
                </a:gridCol>
                <a:gridCol w="2163999">
                  <a:extLst>
                    <a:ext uri="{9D8B030D-6E8A-4147-A177-3AD203B41FA5}">
                      <a16:colId xmlns:a16="http://schemas.microsoft.com/office/drawing/2014/main" val="2535482885"/>
                    </a:ext>
                  </a:extLst>
                </a:gridCol>
                <a:gridCol w="2163999">
                  <a:extLst>
                    <a:ext uri="{9D8B030D-6E8A-4147-A177-3AD203B41FA5}">
                      <a16:colId xmlns:a16="http://schemas.microsoft.com/office/drawing/2014/main" val="1646114149"/>
                    </a:ext>
                  </a:extLst>
                </a:gridCol>
                <a:gridCol w="2163999">
                  <a:extLst>
                    <a:ext uri="{9D8B030D-6E8A-4147-A177-3AD203B41FA5}">
                      <a16:colId xmlns:a16="http://schemas.microsoft.com/office/drawing/2014/main" val="3300826231"/>
                    </a:ext>
                  </a:extLst>
                </a:gridCol>
                <a:gridCol w="2163999">
                  <a:extLst>
                    <a:ext uri="{9D8B030D-6E8A-4147-A177-3AD203B41FA5}">
                      <a16:colId xmlns:a16="http://schemas.microsoft.com/office/drawing/2014/main" val="4191650032"/>
                    </a:ext>
                  </a:extLst>
                </a:gridCol>
              </a:tblGrid>
              <a:tr h="444542">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83643687"/>
                  </a:ext>
                </a:extLst>
              </a:tr>
              <a:tr h="1218730">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984647845"/>
                  </a:ext>
                </a:extLst>
              </a:tr>
              <a:tr h="1219670">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4148659556"/>
                  </a:ext>
                </a:extLst>
              </a:tr>
              <a:tr h="1219200">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2752864"/>
                  </a:ext>
                </a:extLst>
              </a:tr>
              <a:tr h="1235676">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tc>
                  <a:txBody>
                    <a:bodyPr/>
                    <a:lstStyle/>
                    <a:p>
                      <a:endParaRPr lang="en-US"/>
                    </a:p>
                  </a:txBody>
                  <a:tcP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noFill/>
                  </a:tcPr>
                </a:tc>
                <a:extLst>
                  <a:ext uri="{0D108BD9-81ED-4DB2-BD59-A6C34878D82A}">
                    <a16:rowId xmlns:a16="http://schemas.microsoft.com/office/drawing/2014/main" val="245105679"/>
                  </a:ext>
                </a:extLst>
              </a:tr>
            </a:tbl>
          </a:graphicData>
        </a:graphic>
      </p:graphicFrame>
      <p:sp>
        <p:nvSpPr>
          <p:cNvPr id="8" name="Rectangle 15">
            <a:extLst>
              <a:ext uri="{FF2B5EF4-FFF2-40B4-BE49-F238E27FC236}">
                <a16:creationId xmlns:a16="http://schemas.microsoft.com/office/drawing/2014/main" id="{6C85792B-4302-4592-9839-122F93B6F703}"/>
              </a:ext>
            </a:extLst>
          </p:cNvPr>
          <p:cNvSpPr>
            <a:spLocks noChangeArrowheads="1"/>
          </p:cNvSpPr>
          <p:nvPr/>
        </p:nvSpPr>
        <p:spPr bwMode="auto">
          <a:xfrm>
            <a:off x="1019885" y="952369"/>
            <a:ext cx="1529435"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ctr">
              <a:spcBef>
                <a:spcPct val="0"/>
              </a:spcBef>
              <a:tabLst>
                <a:tab pos="1050925" algn="l"/>
                <a:tab pos="1812925" algn="l"/>
              </a:tabLst>
            </a:pPr>
            <a:r>
              <a:rPr lang="en-US" altLang="ja-JP" sz="1200">
                <a:solidFill>
                  <a:schemeClr val="bg2"/>
                </a:solidFill>
                <a:latin typeface="+mn-ea"/>
                <a:ea typeface="+mn-ea"/>
              </a:rPr>
              <a:t>Thermal Systems</a:t>
            </a:r>
            <a:endParaRPr lang="ja-JP" altLang="en-US" sz="1200" spc="400">
              <a:solidFill>
                <a:schemeClr val="bg2"/>
              </a:solidFill>
              <a:latin typeface="+mn-ea"/>
              <a:ea typeface="+mn-ea"/>
            </a:endParaRPr>
          </a:p>
        </p:txBody>
      </p:sp>
      <p:sp>
        <p:nvSpPr>
          <p:cNvPr id="9" name="テキスト ボックス 3">
            <a:extLst>
              <a:ext uri="{FF2B5EF4-FFF2-40B4-BE49-F238E27FC236}">
                <a16:creationId xmlns:a16="http://schemas.microsoft.com/office/drawing/2014/main" id="{B62A6110-C179-4AC5-91C0-48EC8EBC1333}"/>
              </a:ext>
            </a:extLst>
          </p:cNvPr>
          <p:cNvSpPr txBox="1"/>
          <p:nvPr/>
        </p:nvSpPr>
        <p:spPr>
          <a:xfrm>
            <a:off x="1033680" y="2274842"/>
            <a:ext cx="1501844" cy="153888"/>
          </a:xfrm>
          <a:prstGeom prst="rect">
            <a:avLst/>
          </a:prstGeom>
          <a:noFill/>
        </p:spPr>
        <p:txBody>
          <a:bodyPr wrap="square" lIns="0" tIns="0" rIns="0" bIns="0" rtlCol="0">
            <a:spAutoFit/>
          </a:bodyPr>
          <a:lstStyle/>
          <a:p>
            <a:pPr algn="ctr">
              <a:lnSpc>
                <a:spcPts val="1200"/>
              </a:lnSpc>
            </a:pPr>
            <a:r>
              <a:rPr lang="en-US" altLang="ja-JP" sz="900">
                <a:latin typeface="+mn-ea"/>
              </a:rPr>
              <a:t>Car Air-conditioner</a:t>
            </a:r>
            <a:endParaRPr lang="ja-JP" altLang="en-US" sz="900">
              <a:latin typeface="+mn-ea"/>
            </a:endParaRPr>
          </a:p>
        </p:txBody>
      </p:sp>
      <p:pic>
        <p:nvPicPr>
          <p:cNvPr id="10" name="図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95741" y="1331211"/>
            <a:ext cx="1176120" cy="871200"/>
          </a:xfrm>
          <a:prstGeom prst="rect">
            <a:avLst/>
          </a:prstGeom>
        </p:spPr>
      </p:pic>
      <p:sp>
        <p:nvSpPr>
          <p:cNvPr id="11" name="テキスト ボックス 5">
            <a:extLst>
              <a:ext uri="{FF2B5EF4-FFF2-40B4-BE49-F238E27FC236}">
                <a16:creationId xmlns:a16="http://schemas.microsoft.com/office/drawing/2014/main" id="{679B5179-19A3-4706-A5CF-0A6270F96129}"/>
              </a:ext>
            </a:extLst>
          </p:cNvPr>
          <p:cNvSpPr txBox="1"/>
          <p:nvPr/>
        </p:nvSpPr>
        <p:spPr>
          <a:xfrm>
            <a:off x="1016944" y="4732532"/>
            <a:ext cx="1535317" cy="153888"/>
          </a:xfrm>
          <a:prstGeom prst="rect">
            <a:avLst/>
          </a:prstGeom>
          <a:noFill/>
        </p:spPr>
        <p:txBody>
          <a:bodyPr wrap="square" lIns="0" tIns="0" rIns="0" bIns="0" rtlCol="0">
            <a:spAutoFit/>
          </a:bodyPr>
          <a:lstStyle/>
          <a:p>
            <a:pPr algn="ctr">
              <a:lnSpc>
                <a:spcPts val="1200"/>
              </a:lnSpc>
            </a:pPr>
            <a:r>
              <a:rPr lang="en-US" altLang="ja-JP" sz="900">
                <a:latin typeface="+mn-ea"/>
              </a:rPr>
              <a:t>Radiator</a:t>
            </a:r>
            <a:endParaRPr lang="ja-JP" altLang="en-US" sz="900">
              <a:latin typeface="+mn-ea"/>
            </a:endParaRPr>
          </a:p>
        </p:txBody>
      </p:sp>
      <p:pic>
        <p:nvPicPr>
          <p:cNvPr id="12" name="図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96131" y="3790282"/>
            <a:ext cx="976942" cy="857417"/>
          </a:xfrm>
          <a:prstGeom prst="rect">
            <a:avLst/>
          </a:prstGeom>
        </p:spPr>
      </p:pic>
      <p:sp>
        <p:nvSpPr>
          <p:cNvPr id="13" name="テキスト ボックス 7">
            <a:extLst>
              <a:ext uri="{FF2B5EF4-FFF2-40B4-BE49-F238E27FC236}">
                <a16:creationId xmlns:a16="http://schemas.microsoft.com/office/drawing/2014/main" id="{48E09C20-C5F2-4E7D-BE41-A14E0F756DA0}"/>
              </a:ext>
            </a:extLst>
          </p:cNvPr>
          <p:cNvSpPr txBox="1"/>
          <p:nvPr/>
        </p:nvSpPr>
        <p:spPr>
          <a:xfrm>
            <a:off x="971948" y="3495715"/>
            <a:ext cx="1625309" cy="153888"/>
          </a:xfrm>
          <a:prstGeom prst="rect">
            <a:avLst/>
          </a:prstGeom>
          <a:noFill/>
        </p:spPr>
        <p:txBody>
          <a:bodyPr wrap="square" lIns="0" tIns="0" rIns="0" bIns="0" rtlCol="0">
            <a:spAutoFit/>
          </a:bodyPr>
          <a:lstStyle/>
          <a:p>
            <a:pPr algn="ctr">
              <a:lnSpc>
                <a:spcPts val="1200"/>
              </a:lnSpc>
            </a:pPr>
            <a:r>
              <a:rPr lang="en-US" altLang="ja-JP" sz="900">
                <a:latin typeface="+mn-ea"/>
              </a:rPr>
              <a:t>Water Cooled Intercooler</a:t>
            </a:r>
            <a:endParaRPr lang="ja-JP" altLang="en-US" sz="900">
              <a:latin typeface="+mn-ea"/>
            </a:endParaRPr>
          </a:p>
        </p:txBody>
      </p:sp>
      <p:pic>
        <p:nvPicPr>
          <p:cNvPr id="14" name="図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13302" y="2659316"/>
            <a:ext cx="1342601" cy="711444"/>
          </a:xfrm>
          <a:prstGeom prst="rect">
            <a:avLst/>
          </a:prstGeom>
        </p:spPr>
      </p:pic>
      <p:sp>
        <p:nvSpPr>
          <p:cNvPr id="15" name="テキスト ボックス 9">
            <a:extLst>
              <a:ext uri="{FF2B5EF4-FFF2-40B4-BE49-F238E27FC236}">
                <a16:creationId xmlns:a16="http://schemas.microsoft.com/office/drawing/2014/main" id="{8EB0EA37-30B8-4CFB-B809-5D8596865AB8}"/>
              </a:ext>
            </a:extLst>
          </p:cNvPr>
          <p:cNvSpPr txBox="1"/>
          <p:nvPr/>
        </p:nvSpPr>
        <p:spPr>
          <a:xfrm>
            <a:off x="701675" y="5964261"/>
            <a:ext cx="2159000" cy="138499"/>
          </a:xfrm>
          <a:prstGeom prst="rect">
            <a:avLst/>
          </a:prstGeom>
          <a:noFill/>
        </p:spPr>
        <p:txBody>
          <a:bodyPr wrap="square" lIns="0" tIns="0" rIns="0" bIns="0" rtlCol="0">
            <a:spAutoFit/>
          </a:bodyPr>
          <a:lstStyle/>
          <a:p>
            <a:pPr algn="ctr"/>
            <a:r>
              <a:rPr lang="en-US" altLang="zh-TW" sz="900">
                <a:latin typeface="+mn-ea"/>
              </a:rPr>
              <a:t>High Voltage Water Heater</a:t>
            </a:r>
            <a:endParaRPr lang="ja-JP" altLang="en-US" sz="900">
              <a:latin typeface="+mn-ea"/>
            </a:endParaRPr>
          </a:p>
        </p:txBody>
      </p:sp>
      <p:sp>
        <p:nvSpPr>
          <p:cNvPr id="16" name="Rectangle 15">
            <a:extLst>
              <a:ext uri="{FF2B5EF4-FFF2-40B4-BE49-F238E27FC236}">
                <a16:creationId xmlns:a16="http://schemas.microsoft.com/office/drawing/2014/main" id="{6C85792B-4302-4592-9839-122F93B6F703}"/>
              </a:ext>
            </a:extLst>
          </p:cNvPr>
          <p:cNvSpPr>
            <a:spLocks noChangeArrowheads="1"/>
          </p:cNvSpPr>
          <p:nvPr/>
        </p:nvSpPr>
        <p:spPr bwMode="auto">
          <a:xfrm>
            <a:off x="3098188" y="952369"/>
            <a:ext cx="168593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ctr">
              <a:spcBef>
                <a:spcPct val="0"/>
              </a:spcBef>
              <a:tabLst>
                <a:tab pos="1050925" algn="l"/>
                <a:tab pos="1812925" algn="l"/>
              </a:tabLst>
            </a:pPr>
            <a:r>
              <a:rPr lang="en-US" altLang="ja-JP" sz="1200">
                <a:solidFill>
                  <a:schemeClr val="bg2"/>
                </a:solidFill>
                <a:latin typeface="+mn-ea"/>
                <a:ea typeface="+mn-ea"/>
              </a:rPr>
              <a:t>Powertrain Systems</a:t>
            </a:r>
            <a:endParaRPr lang="ja-JP" altLang="en-US" sz="1200" spc="400">
              <a:solidFill>
                <a:schemeClr val="bg2"/>
              </a:solidFill>
              <a:latin typeface="+mn-ea"/>
              <a:ea typeface="+mn-ea"/>
            </a:endParaRPr>
          </a:p>
        </p:txBody>
      </p:sp>
      <p:sp>
        <p:nvSpPr>
          <p:cNvPr id="17" name="テキスト ボックス 12">
            <a:extLst>
              <a:ext uri="{FF2B5EF4-FFF2-40B4-BE49-F238E27FC236}">
                <a16:creationId xmlns:a16="http://schemas.microsoft.com/office/drawing/2014/main" id="{B62A6110-C179-4AC5-91C0-48EC8EBC1333}"/>
              </a:ext>
            </a:extLst>
          </p:cNvPr>
          <p:cNvSpPr txBox="1"/>
          <p:nvPr/>
        </p:nvSpPr>
        <p:spPr>
          <a:xfrm>
            <a:off x="3171026" y="2151731"/>
            <a:ext cx="1540263" cy="276999"/>
          </a:xfrm>
          <a:prstGeom prst="rect">
            <a:avLst/>
          </a:prstGeom>
          <a:noFill/>
        </p:spPr>
        <p:txBody>
          <a:bodyPr wrap="square" lIns="0" tIns="0" rIns="0" bIns="0" rtlCol="0">
            <a:spAutoFit/>
          </a:bodyPr>
          <a:lstStyle/>
          <a:p>
            <a:pPr algn="ctr"/>
            <a:r>
              <a:rPr lang="en-US" altLang="ja-JP" sz="900">
                <a:latin typeface="+mn-ea"/>
              </a:rPr>
              <a:t>Direct Injection High Pressure Injector </a:t>
            </a:r>
            <a:endParaRPr lang="ja-JP" altLang="en-US" sz="900">
              <a:latin typeface="+mn-ea"/>
            </a:endParaRPr>
          </a:p>
        </p:txBody>
      </p:sp>
      <p:pic>
        <p:nvPicPr>
          <p:cNvPr id="18" name="図 1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73906" y="1332699"/>
            <a:ext cx="334503" cy="781980"/>
          </a:xfrm>
          <a:prstGeom prst="rect">
            <a:avLst/>
          </a:prstGeom>
        </p:spPr>
      </p:pic>
      <p:sp>
        <p:nvSpPr>
          <p:cNvPr id="19" name="テキスト ボックス 14">
            <a:extLst>
              <a:ext uri="{FF2B5EF4-FFF2-40B4-BE49-F238E27FC236}">
                <a16:creationId xmlns:a16="http://schemas.microsoft.com/office/drawing/2014/main" id="{9CAB91FC-42E6-45A5-AC94-2692E667A790}"/>
              </a:ext>
            </a:extLst>
          </p:cNvPr>
          <p:cNvSpPr txBox="1"/>
          <p:nvPr/>
        </p:nvSpPr>
        <p:spPr>
          <a:xfrm>
            <a:off x="3167559" y="4732532"/>
            <a:ext cx="1547197" cy="153888"/>
          </a:xfrm>
          <a:prstGeom prst="rect">
            <a:avLst/>
          </a:prstGeom>
          <a:noFill/>
        </p:spPr>
        <p:txBody>
          <a:bodyPr wrap="square" lIns="0" tIns="0" rIns="0" bIns="0" rtlCol="0">
            <a:spAutoFit/>
          </a:bodyPr>
          <a:lstStyle/>
          <a:p>
            <a:pPr algn="ctr">
              <a:lnSpc>
                <a:spcPts val="1200"/>
              </a:lnSpc>
            </a:pPr>
            <a:r>
              <a:rPr lang="en-US" altLang="ja-JP" sz="900">
                <a:latin typeface="+mn-ea"/>
              </a:rPr>
              <a:t>Variable Cam Timing</a:t>
            </a:r>
            <a:endParaRPr lang="ja-JP" altLang="en-US" sz="900">
              <a:latin typeface="+mn-ea"/>
            </a:endParaRPr>
          </a:p>
        </p:txBody>
      </p:sp>
      <p:grpSp>
        <p:nvGrpSpPr>
          <p:cNvPr id="20" name="グループ化 15"/>
          <p:cNvGrpSpPr>
            <a:grpSpLocks noChangeAspect="1"/>
          </p:cNvGrpSpPr>
          <p:nvPr/>
        </p:nvGrpSpPr>
        <p:grpSpPr>
          <a:xfrm>
            <a:off x="3313578" y="3919911"/>
            <a:ext cx="1255159" cy="598158"/>
            <a:chOff x="6429750" y="171377"/>
            <a:chExt cx="1510828" cy="720000"/>
          </a:xfrm>
        </p:grpSpPr>
        <p:pic>
          <p:nvPicPr>
            <p:cNvPr id="21" name="図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429750" y="171377"/>
              <a:ext cx="706030" cy="720000"/>
            </a:xfrm>
            <a:prstGeom prst="rect">
              <a:avLst/>
            </a:prstGeom>
          </p:spPr>
        </p:pic>
        <p:pic>
          <p:nvPicPr>
            <p:cNvPr id="22" name="図 1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187398" y="171377"/>
              <a:ext cx="753180" cy="720000"/>
            </a:xfrm>
            <a:prstGeom prst="rect">
              <a:avLst/>
            </a:prstGeom>
          </p:spPr>
        </p:pic>
      </p:grpSp>
      <p:sp>
        <p:nvSpPr>
          <p:cNvPr id="23" name="テキスト ボックス 18">
            <a:extLst>
              <a:ext uri="{FF2B5EF4-FFF2-40B4-BE49-F238E27FC236}">
                <a16:creationId xmlns:a16="http://schemas.microsoft.com/office/drawing/2014/main" id="{8EB0EA37-30B8-4CFB-B809-5D8596865AB8}"/>
              </a:ext>
            </a:extLst>
          </p:cNvPr>
          <p:cNvSpPr txBox="1"/>
          <p:nvPr/>
        </p:nvSpPr>
        <p:spPr>
          <a:xfrm>
            <a:off x="3164092" y="3495715"/>
            <a:ext cx="1554131" cy="153888"/>
          </a:xfrm>
          <a:prstGeom prst="rect">
            <a:avLst/>
          </a:prstGeom>
          <a:noFill/>
        </p:spPr>
        <p:txBody>
          <a:bodyPr wrap="square" lIns="0" tIns="0" rIns="0" bIns="0" rtlCol="0">
            <a:spAutoFit/>
          </a:bodyPr>
          <a:lstStyle/>
          <a:p>
            <a:pPr algn="ctr">
              <a:lnSpc>
                <a:spcPts val="1200"/>
              </a:lnSpc>
            </a:pPr>
            <a:r>
              <a:rPr lang="en-US" altLang="ja-JP" sz="900">
                <a:latin typeface="+mn-ea"/>
              </a:rPr>
              <a:t>Common Rail Systems</a:t>
            </a:r>
            <a:endParaRPr lang="ja-JP" altLang="en-US" sz="900">
              <a:latin typeface="+mn-ea"/>
            </a:endParaRPr>
          </a:p>
        </p:txBody>
      </p:sp>
      <p:grpSp>
        <p:nvGrpSpPr>
          <p:cNvPr id="24" name="グループ化 19"/>
          <p:cNvGrpSpPr>
            <a:grpSpLocks noChangeAspect="1"/>
          </p:cNvGrpSpPr>
          <p:nvPr/>
        </p:nvGrpSpPr>
        <p:grpSpPr>
          <a:xfrm>
            <a:off x="3511232" y="2573703"/>
            <a:ext cx="859850" cy="867923"/>
            <a:chOff x="-282902" y="-511501"/>
            <a:chExt cx="6956306" cy="7021607"/>
          </a:xfrm>
        </p:grpSpPr>
        <p:pic>
          <p:nvPicPr>
            <p:cNvPr id="25" name="図 20"/>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454879" y="-511501"/>
              <a:ext cx="3753464" cy="5036575"/>
            </a:xfrm>
            <a:prstGeom prst="rect">
              <a:avLst/>
            </a:prstGeom>
          </p:spPr>
        </p:pic>
        <p:pic>
          <p:nvPicPr>
            <p:cNvPr id="26" name="図 21"/>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82902" y="1277323"/>
              <a:ext cx="1725561" cy="4586749"/>
            </a:xfrm>
            <a:prstGeom prst="rect">
              <a:avLst/>
            </a:prstGeom>
          </p:spPr>
        </p:pic>
        <p:pic>
          <p:nvPicPr>
            <p:cNvPr id="27" name="図 22"/>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366875" y="4843538"/>
              <a:ext cx="4306529" cy="1666568"/>
            </a:xfrm>
            <a:prstGeom prst="rect">
              <a:avLst/>
            </a:prstGeom>
          </p:spPr>
        </p:pic>
      </p:grpSp>
      <p:sp>
        <p:nvSpPr>
          <p:cNvPr id="28" name="テキスト ボックス 23">
            <a:extLst>
              <a:ext uri="{FF2B5EF4-FFF2-40B4-BE49-F238E27FC236}">
                <a16:creationId xmlns:a16="http://schemas.microsoft.com/office/drawing/2014/main" id="{74BE3579-3ABD-49FA-BDB6-E3CEA014C45A}"/>
              </a:ext>
            </a:extLst>
          </p:cNvPr>
          <p:cNvSpPr txBox="1"/>
          <p:nvPr/>
        </p:nvSpPr>
        <p:spPr>
          <a:xfrm>
            <a:off x="3170929" y="5948872"/>
            <a:ext cx="1540457" cy="153888"/>
          </a:xfrm>
          <a:prstGeom prst="rect">
            <a:avLst/>
          </a:prstGeom>
          <a:noFill/>
        </p:spPr>
        <p:txBody>
          <a:bodyPr wrap="square" lIns="0" tIns="0" rIns="0" bIns="0" rtlCol="0">
            <a:spAutoFit/>
          </a:bodyPr>
          <a:lstStyle/>
          <a:p>
            <a:pPr algn="ctr">
              <a:lnSpc>
                <a:spcPts val="1200"/>
              </a:lnSpc>
            </a:pPr>
            <a:r>
              <a:rPr lang="en-US" altLang="ja-JP" sz="900">
                <a:latin typeface="+mn-ea"/>
              </a:rPr>
              <a:t>Accelerator Pedal Module</a:t>
            </a:r>
            <a:endParaRPr lang="ja-JP" altLang="en-US" sz="900">
              <a:latin typeface="+mn-ea"/>
            </a:endParaRPr>
          </a:p>
        </p:txBody>
      </p:sp>
      <p:pic>
        <p:nvPicPr>
          <p:cNvPr id="29" name="図 24"/>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26378" y="5018243"/>
            <a:ext cx="429559" cy="860286"/>
          </a:xfrm>
          <a:prstGeom prst="rect">
            <a:avLst/>
          </a:prstGeom>
        </p:spPr>
      </p:pic>
      <p:sp>
        <p:nvSpPr>
          <p:cNvPr id="30" name="Rectangle 15">
            <a:extLst>
              <a:ext uri="{FF2B5EF4-FFF2-40B4-BE49-F238E27FC236}">
                <a16:creationId xmlns:a16="http://schemas.microsoft.com/office/drawing/2014/main" id="{6C85792B-4302-4592-9839-122F93B6F703}"/>
              </a:ext>
            </a:extLst>
          </p:cNvPr>
          <p:cNvSpPr>
            <a:spLocks noChangeArrowheads="1"/>
          </p:cNvSpPr>
          <p:nvPr/>
        </p:nvSpPr>
        <p:spPr bwMode="auto">
          <a:xfrm>
            <a:off x="5192760" y="952369"/>
            <a:ext cx="1831669"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ctr">
              <a:spcBef>
                <a:spcPct val="0"/>
              </a:spcBef>
              <a:tabLst>
                <a:tab pos="1050925" algn="l"/>
                <a:tab pos="1812925" algn="l"/>
              </a:tabLst>
            </a:pPr>
            <a:r>
              <a:rPr lang="en-US" altLang="ja-JP" sz="1200">
                <a:solidFill>
                  <a:schemeClr val="bg2"/>
                </a:solidFill>
                <a:latin typeface="+mn-ea"/>
                <a:ea typeface="+mn-ea"/>
              </a:rPr>
              <a:t>Electrification Systems</a:t>
            </a:r>
            <a:endParaRPr lang="ja-JP" altLang="en-US" sz="1200" spc="400">
              <a:solidFill>
                <a:schemeClr val="bg2"/>
              </a:solidFill>
              <a:latin typeface="+mn-ea"/>
              <a:ea typeface="+mn-ea"/>
            </a:endParaRPr>
          </a:p>
        </p:txBody>
      </p:sp>
      <p:sp>
        <p:nvSpPr>
          <p:cNvPr id="31" name="テキスト ボックス 26">
            <a:extLst>
              <a:ext uri="{FF2B5EF4-FFF2-40B4-BE49-F238E27FC236}">
                <a16:creationId xmlns:a16="http://schemas.microsoft.com/office/drawing/2014/main" id="{C06D3ED2-3F5E-4CA2-9922-6DF0188CF6F4}"/>
              </a:ext>
            </a:extLst>
          </p:cNvPr>
          <p:cNvSpPr txBox="1"/>
          <p:nvPr/>
        </p:nvSpPr>
        <p:spPr>
          <a:xfrm>
            <a:off x="5336828" y="2274842"/>
            <a:ext cx="1543532" cy="153888"/>
          </a:xfrm>
          <a:prstGeom prst="rect">
            <a:avLst/>
          </a:prstGeom>
          <a:noFill/>
        </p:spPr>
        <p:txBody>
          <a:bodyPr wrap="square" lIns="0" tIns="0" rIns="0" bIns="0" rtlCol="0">
            <a:spAutoFit/>
          </a:bodyPr>
          <a:lstStyle/>
          <a:p>
            <a:pPr algn="ctr">
              <a:lnSpc>
                <a:spcPts val="1200"/>
              </a:lnSpc>
              <a:spcBef>
                <a:spcPts val="0"/>
              </a:spcBef>
            </a:pPr>
            <a:r>
              <a:rPr lang="en-US" altLang="ja-JP" sz="900">
                <a:latin typeface="+mn-ea"/>
              </a:rPr>
              <a:t>Inverter</a:t>
            </a:r>
            <a:endParaRPr lang="ja-JP" altLang="en-US" sz="900">
              <a:latin typeface="+mn-ea"/>
            </a:endParaRPr>
          </a:p>
        </p:txBody>
      </p:sp>
      <p:pic>
        <p:nvPicPr>
          <p:cNvPr id="32" name="図 2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2143" y="1393030"/>
            <a:ext cx="1232903" cy="783639"/>
          </a:xfrm>
          <a:prstGeom prst="rect">
            <a:avLst/>
          </a:prstGeom>
        </p:spPr>
      </p:pic>
      <p:sp>
        <p:nvSpPr>
          <p:cNvPr id="33" name="テキスト ボックス 28">
            <a:extLst>
              <a:ext uri="{FF2B5EF4-FFF2-40B4-BE49-F238E27FC236}">
                <a16:creationId xmlns:a16="http://schemas.microsoft.com/office/drawing/2014/main" id="{5A978DB5-DEF6-4EF2-B033-591EFFCB60F9}"/>
              </a:ext>
            </a:extLst>
          </p:cNvPr>
          <p:cNvSpPr txBox="1"/>
          <p:nvPr/>
        </p:nvSpPr>
        <p:spPr>
          <a:xfrm>
            <a:off x="5337148" y="4732532"/>
            <a:ext cx="1542892" cy="153888"/>
          </a:xfrm>
          <a:prstGeom prst="rect">
            <a:avLst/>
          </a:prstGeom>
          <a:noFill/>
        </p:spPr>
        <p:txBody>
          <a:bodyPr wrap="square" lIns="0" tIns="0" rIns="0" bIns="0" rtlCol="0">
            <a:spAutoFit/>
          </a:bodyPr>
          <a:lstStyle/>
          <a:p>
            <a:pPr algn="ctr">
              <a:lnSpc>
                <a:spcPts val="1200"/>
              </a:lnSpc>
            </a:pPr>
            <a:r>
              <a:rPr lang="en-US" altLang="ja-JP" sz="900">
                <a:latin typeface="+mn-ea"/>
              </a:rPr>
              <a:t>Alternator</a:t>
            </a:r>
            <a:endParaRPr lang="ja-JP" altLang="en-US" sz="900">
              <a:latin typeface="+mn-ea"/>
            </a:endParaRPr>
          </a:p>
        </p:txBody>
      </p:sp>
      <p:pic>
        <p:nvPicPr>
          <p:cNvPr id="34" name="図 29"/>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627212" y="3861453"/>
            <a:ext cx="962764" cy="783314"/>
          </a:xfrm>
          <a:prstGeom prst="rect">
            <a:avLst/>
          </a:prstGeom>
        </p:spPr>
      </p:pic>
      <p:sp>
        <p:nvSpPr>
          <p:cNvPr id="35" name="テキスト ボックス 30">
            <a:extLst>
              <a:ext uri="{FF2B5EF4-FFF2-40B4-BE49-F238E27FC236}">
                <a16:creationId xmlns:a16="http://schemas.microsoft.com/office/drawing/2014/main" id="{1B77E24D-AB2D-481E-962D-4B08065C58FD}"/>
              </a:ext>
            </a:extLst>
          </p:cNvPr>
          <p:cNvSpPr txBox="1"/>
          <p:nvPr/>
        </p:nvSpPr>
        <p:spPr>
          <a:xfrm>
            <a:off x="5335815" y="3495715"/>
            <a:ext cx="1545559" cy="153888"/>
          </a:xfrm>
          <a:prstGeom prst="rect">
            <a:avLst/>
          </a:prstGeom>
          <a:noFill/>
        </p:spPr>
        <p:txBody>
          <a:bodyPr wrap="square" lIns="0" tIns="0" rIns="0" bIns="0" rtlCol="0">
            <a:spAutoFit/>
          </a:bodyPr>
          <a:lstStyle/>
          <a:p>
            <a:pPr algn="ctr">
              <a:lnSpc>
                <a:spcPts val="1200"/>
              </a:lnSpc>
            </a:pPr>
            <a:r>
              <a:rPr lang="en-US" altLang="zh-TW" sz="900">
                <a:latin typeface="+mn-ea"/>
              </a:rPr>
              <a:t>Motor Generator</a:t>
            </a:r>
            <a:endParaRPr lang="ja-JP" altLang="en-US" sz="900">
              <a:latin typeface="+mn-ea"/>
            </a:endParaRPr>
          </a:p>
        </p:txBody>
      </p:sp>
      <p:pic>
        <p:nvPicPr>
          <p:cNvPr id="36" name="図 31"/>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5681355" y="2576096"/>
            <a:ext cx="854479" cy="863136"/>
          </a:xfrm>
          <a:prstGeom prst="rect">
            <a:avLst/>
          </a:prstGeom>
        </p:spPr>
      </p:pic>
      <p:sp>
        <p:nvSpPr>
          <p:cNvPr id="37" name="テキスト ボックス 32">
            <a:extLst>
              <a:ext uri="{FF2B5EF4-FFF2-40B4-BE49-F238E27FC236}">
                <a16:creationId xmlns:a16="http://schemas.microsoft.com/office/drawing/2014/main" id="{629B14C1-D2E7-4A16-A3C1-F493C78BC6F1}"/>
              </a:ext>
            </a:extLst>
          </p:cNvPr>
          <p:cNvSpPr txBox="1"/>
          <p:nvPr/>
        </p:nvSpPr>
        <p:spPr>
          <a:xfrm>
            <a:off x="5026818" y="5948872"/>
            <a:ext cx="2163553" cy="153888"/>
          </a:xfrm>
          <a:prstGeom prst="rect">
            <a:avLst/>
          </a:prstGeom>
          <a:noFill/>
        </p:spPr>
        <p:txBody>
          <a:bodyPr wrap="square" lIns="0" tIns="0" rIns="0" bIns="0" rtlCol="0">
            <a:spAutoFit/>
          </a:bodyPr>
          <a:lstStyle/>
          <a:p>
            <a:pPr algn="ctr">
              <a:lnSpc>
                <a:spcPts val="1200"/>
              </a:lnSpc>
            </a:pPr>
            <a:r>
              <a:rPr lang="en-US" altLang="ja-JP" sz="900">
                <a:latin typeface="+mn-ea"/>
              </a:rPr>
              <a:t>Wiper System</a:t>
            </a:r>
            <a:endParaRPr lang="ja-JP" altLang="en-US" sz="900">
              <a:latin typeface="+mn-ea"/>
            </a:endParaRPr>
          </a:p>
        </p:txBody>
      </p:sp>
      <p:pic>
        <p:nvPicPr>
          <p:cNvPr id="38" name="図 33"/>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367724" y="5324281"/>
            <a:ext cx="1481740" cy="248210"/>
          </a:xfrm>
          <a:prstGeom prst="rect">
            <a:avLst/>
          </a:prstGeom>
        </p:spPr>
      </p:pic>
      <p:sp>
        <p:nvSpPr>
          <p:cNvPr id="39" name="Rectangle 15">
            <a:extLst>
              <a:ext uri="{FF2B5EF4-FFF2-40B4-BE49-F238E27FC236}">
                <a16:creationId xmlns:a16="http://schemas.microsoft.com/office/drawing/2014/main" id="{6C85792B-4302-4592-9839-122F93B6F703}"/>
              </a:ext>
            </a:extLst>
          </p:cNvPr>
          <p:cNvSpPr>
            <a:spLocks noChangeArrowheads="1"/>
          </p:cNvSpPr>
          <p:nvPr/>
        </p:nvSpPr>
        <p:spPr bwMode="auto">
          <a:xfrm>
            <a:off x="7495381" y="952369"/>
            <a:ext cx="1549612" cy="184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lgn="ctr">
              <a:spcBef>
                <a:spcPct val="0"/>
              </a:spcBef>
              <a:tabLst>
                <a:tab pos="1050925" algn="l"/>
                <a:tab pos="1812925" algn="l"/>
              </a:tabLst>
            </a:pPr>
            <a:r>
              <a:rPr lang="en-US" altLang="ja-JP" sz="1200">
                <a:solidFill>
                  <a:schemeClr val="bg2"/>
                </a:solidFill>
                <a:latin typeface="+mn-ea"/>
              </a:rPr>
              <a:t>Mobility Systems</a:t>
            </a:r>
            <a:endParaRPr lang="ja-JP" altLang="en-US" sz="1200" spc="400">
              <a:solidFill>
                <a:schemeClr val="bg2"/>
              </a:solidFill>
              <a:latin typeface="+mn-ea"/>
            </a:endParaRPr>
          </a:p>
        </p:txBody>
      </p:sp>
      <p:sp>
        <p:nvSpPr>
          <p:cNvPr id="40" name="テキスト ボックス 35">
            <a:extLst>
              <a:ext uri="{FF2B5EF4-FFF2-40B4-BE49-F238E27FC236}">
                <a16:creationId xmlns:a16="http://schemas.microsoft.com/office/drawing/2014/main" id="{23AF31F2-1D09-4A71-9232-4C8D9D0270B8}"/>
              </a:ext>
            </a:extLst>
          </p:cNvPr>
          <p:cNvSpPr txBox="1"/>
          <p:nvPr/>
        </p:nvSpPr>
        <p:spPr>
          <a:xfrm>
            <a:off x="7494519" y="2274842"/>
            <a:ext cx="1551336" cy="153888"/>
          </a:xfrm>
          <a:prstGeom prst="rect">
            <a:avLst/>
          </a:prstGeom>
          <a:noFill/>
        </p:spPr>
        <p:txBody>
          <a:bodyPr wrap="square" lIns="0" tIns="0" rIns="0" bIns="0" rtlCol="0">
            <a:spAutoFit/>
          </a:bodyPr>
          <a:lstStyle/>
          <a:p>
            <a:pPr algn="ctr">
              <a:lnSpc>
                <a:spcPts val="1200"/>
              </a:lnSpc>
            </a:pPr>
            <a:r>
              <a:rPr lang="en-US" altLang="ja-JP" sz="900">
                <a:latin typeface="+mn-ea"/>
              </a:rPr>
              <a:t>Stereo Vision Sensor</a:t>
            </a:r>
            <a:endParaRPr lang="ja-JP" altLang="en-US" sz="900">
              <a:latin typeface="+mn-ea"/>
            </a:endParaRPr>
          </a:p>
        </p:txBody>
      </p:sp>
      <p:pic>
        <p:nvPicPr>
          <p:cNvPr id="41" name="図 36"/>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7540125" y="1526863"/>
            <a:ext cx="1460125" cy="515972"/>
          </a:xfrm>
          <a:prstGeom prst="rect">
            <a:avLst/>
          </a:prstGeom>
        </p:spPr>
      </p:pic>
      <p:sp>
        <p:nvSpPr>
          <p:cNvPr id="42" name="テキスト ボックス 37">
            <a:extLst>
              <a:ext uri="{FF2B5EF4-FFF2-40B4-BE49-F238E27FC236}">
                <a16:creationId xmlns:a16="http://schemas.microsoft.com/office/drawing/2014/main" id="{600A80BB-D80B-41ED-8284-4F45C4AC24AF}"/>
              </a:ext>
            </a:extLst>
          </p:cNvPr>
          <p:cNvSpPr txBox="1"/>
          <p:nvPr/>
        </p:nvSpPr>
        <p:spPr>
          <a:xfrm>
            <a:off x="7494519" y="4732532"/>
            <a:ext cx="1551336" cy="153888"/>
          </a:xfrm>
          <a:prstGeom prst="rect">
            <a:avLst/>
          </a:prstGeom>
          <a:noFill/>
        </p:spPr>
        <p:txBody>
          <a:bodyPr wrap="square" lIns="0" tIns="0" rIns="0" bIns="0" rtlCol="0">
            <a:spAutoFit/>
          </a:bodyPr>
          <a:lstStyle/>
          <a:p>
            <a:pPr algn="ctr">
              <a:lnSpc>
                <a:spcPts val="1200"/>
              </a:lnSpc>
            </a:pPr>
            <a:r>
              <a:rPr lang="en-US" altLang="ja-JP" sz="900">
                <a:latin typeface="+mn-ea"/>
              </a:rPr>
              <a:t>Driver Status Monitor</a:t>
            </a:r>
            <a:endParaRPr lang="ja-JP" altLang="en-US" sz="900">
              <a:latin typeface="+mn-ea"/>
            </a:endParaRPr>
          </a:p>
        </p:txBody>
      </p:sp>
      <p:grpSp>
        <p:nvGrpSpPr>
          <p:cNvPr id="43" name="グループ化 38"/>
          <p:cNvGrpSpPr>
            <a:grpSpLocks noChangeAspect="1"/>
          </p:cNvGrpSpPr>
          <p:nvPr/>
        </p:nvGrpSpPr>
        <p:grpSpPr>
          <a:xfrm>
            <a:off x="7447072" y="3962679"/>
            <a:ext cx="1646231" cy="512623"/>
            <a:chOff x="1637686" y="2036609"/>
            <a:chExt cx="7134334" cy="2406535"/>
          </a:xfrm>
        </p:grpSpPr>
        <p:pic>
          <p:nvPicPr>
            <p:cNvPr id="44" name="図 39"/>
            <p:cNvPicPr>
              <a:picLocks noChangeAspect="1"/>
            </p:cNvPicPr>
            <p:nvPr/>
          </p:nvPicPr>
          <p:blipFill rotWithShape="1">
            <a:blip r:embed="rId17" cstate="screen">
              <a:extLst>
                <a:ext uri="{28A0092B-C50C-407E-A947-70E740481C1C}">
                  <a14:useLocalDpi xmlns:a14="http://schemas.microsoft.com/office/drawing/2010/main"/>
                </a:ext>
              </a:extLst>
            </a:blip>
            <a:srcRect/>
            <a:stretch/>
          </p:blipFill>
          <p:spPr>
            <a:xfrm>
              <a:off x="5390622" y="3036514"/>
              <a:ext cx="3381398" cy="1406630"/>
            </a:xfrm>
            <a:prstGeom prst="rect">
              <a:avLst/>
            </a:prstGeom>
          </p:spPr>
        </p:pic>
        <p:pic>
          <p:nvPicPr>
            <p:cNvPr id="45" name="図 40"/>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1637686" y="2036609"/>
              <a:ext cx="3710526" cy="1563359"/>
            </a:xfrm>
            <a:prstGeom prst="rect">
              <a:avLst/>
            </a:prstGeom>
          </p:spPr>
        </p:pic>
      </p:grpSp>
      <p:sp>
        <p:nvSpPr>
          <p:cNvPr id="46" name="テキスト ボックス 41">
            <a:extLst>
              <a:ext uri="{FF2B5EF4-FFF2-40B4-BE49-F238E27FC236}">
                <a16:creationId xmlns:a16="http://schemas.microsoft.com/office/drawing/2014/main" id="{AA2E2E79-0674-4ACC-8190-C37432B06E3F}"/>
              </a:ext>
            </a:extLst>
          </p:cNvPr>
          <p:cNvSpPr txBox="1"/>
          <p:nvPr/>
        </p:nvSpPr>
        <p:spPr>
          <a:xfrm>
            <a:off x="7356390" y="3511104"/>
            <a:ext cx="1814137" cy="138499"/>
          </a:xfrm>
          <a:prstGeom prst="rect">
            <a:avLst/>
          </a:prstGeom>
          <a:noFill/>
        </p:spPr>
        <p:txBody>
          <a:bodyPr wrap="square" lIns="0" tIns="0" rIns="0" bIns="0" rtlCol="0">
            <a:spAutoFit/>
          </a:bodyPr>
          <a:lstStyle/>
          <a:p>
            <a:pPr algn="ctr"/>
            <a:r>
              <a:rPr lang="en-US" altLang="ja-JP" sz="900">
                <a:latin typeface="+mn-ea"/>
              </a:rPr>
              <a:t>Millimeter-Wave Radar Sensor</a:t>
            </a:r>
            <a:endParaRPr lang="ja-JP" altLang="en-US" sz="900">
              <a:latin typeface="+mn-ea"/>
            </a:endParaRPr>
          </a:p>
        </p:txBody>
      </p:sp>
      <p:pic>
        <p:nvPicPr>
          <p:cNvPr id="47" name="図 42"/>
          <p:cNvPicPr>
            <a:picLocks noChangeAspect="1"/>
          </p:cNvPicPr>
          <p:nvPr/>
        </p:nvPicPr>
        <p:blipFill rotWithShape="1">
          <a:blip r:embed="rId19" cstate="screen">
            <a:extLst>
              <a:ext uri="{28A0092B-C50C-407E-A947-70E740481C1C}">
                <a14:useLocalDpi xmlns:a14="http://schemas.microsoft.com/office/drawing/2010/main"/>
              </a:ext>
            </a:extLst>
          </a:blip>
          <a:srcRect/>
          <a:stretch/>
        </p:blipFill>
        <p:spPr>
          <a:xfrm>
            <a:off x="7759964" y="2598553"/>
            <a:ext cx="1020447" cy="784587"/>
          </a:xfrm>
          <a:prstGeom prst="rect">
            <a:avLst/>
          </a:prstGeom>
        </p:spPr>
      </p:pic>
      <p:sp>
        <p:nvSpPr>
          <p:cNvPr id="48" name="Rectangle 15">
            <a:extLst>
              <a:ext uri="{FF2B5EF4-FFF2-40B4-BE49-F238E27FC236}">
                <a16:creationId xmlns:a16="http://schemas.microsoft.com/office/drawing/2014/main" id="{8C18794A-A208-4880-ACE1-0E1D7AB45EC1}"/>
              </a:ext>
            </a:extLst>
          </p:cNvPr>
          <p:cNvSpPr>
            <a:spLocks noChangeArrowheads="1"/>
          </p:cNvSpPr>
          <p:nvPr/>
        </p:nvSpPr>
        <p:spPr bwMode="auto">
          <a:xfrm>
            <a:off x="9774403" y="849003"/>
            <a:ext cx="12942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a:spcBef>
                <a:spcPct val="0"/>
              </a:spcBef>
              <a:tabLst>
                <a:tab pos="1050925" algn="l"/>
                <a:tab pos="1812925" algn="l"/>
              </a:tabLst>
            </a:pPr>
            <a:r>
              <a:rPr lang="en-US" altLang="ja-JP" sz="1200">
                <a:solidFill>
                  <a:schemeClr val="bg2"/>
                </a:solidFill>
                <a:latin typeface="+mn-ea"/>
              </a:rPr>
              <a:t>Sensing System, Semiconductor</a:t>
            </a:r>
            <a:endParaRPr lang="ja-JP" altLang="en-US" sz="1200" spc="400">
              <a:solidFill>
                <a:schemeClr val="bg2"/>
              </a:solidFill>
              <a:latin typeface="+mn-ea"/>
            </a:endParaRPr>
          </a:p>
        </p:txBody>
      </p:sp>
      <p:sp>
        <p:nvSpPr>
          <p:cNvPr id="49" name="テキスト ボックス 48">
            <a:extLst>
              <a:ext uri="{FF2B5EF4-FFF2-40B4-BE49-F238E27FC236}">
                <a16:creationId xmlns:a16="http://schemas.microsoft.com/office/drawing/2014/main" id="{9987C18E-5813-47C5-AC81-83CCE82309AA}"/>
              </a:ext>
            </a:extLst>
          </p:cNvPr>
          <p:cNvSpPr txBox="1"/>
          <p:nvPr/>
        </p:nvSpPr>
        <p:spPr>
          <a:xfrm>
            <a:off x="9641609" y="4732532"/>
            <a:ext cx="1560658" cy="153888"/>
          </a:xfrm>
          <a:prstGeom prst="rect">
            <a:avLst/>
          </a:prstGeom>
          <a:noFill/>
        </p:spPr>
        <p:txBody>
          <a:bodyPr wrap="square" lIns="0" tIns="0" rIns="0" bIns="0" rtlCol="0">
            <a:spAutoFit/>
          </a:bodyPr>
          <a:lstStyle/>
          <a:p>
            <a:pPr algn="ctr">
              <a:lnSpc>
                <a:spcPts val="1200"/>
              </a:lnSpc>
            </a:pPr>
            <a:r>
              <a:rPr lang="en-US" altLang="zh-TW" sz="900">
                <a:latin typeface="+mn-ea"/>
              </a:rPr>
              <a:t>Matrix IR Sensor</a:t>
            </a:r>
            <a:endParaRPr lang="ja-JP" altLang="en-US" sz="900">
              <a:latin typeface="+mn-ea"/>
            </a:endParaRPr>
          </a:p>
        </p:txBody>
      </p:sp>
      <p:pic>
        <p:nvPicPr>
          <p:cNvPr id="50" name="図 49"/>
          <p:cNvPicPr>
            <a:picLocks noChangeAspect="1"/>
          </p:cNvPicPr>
          <p:nvPr/>
        </p:nvPicPr>
        <p:blipFill rotWithShape="1">
          <a:blip r:embed="rId20" cstate="screen">
            <a:extLst>
              <a:ext uri="{28A0092B-C50C-407E-A947-70E740481C1C}">
                <a14:useLocalDpi xmlns:a14="http://schemas.microsoft.com/office/drawing/2010/main"/>
              </a:ext>
            </a:extLst>
          </a:blip>
          <a:srcRect/>
          <a:stretch/>
        </p:blipFill>
        <p:spPr>
          <a:xfrm>
            <a:off x="9721070" y="3891810"/>
            <a:ext cx="1389508" cy="654361"/>
          </a:xfrm>
          <a:prstGeom prst="rect">
            <a:avLst/>
          </a:prstGeom>
        </p:spPr>
      </p:pic>
      <p:sp>
        <p:nvSpPr>
          <p:cNvPr id="51" name="テキスト ボックス 52">
            <a:extLst>
              <a:ext uri="{FF2B5EF4-FFF2-40B4-BE49-F238E27FC236}">
                <a16:creationId xmlns:a16="http://schemas.microsoft.com/office/drawing/2014/main" id="{04DD0EA6-79C3-428E-B731-D19F143072FF}"/>
              </a:ext>
            </a:extLst>
          </p:cNvPr>
          <p:cNvSpPr txBox="1"/>
          <p:nvPr/>
        </p:nvSpPr>
        <p:spPr>
          <a:xfrm>
            <a:off x="9342438" y="5964261"/>
            <a:ext cx="2159000" cy="138499"/>
          </a:xfrm>
          <a:prstGeom prst="rect">
            <a:avLst/>
          </a:prstGeom>
          <a:noFill/>
        </p:spPr>
        <p:txBody>
          <a:bodyPr wrap="square" lIns="0" tIns="0" rIns="0" bIns="0" rtlCol="0">
            <a:spAutoFit/>
          </a:bodyPr>
          <a:lstStyle/>
          <a:p>
            <a:pPr algn="ctr"/>
            <a:r>
              <a:rPr lang="en-US" altLang="ja-JP" sz="900">
                <a:latin typeface="+mn-ea"/>
              </a:rPr>
              <a:t>Power Module for Automobiles</a:t>
            </a:r>
            <a:endParaRPr lang="ja-JP" altLang="en-US" sz="900">
              <a:latin typeface="+mn-ea"/>
            </a:endParaRPr>
          </a:p>
        </p:txBody>
      </p:sp>
      <p:pic>
        <p:nvPicPr>
          <p:cNvPr id="52" name="図 53"/>
          <p:cNvPicPr>
            <a:picLocks noChangeAspect="1"/>
          </p:cNvPicPr>
          <p:nvPr/>
        </p:nvPicPr>
        <p:blipFill rotWithShape="1">
          <a:blip r:embed="rId21" cstate="screen">
            <a:extLst>
              <a:ext uri="{28A0092B-C50C-407E-A947-70E740481C1C}">
                <a14:useLocalDpi xmlns:a14="http://schemas.microsoft.com/office/drawing/2010/main"/>
              </a:ext>
            </a:extLst>
          </a:blip>
          <a:srcRect/>
          <a:stretch/>
        </p:blipFill>
        <p:spPr>
          <a:xfrm>
            <a:off x="10163929" y="5002780"/>
            <a:ext cx="503791" cy="859409"/>
          </a:xfrm>
          <a:prstGeom prst="rect">
            <a:avLst/>
          </a:prstGeom>
        </p:spPr>
      </p:pic>
      <p:cxnSp>
        <p:nvCxnSpPr>
          <p:cNvPr id="53" name="直線コネクタ 54"/>
          <p:cNvCxnSpPr/>
          <p:nvPr/>
        </p:nvCxnSpPr>
        <p:spPr>
          <a:xfrm>
            <a:off x="5026818" y="582218"/>
            <a:ext cx="0" cy="57374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直線コネクタ 55"/>
          <p:cNvCxnSpPr/>
          <p:nvPr/>
        </p:nvCxnSpPr>
        <p:spPr>
          <a:xfrm>
            <a:off x="9376249" y="582218"/>
            <a:ext cx="0" cy="57374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直線コネクタ 56"/>
          <p:cNvCxnSpPr/>
          <p:nvPr/>
        </p:nvCxnSpPr>
        <p:spPr>
          <a:xfrm>
            <a:off x="7180172" y="582218"/>
            <a:ext cx="0" cy="57374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直線コネクタ 57"/>
          <p:cNvCxnSpPr/>
          <p:nvPr/>
        </p:nvCxnSpPr>
        <p:spPr>
          <a:xfrm>
            <a:off x="2860675" y="582218"/>
            <a:ext cx="0" cy="573741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7" name="テキスト ボックス 60">
            <a:extLst>
              <a:ext uri="{FF2B5EF4-FFF2-40B4-BE49-F238E27FC236}">
                <a16:creationId xmlns:a16="http://schemas.microsoft.com/office/drawing/2014/main" id="{B8D0FC34-0B9B-49AB-9962-F87A8E46996A}"/>
              </a:ext>
            </a:extLst>
          </p:cNvPr>
          <p:cNvSpPr txBox="1"/>
          <p:nvPr/>
        </p:nvSpPr>
        <p:spPr>
          <a:xfrm>
            <a:off x="9647692" y="2289396"/>
            <a:ext cx="1567024" cy="139334"/>
          </a:xfrm>
          <a:prstGeom prst="rect">
            <a:avLst/>
          </a:prstGeom>
          <a:noFill/>
        </p:spPr>
        <p:txBody>
          <a:bodyPr wrap="square" lIns="0" tIns="0" rIns="0" bIns="0" rtlCol="0">
            <a:spAutoFit/>
          </a:bodyPr>
          <a:lstStyle/>
          <a:p>
            <a:pPr algn="ctr">
              <a:lnSpc>
                <a:spcPts val="1200"/>
              </a:lnSpc>
            </a:pPr>
            <a:r>
              <a:rPr lang="en-US" altLang="ja-JP" sz="900">
                <a:latin typeface="+mn-ea"/>
                <a:ea typeface="+mn-ea"/>
              </a:rPr>
              <a:t>Solar Sensor</a:t>
            </a:r>
            <a:endParaRPr lang="ja-JP" altLang="en-US" sz="900">
              <a:latin typeface="+mn-ea"/>
              <a:ea typeface="+mn-ea"/>
            </a:endParaRPr>
          </a:p>
        </p:txBody>
      </p:sp>
      <p:sp>
        <p:nvSpPr>
          <p:cNvPr id="58" name="テキスト ボックス 61">
            <a:extLst>
              <a:ext uri="{FF2B5EF4-FFF2-40B4-BE49-F238E27FC236}">
                <a16:creationId xmlns:a16="http://schemas.microsoft.com/office/drawing/2014/main" id="{25417CFE-0A14-4899-B22F-09C1C64E289F}"/>
              </a:ext>
            </a:extLst>
          </p:cNvPr>
          <p:cNvSpPr txBox="1"/>
          <p:nvPr/>
        </p:nvSpPr>
        <p:spPr>
          <a:xfrm>
            <a:off x="9647692" y="3511295"/>
            <a:ext cx="1567024" cy="138308"/>
          </a:xfrm>
          <a:prstGeom prst="rect">
            <a:avLst/>
          </a:prstGeom>
          <a:noFill/>
        </p:spPr>
        <p:txBody>
          <a:bodyPr wrap="square" lIns="0" tIns="0" rIns="0" bIns="0" rtlCol="0">
            <a:spAutoFit/>
          </a:bodyPr>
          <a:lstStyle/>
          <a:p>
            <a:pPr algn="ctr">
              <a:lnSpc>
                <a:spcPts val="1200"/>
              </a:lnSpc>
              <a:spcBef>
                <a:spcPts val="0"/>
              </a:spcBef>
            </a:pPr>
            <a:r>
              <a:rPr lang="en-US" altLang="ja-JP" sz="900">
                <a:latin typeface="+mn-ea"/>
                <a:ea typeface="+mn-ea"/>
              </a:rPr>
              <a:t>Steering Torque Sensor </a:t>
            </a:r>
            <a:endParaRPr kumimoji="1" lang="ja-JP" altLang="en-US" sz="900">
              <a:latin typeface="+mn-ea"/>
              <a:ea typeface="+mn-ea"/>
            </a:endParaRPr>
          </a:p>
        </p:txBody>
      </p:sp>
      <p:pic>
        <p:nvPicPr>
          <p:cNvPr id="59" name="図 62"/>
          <p:cNvPicPr>
            <a:picLocks noChangeAspect="1"/>
          </p:cNvPicPr>
          <p:nvPr/>
        </p:nvPicPr>
        <p:blipFill rotWithShape="1">
          <a:blip r:embed="rId22" cstate="screen">
            <a:extLst>
              <a:ext uri="{28A0092B-C50C-407E-A947-70E740481C1C}">
                <a14:useLocalDpi xmlns:a14="http://schemas.microsoft.com/office/drawing/2010/main"/>
              </a:ext>
            </a:extLst>
          </a:blip>
          <a:srcRect/>
          <a:stretch/>
        </p:blipFill>
        <p:spPr>
          <a:xfrm flipH="1">
            <a:off x="10200255" y="1437243"/>
            <a:ext cx="441544" cy="697510"/>
          </a:xfrm>
          <a:prstGeom prst="rect">
            <a:avLst/>
          </a:prstGeom>
        </p:spPr>
      </p:pic>
      <p:pic>
        <p:nvPicPr>
          <p:cNvPr id="60" name="図 63"/>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10117685" y="2674387"/>
            <a:ext cx="614978" cy="740770"/>
          </a:xfrm>
          <a:prstGeom prst="rect">
            <a:avLst/>
          </a:prstGeom>
        </p:spPr>
      </p:pic>
      <p:pic>
        <p:nvPicPr>
          <p:cNvPr id="61" name="図 64"/>
          <p:cNvPicPr>
            <a:picLocks noChangeAspect="1"/>
          </p:cNvPicPr>
          <p:nvPr/>
        </p:nvPicPr>
        <p:blipFill rotWithShape="1">
          <a:blip r:embed="rId24" cstate="screen">
            <a:extLst>
              <a:ext uri="{28A0092B-C50C-407E-A947-70E740481C1C}">
                <a14:useLocalDpi xmlns:a14="http://schemas.microsoft.com/office/drawing/2010/main"/>
              </a:ext>
            </a:extLst>
          </a:blip>
          <a:srcRect/>
          <a:stretch/>
        </p:blipFill>
        <p:spPr>
          <a:xfrm>
            <a:off x="1264676" y="5333914"/>
            <a:ext cx="1032792" cy="391626"/>
          </a:xfrm>
          <a:prstGeom prst="rect">
            <a:avLst/>
          </a:prstGeom>
        </p:spPr>
      </p:pic>
      <p:sp>
        <p:nvSpPr>
          <p:cNvPr id="62" name="テキスト ボックス 65">
            <a:extLst>
              <a:ext uri="{FF2B5EF4-FFF2-40B4-BE49-F238E27FC236}">
                <a16:creationId xmlns:a16="http://schemas.microsoft.com/office/drawing/2014/main" id="{9E179377-1ECE-4351-A301-F5AD48F0645F}"/>
              </a:ext>
            </a:extLst>
          </p:cNvPr>
          <p:cNvSpPr txBox="1"/>
          <p:nvPr/>
        </p:nvSpPr>
        <p:spPr>
          <a:xfrm>
            <a:off x="7399478" y="5963426"/>
            <a:ext cx="1734776" cy="139334"/>
          </a:xfrm>
          <a:prstGeom prst="rect">
            <a:avLst/>
          </a:prstGeom>
          <a:noFill/>
        </p:spPr>
        <p:txBody>
          <a:bodyPr wrap="square" lIns="0" tIns="0" rIns="0" bIns="0" rtlCol="0">
            <a:spAutoFit/>
          </a:bodyPr>
          <a:lstStyle/>
          <a:p>
            <a:pPr algn="ctr">
              <a:lnSpc>
                <a:spcPts val="1200"/>
              </a:lnSpc>
            </a:pPr>
            <a:r>
              <a:rPr lang="en-US" altLang="ja-JP" sz="900">
                <a:latin typeface="+mn-ea"/>
                <a:ea typeface="+mn-ea"/>
              </a:rPr>
              <a:t>Engine ECU</a:t>
            </a:r>
            <a:endParaRPr lang="ja-JP" altLang="en-US" sz="900">
              <a:latin typeface="+mn-ea"/>
              <a:ea typeface="+mn-ea"/>
            </a:endParaRPr>
          </a:p>
        </p:txBody>
      </p:sp>
      <p:pic>
        <p:nvPicPr>
          <p:cNvPr id="63" name="図 66"/>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7703552" y="5200844"/>
            <a:ext cx="1110258" cy="491812"/>
          </a:xfrm>
          <a:prstGeom prst="rect">
            <a:avLst/>
          </a:prstGeom>
        </p:spPr>
      </p:pic>
      <p:sp>
        <p:nvSpPr>
          <p:cNvPr id="5" name="Title 4"/>
          <p:cNvSpPr>
            <a:spLocks noGrp="1"/>
          </p:cNvSpPr>
          <p:nvPr>
            <p:ph type="title"/>
          </p:nvPr>
        </p:nvSpPr>
        <p:spPr/>
        <p:txBody>
          <a:bodyPr/>
          <a:lstStyle/>
          <a:p>
            <a:r>
              <a:rPr lang="en-US"/>
              <a:t>Main Products: Automotive Business</a:t>
            </a:r>
          </a:p>
        </p:txBody>
      </p:sp>
    </p:spTree>
    <p:extLst>
      <p:ext uri="{BB962C8B-B14F-4D97-AF65-F5344CB8AC3E}">
        <p14:creationId xmlns:p14="http://schemas.microsoft.com/office/powerpoint/2010/main" val="725155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p:txBody>
          <a:bodyPr/>
          <a:lstStyle/>
          <a:p>
            <a:r>
              <a:rPr lang="en-US"/>
              <a:t>Main Products: Thermal Systems</a:t>
            </a:r>
          </a:p>
        </p:txBody>
      </p:sp>
      <p:pic>
        <p:nvPicPr>
          <p:cNvPr id="7" name="図 3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68314" y="962811"/>
            <a:ext cx="1927290" cy="1236938"/>
          </a:xfrm>
          <a:prstGeom prst="rect">
            <a:avLst/>
          </a:prstGeom>
        </p:spPr>
      </p:pic>
      <p:pic>
        <p:nvPicPr>
          <p:cNvPr id="8" name="図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33042" y="2778678"/>
            <a:ext cx="997835" cy="1078047"/>
          </a:xfrm>
          <a:prstGeom prst="rect">
            <a:avLst/>
          </a:prstGeom>
        </p:spPr>
      </p:pic>
      <p:pic>
        <p:nvPicPr>
          <p:cNvPr id="9" name="図 4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51995" y="1066798"/>
            <a:ext cx="1309687" cy="1047750"/>
          </a:xfrm>
          <a:prstGeom prst="rect">
            <a:avLst/>
          </a:prstGeom>
        </p:spPr>
      </p:pic>
      <p:pic>
        <p:nvPicPr>
          <p:cNvPr id="10" name="図 4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28212" y="2854627"/>
            <a:ext cx="1757252" cy="931166"/>
          </a:xfrm>
          <a:prstGeom prst="rect">
            <a:avLst/>
          </a:prstGeom>
        </p:spPr>
      </p:pic>
      <p:pic>
        <p:nvPicPr>
          <p:cNvPr id="11" name="図 4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00054" y="4576095"/>
            <a:ext cx="1429078" cy="959990"/>
          </a:xfrm>
          <a:prstGeom prst="rect">
            <a:avLst/>
          </a:prstGeom>
        </p:spPr>
      </p:pic>
      <p:grpSp>
        <p:nvGrpSpPr>
          <p:cNvPr id="12" name="グループ化 2"/>
          <p:cNvGrpSpPr/>
          <p:nvPr/>
        </p:nvGrpSpPr>
        <p:grpSpPr>
          <a:xfrm>
            <a:off x="1661959" y="2266775"/>
            <a:ext cx="8889760" cy="153888"/>
            <a:chOff x="1661959" y="2266775"/>
            <a:chExt cx="8889760" cy="153888"/>
          </a:xfrm>
        </p:grpSpPr>
        <p:sp>
          <p:nvSpPr>
            <p:cNvPr id="13" name="テキスト ボックス 21">
              <a:extLst>
                <a:ext uri="{FF2B5EF4-FFF2-40B4-BE49-F238E27FC236}">
                  <a16:creationId xmlns:a16="http://schemas.microsoft.com/office/drawing/2014/main" id="{418C62DC-6E6C-4B64-A5A6-89AC1CB8BA87}"/>
                </a:ext>
              </a:extLst>
            </p:cNvPr>
            <p:cNvSpPr txBox="1"/>
            <p:nvPr/>
          </p:nvSpPr>
          <p:spPr>
            <a:xfrm>
              <a:off x="1661959"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Car Air-conditioner</a:t>
              </a:r>
              <a:endParaRPr kumimoji="1" lang="ja-JP" altLang="en-US" sz="1000">
                <a:latin typeface="+mn-ea"/>
              </a:endParaRPr>
            </a:p>
          </p:txBody>
        </p:sp>
        <p:sp>
          <p:nvSpPr>
            <p:cNvPr id="14" name="テキスト ボックス 37">
              <a:extLst>
                <a:ext uri="{FF2B5EF4-FFF2-40B4-BE49-F238E27FC236}">
                  <a16:creationId xmlns:a16="http://schemas.microsoft.com/office/drawing/2014/main" id="{FEEF85E2-FF86-49C6-B0FD-5BF0C4E3F7AB}"/>
                </a:ext>
              </a:extLst>
            </p:cNvPr>
            <p:cNvSpPr txBox="1"/>
            <p:nvPr/>
          </p:nvSpPr>
          <p:spPr>
            <a:xfrm>
              <a:off x="4936838"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Condenser</a:t>
              </a:r>
              <a:endParaRPr kumimoji="1" lang="ja-JP" altLang="en-US" sz="1000">
                <a:latin typeface="+mn-ea"/>
              </a:endParaRPr>
            </a:p>
          </p:txBody>
        </p:sp>
        <p:sp>
          <p:nvSpPr>
            <p:cNvPr id="15" name="テキスト ボックス 44">
              <a:extLst>
                <a:ext uri="{FF2B5EF4-FFF2-40B4-BE49-F238E27FC236}">
                  <a16:creationId xmlns:a16="http://schemas.microsoft.com/office/drawing/2014/main" id="{C617FF3A-D959-418F-A4C8-0A564EF0EC73}"/>
                </a:ext>
              </a:extLst>
            </p:cNvPr>
            <p:cNvSpPr txBox="1"/>
            <p:nvPr/>
          </p:nvSpPr>
          <p:spPr>
            <a:xfrm>
              <a:off x="8211719"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Evaporator</a:t>
              </a:r>
              <a:endParaRPr kumimoji="1" lang="ja-JP" altLang="en-US" sz="1000">
                <a:latin typeface="+mn-ea"/>
              </a:endParaRPr>
            </a:p>
          </p:txBody>
        </p:sp>
      </p:grpSp>
      <p:grpSp>
        <p:nvGrpSpPr>
          <p:cNvPr id="16" name="グループ化 3"/>
          <p:cNvGrpSpPr/>
          <p:nvPr/>
        </p:nvGrpSpPr>
        <p:grpSpPr>
          <a:xfrm>
            <a:off x="1661959" y="3996494"/>
            <a:ext cx="8889762" cy="153888"/>
            <a:chOff x="1661959" y="3996493"/>
            <a:chExt cx="8889762" cy="153888"/>
          </a:xfrm>
        </p:grpSpPr>
        <p:sp>
          <p:nvSpPr>
            <p:cNvPr id="17" name="テキスト ボックス 22">
              <a:extLst>
                <a:ext uri="{FF2B5EF4-FFF2-40B4-BE49-F238E27FC236}">
                  <a16:creationId xmlns:a16="http://schemas.microsoft.com/office/drawing/2014/main" id="{194536B8-50EB-4BE4-820C-29A45D79E5D6}"/>
                </a:ext>
              </a:extLst>
            </p:cNvPr>
            <p:cNvSpPr txBox="1"/>
            <p:nvPr/>
          </p:nvSpPr>
          <p:spPr>
            <a:xfrm>
              <a:off x="1661959"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Heater Core</a:t>
              </a:r>
              <a:endParaRPr kumimoji="1" lang="ja-JP" altLang="en-US" sz="1000">
                <a:latin typeface="+mn-ea"/>
              </a:endParaRPr>
            </a:p>
          </p:txBody>
        </p:sp>
        <p:sp>
          <p:nvSpPr>
            <p:cNvPr id="18" name="テキスト ボックス 38">
              <a:extLst>
                <a:ext uri="{FF2B5EF4-FFF2-40B4-BE49-F238E27FC236}">
                  <a16:creationId xmlns:a16="http://schemas.microsoft.com/office/drawing/2014/main" id="{FC23EFA8-3576-49F9-BE95-AB045FD3EA24}"/>
                </a:ext>
              </a:extLst>
            </p:cNvPr>
            <p:cNvSpPr txBox="1"/>
            <p:nvPr/>
          </p:nvSpPr>
          <p:spPr>
            <a:xfrm>
              <a:off x="4936838"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Water Cooled Intercooler</a:t>
              </a:r>
              <a:endParaRPr kumimoji="1" lang="ja-JP" altLang="en-US" sz="1000">
                <a:latin typeface="+mn-ea"/>
              </a:endParaRPr>
            </a:p>
          </p:txBody>
        </p:sp>
        <p:sp>
          <p:nvSpPr>
            <p:cNvPr id="19" name="テキスト ボックス 45">
              <a:extLst>
                <a:ext uri="{FF2B5EF4-FFF2-40B4-BE49-F238E27FC236}">
                  <a16:creationId xmlns:a16="http://schemas.microsoft.com/office/drawing/2014/main" id="{6DCA0A13-F4A7-4706-AF6F-A6C0156AE15A}"/>
                </a:ext>
              </a:extLst>
            </p:cNvPr>
            <p:cNvSpPr txBox="1"/>
            <p:nvPr/>
          </p:nvSpPr>
          <p:spPr>
            <a:xfrm>
              <a:off x="8211721"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Radiator</a:t>
              </a:r>
              <a:endParaRPr kumimoji="1" lang="ja-JP" altLang="en-US" sz="1000">
                <a:latin typeface="+mn-ea"/>
              </a:endParaRPr>
            </a:p>
          </p:txBody>
        </p:sp>
      </p:grpSp>
      <p:grpSp>
        <p:nvGrpSpPr>
          <p:cNvPr id="20" name="グループ化 4"/>
          <p:cNvGrpSpPr/>
          <p:nvPr/>
        </p:nvGrpSpPr>
        <p:grpSpPr>
          <a:xfrm>
            <a:off x="1661959" y="5726212"/>
            <a:ext cx="8889759" cy="153888"/>
            <a:chOff x="1661959" y="5726212"/>
            <a:chExt cx="8889759" cy="153888"/>
          </a:xfrm>
        </p:grpSpPr>
        <p:sp>
          <p:nvSpPr>
            <p:cNvPr id="21" name="テキスト ボックス 23">
              <a:extLst>
                <a:ext uri="{FF2B5EF4-FFF2-40B4-BE49-F238E27FC236}">
                  <a16:creationId xmlns:a16="http://schemas.microsoft.com/office/drawing/2014/main" id="{B9B033AF-A52B-45D9-8EF6-DEE1F87EC1C0}"/>
                </a:ext>
              </a:extLst>
            </p:cNvPr>
            <p:cNvSpPr txBox="1"/>
            <p:nvPr/>
          </p:nvSpPr>
          <p:spPr>
            <a:xfrm>
              <a:off x="1661959"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Electric Compressor</a:t>
              </a:r>
              <a:endParaRPr lang="ja-JP" altLang="en-US" sz="1000">
                <a:latin typeface="+mn-ea"/>
              </a:endParaRPr>
            </a:p>
          </p:txBody>
        </p:sp>
        <p:sp>
          <p:nvSpPr>
            <p:cNvPr id="22" name="テキスト ボックス 39">
              <a:extLst>
                <a:ext uri="{FF2B5EF4-FFF2-40B4-BE49-F238E27FC236}">
                  <a16:creationId xmlns:a16="http://schemas.microsoft.com/office/drawing/2014/main" id="{CD941738-4633-478A-9453-9371BEF5F190}"/>
                </a:ext>
              </a:extLst>
            </p:cNvPr>
            <p:cNvSpPr txBox="1"/>
            <p:nvPr/>
          </p:nvSpPr>
          <p:spPr>
            <a:xfrm>
              <a:off x="4936838"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High Voltage Water Heater</a:t>
              </a:r>
              <a:endParaRPr lang="ja-JP" altLang="en-US" sz="1000">
                <a:latin typeface="+mn-ea"/>
              </a:endParaRPr>
            </a:p>
          </p:txBody>
        </p:sp>
        <p:sp>
          <p:nvSpPr>
            <p:cNvPr id="23" name="テキスト ボックス 46">
              <a:extLst>
                <a:ext uri="{FF2B5EF4-FFF2-40B4-BE49-F238E27FC236}">
                  <a16:creationId xmlns:a16="http://schemas.microsoft.com/office/drawing/2014/main" id="{5DECCFD7-CCDB-4C60-8E9A-D01E49C25912}"/>
                </a:ext>
              </a:extLst>
            </p:cNvPr>
            <p:cNvSpPr txBox="1"/>
            <p:nvPr/>
          </p:nvSpPr>
          <p:spPr>
            <a:xfrm>
              <a:off x="8211718"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Electric Bus Air-conditioner</a:t>
              </a:r>
              <a:endParaRPr kumimoji="1" lang="ja-JP" altLang="en-US" sz="1000">
                <a:latin typeface="+mn-ea"/>
              </a:endParaRPr>
            </a:p>
          </p:txBody>
        </p:sp>
      </p:grpSp>
      <p:pic>
        <p:nvPicPr>
          <p:cNvPr id="24" name="図 47"/>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906857" y="1037654"/>
            <a:ext cx="949714" cy="1110228"/>
          </a:xfrm>
          <a:prstGeom prst="rect">
            <a:avLst/>
          </a:prstGeom>
        </p:spPr>
      </p:pic>
      <p:pic>
        <p:nvPicPr>
          <p:cNvPr id="25" name="図 48"/>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767507" y="2778677"/>
            <a:ext cx="1230555" cy="1080000"/>
          </a:xfrm>
          <a:prstGeom prst="rect">
            <a:avLst/>
          </a:prstGeom>
        </p:spPr>
      </p:pic>
      <p:pic>
        <p:nvPicPr>
          <p:cNvPr id="26" name="図 49"/>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521948" y="4707568"/>
            <a:ext cx="1728000" cy="697044"/>
          </a:xfrm>
          <a:prstGeom prst="rect">
            <a:avLst/>
          </a:prstGeom>
        </p:spPr>
      </p:pic>
      <p:pic>
        <p:nvPicPr>
          <p:cNvPr id="27" name="図 24"/>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335169" y="4763697"/>
            <a:ext cx="1542198" cy="584786"/>
          </a:xfrm>
          <a:prstGeom prst="rect">
            <a:avLst/>
          </a:prstGeom>
        </p:spPr>
      </p:pic>
    </p:spTree>
    <p:extLst>
      <p:ext uri="{BB962C8B-B14F-4D97-AF65-F5344CB8AC3E}">
        <p14:creationId xmlns:p14="http://schemas.microsoft.com/office/powerpoint/2010/main" val="29274771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p:txBody>
          <a:bodyPr/>
          <a:lstStyle/>
          <a:p>
            <a:r>
              <a:rPr lang="en-US"/>
              <a:t>Main Products: Powertrain Systems</a:t>
            </a:r>
          </a:p>
        </p:txBody>
      </p:sp>
      <p:sp>
        <p:nvSpPr>
          <p:cNvPr id="7" name="テキスト ボックス 21">
            <a:extLst>
              <a:ext uri="{FF2B5EF4-FFF2-40B4-BE49-F238E27FC236}">
                <a16:creationId xmlns:a16="http://schemas.microsoft.com/office/drawing/2014/main" id="{B62A6110-C179-4AC5-91C0-48EC8EBC1333}"/>
              </a:ext>
            </a:extLst>
          </p:cNvPr>
          <p:cNvSpPr txBox="1"/>
          <p:nvPr/>
        </p:nvSpPr>
        <p:spPr>
          <a:xfrm>
            <a:off x="1664346" y="2266775"/>
            <a:ext cx="2340000" cy="307777"/>
          </a:xfrm>
          <a:prstGeom prst="rect">
            <a:avLst/>
          </a:prstGeom>
          <a:noFill/>
        </p:spPr>
        <p:txBody>
          <a:bodyPr wrap="square" lIns="0" tIns="0" rIns="0" bIns="0" rtlCol="0">
            <a:spAutoFit/>
          </a:bodyPr>
          <a:lstStyle/>
          <a:p>
            <a:pPr algn="ctr">
              <a:lnSpc>
                <a:spcPts val="1200"/>
              </a:lnSpc>
            </a:pPr>
            <a:r>
              <a:rPr lang="en-US" altLang="ja-JP" sz="1000">
                <a:latin typeface="+mn-ea"/>
              </a:rPr>
              <a:t>Direct Injection</a:t>
            </a:r>
          </a:p>
          <a:p>
            <a:pPr algn="ctr">
              <a:lnSpc>
                <a:spcPts val="1200"/>
              </a:lnSpc>
            </a:pPr>
            <a:r>
              <a:rPr lang="en-US" altLang="ja-JP" sz="1000">
                <a:latin typeface="+mn-ea"/>
              </a:rPr>
              <a:t>High Pressure Injector </a:t>
            </a:r>
            <a:endParaRPr kumimoji="1" lang="ja-JP" altLang="en-US" sz="1000">
              <a:latin typeface="+mn-ea"/>
            </a:endParaRPr>
          </a:p>
        </p:txBody>
      </p:sp>
      <p:sp>
        <p:nvSpPr>
          <p:cNvPr id="8" name="テキスト ボックス 31">
            <a:extLst>
              <a:ext uri="{FF2B5EF4-FFF2-40B4-BE49-F238E27FC236}">
                <a16:creationId xmlns:a16="http://schemas.microsoft.com/office/drawing/2014/main" id="{4C726D66-326C-4CFC-80CB-4624F5374BDC}"/>
              </a:ext>
            </a:extLst>
          </p:cNvPr>
          <p:cNvSpPr txBox="1"/>
          <p:nvPr/>
        </p:nvSpPr>
        <p:spPr>
          <a:xfrm>
            <a:off x="1664346"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Iridium Spark Plug </a:t>
            </a:r>
            <a:endParaRPr kumimoji="1" lang="ja-JP" altLang="en-US" sz="1000">
              <a:latin typeface="+mn-ea"/>
            </a:endParaRPr>
          </a:p>
        </p:txBody>
      </p:sp>
      <p:sp>
        <p:nvSpPr>
          <p:cNvPr id="9" name="テキスト ボックス 32">
            <a:extLst>
              <a:ext uri="{FF2B5EF4-FFF2-40B4-BE49-F238E27FC236}">
                <a16:creationId xmlns:a16="http://schemas.microsoft.com/office/drawing/2014/main" id="{8EB0EA37-30B8-4CFB-B809-5D8596865AB8}"/>
              </a:ext>
            </a:extLst>
          </p:cNvPr>
          <p:cNvSpPr txBox="1"/>
          <p:nvPr/>
        </p:nvSpPr>
        <p:spPr>
          <a:xfrm>
            <a:off x="1664346"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Substrate</a:t>
            </a:r>
            <a:endParaRPr lang="ja-JP" altLang="en-US" sz="1000">
              <a:latin typeface="+mn-ea"/>
            </a:endParaRPr>
          </a:p>
        </p:txBody>
      </p:sp>
      <p:pic>
        <p:nvPicPr>
          <p:cNvPr id="10" name="図 3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03353" y="1053364"/>
            <a:ext cx="461986" cy="1080000"/>
          </a:xfrm>
          <a:prstGeom prst="rect">
            <a:avLst/>
          </a:prstGeom>
        </p:spPr>
      </p:pic>
      <p:pic>
        <p:nvPicPr>
          <p:cNvPr id="11" name="図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718990" y="2778292"/>
            <a:ext cx="230712" cy="1080000"/>
          </a:xfrm>
          <a:prstGeom prst="rect">
            <a:avLst/>
          </a:prstGeom>
        </p:spPr>
      </p:pic>
      <p:grpSp>
        <p:nvGrpSpPr>
          <p:cNvPr id="12" name="グループ化 35"/>
          <p:cNvGrpSpPr>
            <a:grpSpLocks noChangeAspect="1"/>
          </p:cNvGrpSpPr>
          <p:nvPr/>
        </p:nvGrpSpPr>
        <p:grpSpPr>
          <a:xfrm>
            <a:off x="5561330" y="4525002"/>
            <a:ext cx="1069956" cy="1080000"/>
            <a:chOff x="-282902" y="-511501"/>
            <a:chExt cx="6956306" cy="7021607"/>
          </a:xfrm>
        </p:grpSpPr>
        <p:pic>
          <p:nvPicPr>
            <p:cNvPr id="13" name="図 3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54879" y="-511501"/>
              <a:ext cx="3753464" cy="5036575"/>
            </a:xfrm>
            <a:prstGeom prst="rect">
              <a:avLst/>
            </a:prstGeom>
          </p:spPr>
        </p:pic>
        <p:pic>
          <p:nvPicPr>
            <p:cNvPr id="14" name="図 3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2902" y="1277323"/>
              <a:ext cx="1725561" cy="4586749"/>
            </a:xfrm>
            <a:prstGeom prst="rect">
              <a:avLst/>
            </a:prstGeom>
          </p:spPr>
        </p:pic>
        <p:pic>
          <p:nvPicPr>
            <p:cNvPr id="15" name="図 38"/>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66875" y="4843538"/>
              <a:ext cx="4306529" cy="1666568"/>
            </a:xfrm>
            <a:prstGeom prst="rect">
              <a:avLst/>
            </a:prstGeom>
          </p:spPr>
        </p:pic>
      </p:grpSp>
      <p:grpSp>
        <p:nvGrpSpPr>
          <p:cNvPr id="16" name="グループ化 39"/>
          <p:cNvGrpSpPr/>
          <p:nvPr/>
        </p:nvGrpSpPr>
        <p:grpSpPr>
          <a:xfrm>
            <a:off x="8188271" y="1181617"/>
            <a:ext cx="2340003" cy="4698483"/>
            <a:chOff x="5855379" y="1181617"/>
            <a:chExt cx="2340003" cy="4698483"/>
          </a:xfrm>
        </p:grpSpPr>
        <p:sp>
          <p:nvSpPr>
            <p:cNvPr id="17" name="テキスト ボックス 40">
              <a:extLst>
                <a:ext uri="{FF2B5EF4-FFF2-40B4-BE49-F238E27FC236}">
                  <a16:creationId xmlns:a16="http://schemas.microsoft.com/office/drawing/2014/main" id="{9CAB91FC-42E6-45A5-AC94-2692E667A790}"/>
                </a:ext>
              </a:extLst>
            </p:cNvPr>
            <p:cNvSpPr txBox="1"/>
            <p:nvPr/>
          </p:nvSpPr>
          <p:spPr>
            <a:xfrm>
              <a:off x="5855380"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Variable Cam Timing</a:t>
              </a:r>
              <a:endParaRPr kumimoji="1" lang="ja-JP" altLang="en-US" sz="1000">
                <a:latin typeface="+mn-ea"/>
              </a:endParaRPr>
            </a:p>
          </p:txBody>
        </p:sp>
        <p:sp>
          <p:nvSpPr>
            <p:cNvPr id="18" name="テキスト ボックス 41">
              <a:extLst>
                <a:ext uri="{FF2B5EF4-FFF2-40B4-BE49-F238E27FC236}">
                  <a16:creationId xmlns:a16="http://schemas.microsoft.com/office/drawing/2014/main" id="{679B5179-19A3-4706-A5CF-0A6270F96129}"/>
                </a:ext>
              </a:extLst>
            </p:cNvPr>
            <p:cNvSpPr txBox="1"/>
            <p:nvPr/>
          </p:nvSpPr>
          <p:spPr>
            <a:xfrm>
              <a:off x="5855382"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Oxygen Sensor</a:t>
              </a:r>
              <a:endParaRPr kumimoji="1" lang="ja-JP" altLang="en-US" sz="1000">
                <a:latin typeface="+mn-ea"/>
              </a:endParaRPr>
            </a:p>
          </p:txBody>
        </p:sp>
        <p:sp>
          <p:nvSpPr>
            <p:cNvPr id="19" name="テキスト ボックス 42">
              <a:extLst>
                <a:ext uri="{FF2B5EF4-FFF2-40B4-BE49-F238E27FC236}">
                  <a16:creationId xmlns:a16="http://schemas.microsoft.com/office/drawing/2014/main" id="{74BE3579-3ABD-49FA-BDB6-E3CEA014C45A}"/>
                </a:ext>
              </a:extLst>
            </p:cNvPr>
            <p:cNvSpPr txBox="1"/>
            <p:nvPr/>
          </p:nvSpPr>
          <p:spPr>
            <a:xfrm>
              <a:off x="5855379"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Accelerator Pedal Module</a:t>
              </a:r>
              <a:endParaRPr kumimoji="1" lang="ja-JP" altLang="en-US" sz="1000">
                <a:latin typeface="+mn-ea"/>
              </a:endParaRPr>
            </a:p>
          </p:txBody>
        </p:sp>
        <p:grpSp>
          <p:nvGrpSpPr>
            <p:cNvPr id="20" name="グループ化 43"/>
            <p:cNvGrpSpPr>
              <a:grpSpLocks noChangeAspect="1"/>
            </p:cNvGrpSpPr>
            <p:nvPr/>
          </p:nvGrpSpPr>
          <p:grpSpPr>
            <a:xfrm>
              <a:off x="6173412" y="1181617"/>
              <a:ext cx="1728000" cy="823495"/>
              <a:chOff x="6429750" y="171377"/>
              <a:chExt cx="1510828" cy="720000"/>
            </a:xfrm>
          </p:grpSpPr>
          <p:pic>
            <p:nvPicPr>
              <p:cNvPr id="23" name="図 4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429750" y="171377"/>
                <a:ext cx="706030" cy="720000"/>
              </a:xfrm>
              <a:prstGeom prst="rect">
                <a:avLst/>
              </a:prstGeom>
            </p:spPr>
          </p:pic>
          <p:pic>
            <p:nvPicPr>
              <p:cNvPr id="24" name="図 4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7187398" y="171377"/>
                <a:ext cx="753180" cy="720000"/>
              </a:xfrm>
              <a:prstGeom prst="rect">
                <a:avLst/>
              </a:prstGeom>
            </p:spPr>
          </p:pic>
        </p:grpSp>
        <p:pic>
          <p:nvPicPr>
            <p:cNvPr id="21" name="図 44"/>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879023" y="2778292"/>
              <a:ext cx="316779" cy="1080000"/>
            </a:xfrm>
            <a:prstGeom prst="rect">
              <a:avLst/>
            </a:prstGeom>
          </p:spPr>
        </p:pic>
        <p:pic>
          <p:nvPicPr>
            <p:cNvPr id="22" name="図 45"/>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767779" y="4512973"/>
              <a:ext cx="539266" cy="1080000"/>
            </a:xfrm>
            <a:prstGeom prst="rect">
              <a:avLst/>
            </a:prstGeom>
          </p:spPr>
        </p:pic>
      </p:grpSp>
      <p:sp>
        <p:nvSpPr>
          <p:cNvPr id="25" name="テキスト ボックス 49">
            <a:extLst>
              <a:ext uri="{FF2B5EF4-FFF2-40B4-BE49-F238E27FC236}">
                <a16:creationId xmlns:a16="http://schemas.microsoft.com/office/drawing/2014/main" id="{2717593A-82F1-410E-94E1-1EA2A5AE866C}"/>
              </a:ext>
            </a:extLst>
          </p:cNvPr>
          <p:cNvSpPr txBox="1"/>
          <p:nvPr/>
        </p:nvSpPr>
        <p:spPr>
          <a:xfrm>
            <a:off x="4926308"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Direct Injection High Pressure Pump </a:t>
            </a:r>
            <a:endParaRPr kumimoji="1" lang="ja-JP" altLang="en-US" sz="1000">
              <a:latin typeface="+mn-ea"/>
            </a:endParaRPr>
          </a:p>
        </p:txBody>
      </p:sp>
      <p:sp>
        <p:nvSpPr>
          <p:cNvPr id="26" name="テキスト ボックス 50">
            <a:extLst>
              <a:ext uri="{FF2B5EF4-FFF2-40B4-BE49-F238E27FC236}">
                <a16:creationId xmlns:a16="http://schemas.microsoft.com/office/drawing/2014/main" id="{3D6A84FD-CAAB-4125-A260-975960BBF4E1}"/>
              </a:ext>
            </a:extLst>
          </p:cNvPr>
          <p:cNvSpPr txBox="1"/>
          <p:nvPr/>
        </p:nvSpPr>
        <p:spPr>
          <a:xfrm>
            <a:off x="4926308"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Common Rail Systems</a:t>
            </a:r>
            <a:endParaRPr kumimoji="1" lang="ja-JP" altLang="en-US" sz="1000">
              <a:latin typeface="+mn-ea"/>
            </a:endParaRPr>
          </a:p>
        </p:txBody>
      </p:sp>
      <p:pic>
        <p:nvPicPr>
          <p:cNvPr id="27" name="図 51"/>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5438075" y="1053364"/>
            <a:ext cx="1316466" cy="1080000"/>
          </a:xfrm>
          <a:prstGeom prst="rect">
            <a:avLst/>
          </a:prstGeom>
        </p:spPr>
      </p:pic>
      <p:pic>
        <p:nvPicPr>
          <p:cNvPr id="28" name="図 52"/>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901397" y="2782074"/>
            <a:ext cx="389822" cy="1080000"/>
          </a:xfrm>
          <a:prstGeom prst="rect">
            <a:avLst/>
          </a:prstGeom>
        </p:spPr>
      </p:pic>
      <p:pic>
        <p:nvPicPr>
          <p:cNvPr id="29" name="図 53"/>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2215430" y="4525002"/>
            <a:ext cx="1237832" cy="1080000"/>
          </a:xfrm>
          <a:prstGeom prst="rect">
            <a:avLst/>
          </a:prstGeom>
        </p:spPr>
      </p:pic>
      <p:sp>
        <p:nvSpPr>
          <p:cNvPr id="30" name="テキスト ボックス 54">
            <a:extLst>
              <a:ext uri="{FF2B5EF4-FFF2-40B4-BE49-F238E27FC236}">
                <a16:creationId xmlns:a16="http://schemas.microsoft.com/office/drawing/2014/main" id="{2717593A-82F1-410E-94E1-1EA2A5AE866C}"/>
              </a:ext>
            </a:extLst>
          </p:cNvPr>
          <p:cNvSpPr txBox="1"/>
          <p:nvPr/>
        </p:nvSpPr>
        <p:spPr>
          <a:xfrm>
            <a:off x="4926308" y="3992208"/>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Ignition Coil</a:t>
            </a:r>
            <a:endParaRPr kumimoji="1" lang="ja-JP" altLang="en-US" sz="1000">
              <a:latin typeface="+mn-ea"/>
            </a:endParaRPr>
          </a:p>
        </p:txBody>
      </p:sp>
    </p:spTree>
    <p:extLst>
      <p:ext uri="{BB962C8B-B14F-4D97-AF65-F5344CB8AC3E}">
        <p14:creationId xmlns:p14="http://schemas.microsoft.com/office/powerpoint/2010/main" val="4288663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p:txBody>
          <a:bodyPr/>
          <a:lstStyle/>
          <a:p>
            <a:r>
              <a:rPr lang="en-US"/>
              <a:t>Main Products: Electrification Systems</a:t>
            </a:r>
          </a:p>
        </p:txBody>
      </p:sp>
      <p:sp>
        <p:nvSpPr>
          <p:cNvPr id="7" name="テキスト ボックス 30">
            <a:extLst>
              <a:ext uri="{FF2B5EF4-FFF2-40B4-BE49-F238E27FC236}">
                <a16:creationId xmlns:a16="http://schemas.microsoft.com/office/drawing/2014/main" id="{C06D3ED2-3F5E-4CA2-9922-6DF0188CF6F4}"/>
              </a:ext>
            </a:extLst>
          </p:cNvPr>
          <p:cNvSpPr txBox="1"/>
          <p:nvPr/>
        </p:nvSpPr>
        <p:spPr>
          <a:xfrm>
            <a:off x="1660041" y="2266775"/>
            <a:ext cx="2340000" cy="153888"/>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rPr>
              <a:t>Inverter</a:t>
            </a:r>
            <a:endParaRPr kumimoji="1" lang="ja-JP" altLang="en-US" sz="1000">
              <a:latin typeface="+mn-ea"/>
            </a:endParaRPr>
          </a:p>
        </p:txBody>
      </p:sp>
      <p:sp>
        <p:nvSpPr>
          <p:cNvPr id="8" name="テキスト ボックス 31">
            <a:extLst>
              <a:ext uri="{FF2B5EF4-FFF2-40B4-BE49-F238E27FC236}">
                <a16:creationId xmlns:a16="http://schemas.microsoft.com/office/drawing/2014/main" id="{5A978DB5-DEF6-4EF2-B033-591EFFCB60F9}"/>
              </a:ext>
            </a:extLst>
          </p:cNvPr>
          <p:cNvSpPr txBox="1"/>
          <p:nvPr/>
        </p:nvSpPr>
        <p:spPr>
          <a:xfrm>
            <a:off x="1660041"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Alternator</a:t>
            </a:r>
            <a:endParaRPr kumimoji="1" lang="ja-JP" altLang="en-US" sz="1000">
              <a:latin typeface="+mn-ea"/>
            </a:endParaRPr>
          </a:p>
        </p:txBody>
      </p:sp>
      <p:sp>
        <p:nvSpPr>
          <p:cNvPr id="9" name="テキスト ボックス 32">
            <a:extLst>
              <a:ext uri="{FF2B5EF4-FFF2-40B4-BE49-F238E27FC236}">
                <a16:creationId xmlns:a16="http://schemas.microsoft.com/office/drawing/2014/main" id="{6B021203-C848-49C8-A071-3150283684EC}"/>
              </a:ext>
            </a:extLst>
          </p:cNvPr>
          <p:cNvSpPr txBox="1"/>
          <p:nvPr/>
        </p:nvSpPr>
        <p:spPr>
          <a:xfrm>
            <a:off x="1660041"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Electric Power Steering Motor</a:t>
            </a:r>
            <a:endParaRPr kumimoji="1" lang="ja-JP" altLang="en-US" sz="1000">
              <a:latin typeface="+mn-ea"/>
            </a:endParaRPr>
          </a:p>
        </p:txBody>
      </p:sp>
      <p:pic>
        <p:nvPicPr>
          <p:cNvPr id="10" name="図 3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80457" y="1056260"/>
            <a:ext cx="1699168" cy="1080000"/>
          </a:xfrm>
          <a:prstGeom prst="rect">
            <a:avLst/>
          </a:prstGeom>
        </p:spPr>
      </p:pic>
      <p:pic>
        <p:nvPicPr>
          <p:cNvPr id="11" name="図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166332" y="2785412"/>
            <a:ext cx="1327418" cy="1080000"/>
          </a:xfrm>
          <a:prstGeom prst="rect">
            <a:avLst/>
          </a:prstGeom>
        </p:spPr>
      </p:pic>
      <p:pic>
        <p:nvPicPr>
          <p:cNvPr id="12" name="図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48051" y="4530887"/>
            <a:ext cx="1163981" cy="1080000"/>
          </a:xfrm>
          <a:prstGeom prst="rect">
            <a:avLst/>
          </a:prstGeom>
        </p:spPr>
      </p:pic>
      <p:grpSp>
        <p:nvGrpSpPr>
          <p:cNvPr id="13" name="グループ化 36"/>
          <p:cNvGrpSpPr/>
          <p:nvPr/>
        </p:nvGrpSpPr>
        <p:grpSpPr>
          <a:xfrm>
            <a:off x="4939743" y="1058049"/>
            <a:ext cx="2340003" cy="4822051"/>
            <a:chOff x="3401999" y="1058049"/>
            <a:chExt cx="2340003" cy="4822051"/>
          </a:xfrm>
        </p:grpSpPr>
        <p:sp>
          <p:nvSpPr>
            <p:cNvPr id="14" name="テキスト ボックス 37">
              <a:extLst>
                <a:ext uri="{FF2B5EF4-FFF2-40B4-BE49-F238E27FC236}">
                  <a16:creationId xmlns:a16="http://schemas.microsoft.com/office/drawing/2014/main" id="{1B77E24D-AB2D-481E-962D-4B08065C58FD}"/>
                </a:ext>
              </a:extLst>
            </p:cNvPr>
            <p:cNvSpPr txBox="1"/>
            <p:nvPr/>
          </p:nvSpPr>
          <p:spPr>
            <a:xfrm>
              <a:off x="3402000" y="2266775"/>
              <a:ext cx="2340000" cy="153888"/>
            </a:xfrm>
            <a:prstGeom prst="rect">
              <a:avLst/>
            </a:prstGeom>
            <a:noFill/>
          </p:spPr>
          <p:txBody>
            <a:bodyPr wrap="square" lIns="0" tIns="0" rIns="0" bIns="0" rtlCol="0">
              <a:spAutoFit/>
            </a:bodyPr>
            <a:lstStyle/>
            <a:p>
              <a:pPr algn="ctr">
                <a:lnSpc>
                  <a:spcPts val="1200"/>
                </a:lnSpc>
              </a:pPr>
              <a:r>
                <a:rPr lang="en-US" altLang="zh-TW" sz="1000">
                  <a:latin typeface="+mn-ea"/>
                </a:rPr>
                <a:t>Motor Generator</a:t>
              </a:r>
              <a:endParaRPr kumimoji="1" lang="ja-JP" altLang="en-US" sz="1000">
                <a:latin typeface="+mn-ea"/>
              </a:endParaRPr>
            </a:p>
          </p:txBody>
        </p:sp>
        <p:sp>
          <p:nvSpPr>
            <p:cNvPr id="15" name="テキスト ボックス 38">
              <a:extLst>
                <a:ext uri="{FF2B5EF4-FFF2-40B4-BE49-F238E27FC236}">
                  <a16:creationId xmlns:a16="http://schemas.microsoft.com/office/drawing/2014/main" id="{3C6E1FCA-1C83-47B7-9A56-FF15A9029E12}"/>
                </a:ext>
              </a:extLst>
            </p:cNvPr>
            <p:cNvSpPr txBox="1"/>
            <p:nvPr/>
          </p:nvSpPr>
          <p:spPr>
            <a:xfrm>
              <a:off x="3402002"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Starter</a:t>
              </a:r>
              <a:endParaRPr kumimoji="1" lang="ja-JP" altLang="en-US" sz="1000">
                <a:latin typeface="+mn-ea"/>
              </a:endParaRPr>
            </a:p>
          </p:txBody>
        </p:sp>
        <p:sp>
          <p:nvSpPr>
            <p:cNvPr id="16" name="テキスト ボックス 39">
              <a:extLst>
                <a:ext uri="{FF2B5EF4-FFF2-40B4-BE49-F238E27FC236}">
                  <a16:creationId xmlns:a16="http://schemas.microsoft.com/office/drawing/2014/main" id="{629B14C1-D2E7-4A16-A3C1-F493C78BC6F1}"/>
                </a:ext>
              </a:extLst>
            </p:cNvPr>
            <p:cNvSpPr txBox="1"/>
            <p:nvPr/>
          </p:nvSpPr>
          <p:spPr>
            <a:xfrm>
              <a:off x="3401999"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Wiper System</a:t>
              </a:r>
              <a:endParaRPr kumimoji="1" lang="ja-JP" altLang="en-US" sz="1000">
                <a:latin typeface="+mn-ea"/>
              </a:endParaRPr>
            </a:p>
          </p:txBody>
        </p:sp>
        <p:pic>
          <p:nvPicPr>
            <p:cNvPr id="17" name="図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044789" y="1058049"/>
              <a:ext cx="1069169" cy="1080000"/>
            </a:xfrm>
            <a:prstGeom prst="rect">
              <a:avLst/>
            </a:prstGeom>
          </p:spPr>
        </p:pic>
        <p:pic>
          <p:nvPicPr>
            <p:cNvPr id="18" name="図 4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026307" y="2778038"/>
              <a:ext cx="1099796" cy="1080000"/>
            </a:xfrm>
            <a:prstGeom prst="rect">
              <a:avLst/>
            </a:prstGeom>
          </p:spPr>
        </p:pic>
        <p:pic>
          <p:nvPicPr>
            <p:cNvPr id="19" name="図 4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3709862" y="4906701"/>
              <a:ext cx="1728000" cy="289462"/>
            </a:xfrm>
            <a:prstGeom prst="rect">
              <a:avLst/>
            </a:prstGeom>
          </p:spPr>
        </p:pic>
      </p:grpSp>
      <p:grpSp>
        <p:nvGrpSpPr>
          <p:cNvPr id="20" name="グループ化 43"/>
          <p:cNvGrpSpPr/>
          <p:nvPr/>
        </p:nvGrpSpPr>
        <p:grpSpPr>
          <a:xfrm>
            <a:off x="8199994" y="1169516"/>
            <a:ext cx="2340003" cy="4710584"/>
            <a:chOff x="5855379" y="1169516"/>
            <a:chExt cx="2340003" cy="4710584"/>
          </a:xfrm>
        </p:grpSpPr>
        <p:sp>
          <p:nvSpPr>
            <p:cNvPr id="21" name="テキスト ボックス 44">
              <a:extLst>
                <a:ext uri="{FF2B5EF4-FFF2-40B4-BE49-F238E27FC236}">
                  <a16:creationId xmlns:a16="http://schemas.microsoft.com/office/drawing/2014/main" id="{E94C5C05-B5BB-44AC-95BB-49AC2AB7A918}"/>
                </a:ext>
              </a:extLst>
            </p:cNvPr>
            <p:cNvSpPr txBox="1"/>
            <p:nvPr/>
          </p:nvSpPr>
          <p:spPr>
            <a:xfrm>
              <a:off x="5855380"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Lithium-ion Battery Pack</a:t>
              </a:r>
              <a:endParaRPr kumimoji="1" lang="ja-JP" altLang="en-US" sz="1000">
                <a:latin typeface="+mn-ea"/>
              </a:endParaRPr>
            </a:p>
          </p:txBody>
        </p:sp>
        <p:sp>
          <p:nvSpPr>
            <p:cNvPr id="22" name="テキスト ボックス 45">
              <a:extLst>
                <a:ext uri="{FF2B5EF4-FFF2-40B4-BE49-F238E27FC236}">
                  <a16:creationId xmlns:a16="http://schemas.microsoft.com/office/drawing/2014/main" id="{754B972D-AE2F-442B-A657-81566ED8CE92}"/>
                </a:ext>
              </a:extLst>
            </p:cNvPr>
            <p:cNvSpPr txBox="1"/>
            <p:nvPr/>
          </p:nvSpPr>
          <p:spPr>
            <a:xfrm>
              <a:off x="5855382" y="3996493"/>
              <a:ext cx="2340000" cy="369332"/>
            </a:xfrm>
            <a:prstGeom prst="rect">
              <a:avLst/>
            </a:prstGeom>
            <a:noFill/>
          </p:spPr>
          <p:txBody>
            <a:bodyPr wrap="square" lIns="0" tIns="0" rIns="0" bIns="0" rtlCol="0">
              <a:spAutoFit/>
            </a:bodyPr>
            <a:lstStyle/>
            <a:p>
              <a:pPr algn="ctr">
                <a:lnSpc>
                  <a:spcPct val="120000"/>
                </a:lnSpc>
                <a:spcBef>
                  <a:spcPts val="0"/>
                </a:spcBef>
              </a:pPr>
              <a:r>
                <a:rPr lang="en-US" altLang="ja-JP" sz="1000">
                  <a:latin typeface="+mn-ea"/>
                </a:rPr>
                <a:t>Lithium-ion Battery</a:t>
              </a:r>
            </a:p>
            <a:p>
              <a:pPr algn="ctr">
                <a:lnSpc>
                  <a:spcPct val="120000"/>
                </a:lnSpc>
                <a:spcBef>
                  <a:spcPts val="0"/>
                </a:spcBef>
              </a:pPr>
              <a:r>
                <a:rPr lang="en-US" altLang="ja-JP" sz="1000">
                  <a:latin typeface="+mn-ea"/>
                </a:rPr>
                <a:t>Electronic Control Unit</a:t>
              </a:r>
              <a:endParaRPr kumimoji="1" lang="ja-JP" altLang="en-US" sz="1000">
                <a:latin typeface="+mn-ea"/>
              </a:endParaRPr>
            </a:p>
          </p:txBody>
        </p:sp>
        <p:sp>
          <p:nvSpPr>
            <p:cNvPr id="23" name="テキスト ボックス 46">
              <a:extLst>
                <a:ext uri="{FF2B5EF4-FFF2-40B4-BE49-F238E27FC236}">
                  <a16:creationId xmlns:a16="http://schemas.microsoft.com/office/drawing/2014/main" id="{3FDC50F2-C66F-40F8-88A5-9A9285C546B8}"/>
                </a:ext>
              </a:extLst>
            </p:cNvPr>
            <p:cNvSpPr txBox="1"/>
            <p:nvPr/>
          </p:nvSpPr>
          <p:spPr>
            <a:xfrm>
              <a:off x="5855379"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Power Window Motor</a:t>
              </a:r>
              <a:endParaRPr kumimoji="1" lang="ja-JP" altLang="en-US" sz="1000">
                <a:latin typeface="+mn-ea"/>
              </a:endParaRPr>
            </a:p>
          </p:txBody>
        </p:sp>
        <p:pic>
          <p:nvPicPr>
            <p:cNvPr id="24" name="図 47"/>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169619" y="1169516"/>
              <a:ext cx="1728000" cy="851369"/>
            </a:xfrm>
            <a:prstGeom prst="rect">
              <a:avLst/>
            </a:prstGeom>
          </p:spPr>
        </p:pic>
        <p:pic>
          <p:nvPicPr>
            <p:cNvPr id="25" name="図 48"/>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292466" y="2783254"/>
              <a:ext cx="1482306" cy="1080000"/>
            </a:xfrm>
            <a:prstGeom prst="rect">
              <a:avLst/>
            </a:prstGeom>
          </p:spPr>
        </p:pic>
        <p:pic>
          <p:nvPicPr>
            <p:cNvPr id="26" name="図 49"/>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647" y="4514173"/>
              <a:ext cx="861415" cy="1080000"/>
            </a:xfrm>
            <a:prstGeom prst="rect">
              <a:avLst/>
            </a:prstGeom>
          </p:spPr>
        </p:pic>
      </p:grpSp>
    </p:spTree>
    <p:extLst>
      <p:ext uri="{BB962C8B-B14F-4D97-AF65-F5344CB8AC3E}">
        <p14:creationId xmlns:p14="http://schemas.microsoft.com/office/powerpoint/2010/main" val="23150721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p:txBody>
          <a:bodyPr/>
          <a:lstStyle/>
          <a:p>
            <a:r>
              <a:rPr lang="en-US"/>
              <a:t>Main Products: Mobility Systems</a:t>
            </a:r>
          </a:p>
        </p:txBody>
      </p:sp>
      <p:sp>
        <p:nvSpPr>
          <p:cNvPr id="7" name="テキスト ボックス 30">
            <a:extLst>
              <a:ext uri="{FF2B5EF4-FFF2-40B4-BE49-F238E27FC236}">
                <a16:creationId xmlns:a16="http://schemas.microsoft.com/office/drawing/2014/main" id="{23AF31F2-1D09-4A71-9232-4C8D9D0270B8}"/>
              </a:ext>
            </a:extLst>
          </p:cNvPr>
          <p:cNvSpPr txBox="1"/>
          <p:nvPr/>
        </p:nvSpPr>
        <p:spPr>
          <a:xfrm>
            <a:off x="1653009"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Stereo Vision Sensor</a:t>
            </a:r>
            <a:endParaRPr kumimoji="1" lang="ja-JP" altLang="en-US" sz="1000">
              <a:latin typeface="+mn-ea"/>
            </a:endParaRPr>
          </a:p>
        </p:txBody>
      </p:sp>
      <p:sp>
        <p:nvSpPr>
          <p:cNvPr id="8" name="テキスト ボックス 31">
            <a:extLst>
              <a:ext uri="{FF2B5EF4-FFF2-40B4-BE49-F238E27FC236}">
                <a16:creationId xmlns:a16="http://schemas.microsoft.com/office/drawing/2014/main" id="{13FC7948-7D15-4E03-9007-A12D5A73631D}"/>
              </a:ext>
            </a:extLst>
          </p:cNvPr>
          <p:cNvSpPr txBox="1"/>
          <p:nvPr/>
        </p:nvSpPr>
        <p:spPr>
          <a:xfrm>
            <a:off x="1653009"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Head-Up Display Unit</a:t>
            </a:r>
            <a:endParaRPr kumimoji="1" lang="ja-JP" altLang="en-US" sz="1000">
              <a:latin typeface="+mn-ea"/>
            </a:endParaRPr>
          </a:p>
        </p:txBody>
      </p:sp>
      <p:sp>
        <p:nvSpPr>
          <p:cNvPr id="9" name="テキスト ボックス 32">
            <a:extLst>
              <a:ext uri="{FF2B5EF4-FFF2-40B4-BE49-F238E27FC236}">
                <a16:creationId xmlns:a16="http://schemas.microsoft.com/office/drawing/2014/main" id="{532F776D-DCBB-4C07-BA33-DC0A40897F11}"/>
              </a:ext>
            </a:extLst>
          </p:cNvPr>
          <p:cNvSpPr txBox="1"/>
          <p:nvPr/>
        </p:nvSpPr>
        <p:spPr>
          <a:xfrm>
            <a:off x="1505524" y="5726212"/>
            <a:ext cx="2646146" cy="153888"/>
          </a:xfrm>
          <a:prstGeom prst="rect">
            <a:avLst/>
          </a:prstGeom>
          <a:noFill/>
        </p:spPr>
        <p:txBody>
          <a:bodyPr wrap="square" lIns="0" tIns="0" rIns="0" bIns="0" rtlCol="0">
            <a:spAutoFit/>
          </a:bodyPr>
          <a:lstStyle/>
          <a:p>
            <a:pPr algn="ctr">
              <a:lnSpc>
                <a:spcPts val="1200"/>
              </a:lnSpc>
            </a:pPr>
            <a:r>
              <a:rPr lang="en-US" altLang="ja-JP" sz="1000">
                <a:latin typeface="+mn-ea"/>
              </a:rPr>
              <a:t>ETC and ETC2.0 On-Board Equipment</a:t>
            </a:r>
            <a:endParaRPr lang="ja-JP" altLang="en-US" sz="1000">
              <a:latin typeface="+mn-ea"/>
            </a:endParaRPr>
          </a:p>
        </p:txBody>
      </p:sp>
      <p:pic>
        <p:nvPicPr>
          <p:cNvPr id="10" name="図 3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959009" y="1266870"/>
            <a:ext cx="1728000" cy="661472"/>
          </a:xfrm>
          <a:prstGeom prst="rect">
            <a:avLst/>
          </a:prstGeom>
        </p:spPr>
      </p:pic>
      <p:pic>
        <p:nvPicPr>
          <p:cNvPr id="11" name="図 3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59009" y="2851625"/>
            <a:ext cx="1728000" cy="936163"/>
          </a:xfrm>
          <a:prstGeom prst="rect">
            <a:avLst/>
          </a:prstGeom>
        </p:spPr>
      </p:pic>
      <p:pic>
        <p:nvPicPr>
          <p:cNvPr id="12" name="図 3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59009" y="4620357"/>
            <a:ext cx="1728000" cy="869434"/>
          </a:xfrm>
          <a:prstGeom prst="rect">
            <a:avLst/>
          </a:prstGeom>
        </p:spPr>
      </p:pic>
      <p:sp>
        <p:nvSpPr>
          <p:cNvPr id="13" name="テキスト ボックス 37">
            <a:extLst>
              <a:ext uri="{FF2B5EF4-FFF2-40B4-BE49-F238E27FC236}">
                <a16:creationId xmlns:a16="http://schemas.microsoft.com/office/drawing/2014/main" id="{AA2E2E79-0674-4ACC-8190-C37432B06E3F}"/>
              </a:ext>
            </a:extLst>
          </p:cNvPr>
          <p:cNvSpPr txBox="1"/>
          <p:nvPr/>
        </p:nvSpPr>
        <p:spPr>
          <a:xfrm>
            <a:off x="4934072"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Millimeter-Wave Radar Sensor</a:t>
            </a:r>
            <a:endParaRPr kumimoji="1" lang="ja-JP" altLang="en-US" sz="1000">
              <a:latin typeface="+mn-ea"/>
            </a:endParaRPr>
          </a:p>
        </p:txBody>
      </p:sp>
      <p:sp>
        <p:nvSpPr>
          <p:cNvPr id="14" name="テキスト ボックス 38">
            <a:extLst>
              <a:ext uri="{FF2B5EF4-FFF2-40B4-BE49-F238E27FC236}">
                <a16:creationId xmlns:a16="http://schemas.microsoft.com/office/drawing/2014/main" id="{600A80BB-D80B-41ED-8284-4F45C4AC24AF}"/>
              </a:ext>
            </a:extLst>
          </p:cNvPr>
          <p:cNvSpPr txBox="1"/>
          <p:nvPr/>
        </p:nvSpPr>
        <p:spPr>
          <a:xfrm>
            <a:off x="4934072"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Driver Status Monitor</a:t>
            </a:r>
            <a:endParaRPr kumimoji="1" lang="ja-JP" altLang="en-US" sz="1000">
              <a:latin typeface="+mn-ea"/>
            </a:endParaRPr>
          </a:p>
        </p:txBody>
      </p:sp>
      <p:pic>
        <p:nvPicPr>
          <p:cNvPr id="15" name="図 4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55720" y="1057909"/>
            <a:ext cx="1296705" cy="1080000"/>
          </a:xfrm>
          <a:prstGeom prst="rect">
            <a:avLst/>
          </a:prstGeom>
        </p:spPr>
      </p:pic>
      <p:grpSp>
        <p:nvGrpSpPr>
          <p:cNvPr id="16" name="グループ化 41"/>
          <p:cNvGrpSpPr>
            <a:grpSpLocks noChangeAspect="1"/>
          </p:cNvGrpSpPr>
          <p:nvPr/>
        </p:nvGrpSpPr>
        <p:grpSpPr>
          <a:xfrm>
            <a:off x="5240072" y="3024689"/>
            <a:ext cx="1728000" cy="582884"/>
            <a:chOff x="1637686" y="2036609"/>
            <a:chExt cx="7134334" cy="2406535"/>
          </a:xfrm>
        </p:grpSpPr>
        <p:pic>
          <p:nvPicPr>
            <p:cNvPr id="17" name="図 43"/>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0622" y="3036514"/>
              <a:ext cx="3381398" cy="1406630"/>
            </a:xfrm>
            <a:prstGeom prst="rect">
              <a:avLst/>
            </a:prstGeom>
          </p:spPr>
        </p:pic>
        <p:pic>
          <p:nvPicPr>
            <p:cNvPr id="18" name="図 44"/>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637686" y="2036609"/>
              <a:ext cx="3710526" cy="1563359"/>
            </a:xfrm>
            <a:prstGeom prst="rect">
              <a:avLst/>
            </a:prstGeom>
          </p:spPr>
        </p:pic>
      </p:grpSp>
      <p:sp>
        <p:nvSpPr>
          <p:cNvPr id="19" name="テキスト ボックス 46">
            <a:extLst>
              <a:ext uri="{FF2B5EF4-FFF2-40B4-BE49-F238E27FC236}">
                <a16:creationId xmlns:a16="http://schemas.microsoft.com/office/drawing/2014/main" id="{F331C7C4-4E8F-4E01-A416-4B4A6AF6C620}"/>
              </a:ext>
            </a:extLst>
          </p:cNvPr>
          <p:cNvSpPr txBox="1"/>
          <p:nvPr/>
        </p:nvSpPr>
        <p:spPr>
          <a:xfrm>
            <a:off x="8212516" y="2266775"/>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Instrument Cluster</a:t>
            </a:r>
            <a:endParaRPr kumimoji="1" lang="ja-JP" altLang="en-US" sz="1000">
              <a:latin typeface="+mn-ea"/>
            </a:endParaRPr>
          </a:p>
        </p:txBody>
      </p:sp>
      <p:sp>
        <p:nvSpPr>
          <p:cNvPr id="20" name="テキスト ボックス 47">
            <a:extLst>
              <a:ext uri="{FF2B5EF4-FFF2-40B4-BE49-F238E27FC236}">
                <a16:creationId xmlns:a16="http://schemas.microsoft.com/office/drawing/2014/main" id="{5A24DA5D-E4AB-4601-BDCD-070FC8832913}"/>
              </a:ext>
            </a:extLst>
          </p:cNvPr>
          <p:cNvSpPr txBox="1"/>
          <p:nvPr/>
        </p:nvSpPr>
        <p:spPr>
          <a:xfrm>
            <a:off x="8212516" y="3996493"/>
            <a:ext cx="2340000" cy="307777"/>
          </a:xfrm>
          <a:prstGeom prst="rect">
            <a:avLst/>
          </a:prstGeom>
          <a:noFill/>
        </p:spPr>
        <p:txBody>
          <a:bodyPr wrap="square" lIns="0" tIns="0" rIns="0" bIns="0" rtlCol="0">
            <a:spAutoFit/>
          </a:bodyPr>
          <a:lstStyle/>
          <a:p>
            <a:pPr algn="ctr">
              <a:spcBef>
                <a:spcPts val="0"/>
              </a:spcBef>
            </a:pPr>
            <a:r>
              <a:rPr lang="en-US" altLang="ja-JP" sz="1000">
                <a:latin typeface="+mn-ea"/>
              </a:rPr>
              <a:t>Telematics Control Unit</a:t>
            </a:r>
          </a:p>
          <a:p>
            <a:pPr algn="ctr">
              <a:spcBef>
                <a:spcPts val="0"/>
              </a:spcBef>
            </a:pPr>
            <a:r>
              <a:rPr lang="en-US" altLang="ja-JP" sz="1000">
                <a:latin typeface="+mn-ea"/>
              </a:rPr>
              <a:t>DCM(Data Communication Module)</a:t>
            </a:r>
          </a:p>
        </p:txBody>
      </p:sp>
      <p:sp>
        <p:nvSpPr>
          <p:cNvPr id="21" name="テキスト ボックス 48">
            <a:extLst>
              <a:ext uri="{FF2B5EF4-FFF2-40B4-BE49-F238E27FC236}">
                <a16:creationId xmlns:a16="http://schemas.microsoft.com/office/drawing/2014/main" id="{9E179377-1ECE-4351-A301-F5AD48F0645F}"/>
              </a:ext>
            </a:extLst>
          </p:cNvPr>
          <p:cNvSpPr txBox="1"/>
          <p:nvPr/>
        </p:nvSpPr>
        <p:spPr>
          <a:xfrm>
            <a:off x="4934072" y="572621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11.6-inch Touch Display</a:t>
            </a:r>
            <a:endParaRPr kumimoji="1" lang="ja-JP" altLang="en-US" sz="1000">
              <a:latin typeface="+mn-ea"/>
            </a:endParaRPr>
          </a:p>
        </p:txBody>
      </p:sp>
      <p:pic>
        <p:nvPicPr>
          <p:cNvPr id="22" name="図 49"/>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594695" y="1054181"/>
            <a:ext cx="1575643" cy="1080000"/>
          </a:xfrm>
          <a:prstGeom prst="rect">
            <a:avLst/>
          </a:prstGeom>
        </p:spPr>
      </p:pic>
      <p:pic>
        <p:nvPicPr>
          <p:cNvPr id="23" name="図 50"/>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518516" y="2938872"/>
            <a:ext cx="1728000" cy="756719"/>
          </a:xfrm>
          <a:prstGeom prst="rect">
            <a:avLst/>
          </a:prstGeom>
        </p:spPr>
      </p:pic>
      <p:pic>
        <p:nvPicPr>
          <p:cNvPr id="24" name="図 51"/>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5632979" y="4515074"/>
            <a:ext cx="942187" cy="1080000"/>
          </a:xfrm>
          <a:prstGeom prst="rect">
            <a:avLst/>
          </a:prstGeom>
        </p:spPr>
      </p:pic>
      <p:pic>
        <p:nvPicPr>
          <p:cNvPr id="25" name="図 25"/>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8518516" y="4672348"/>
            <a:ext cx="1728000" cy="765453"/>
          </a:xfrm>
          <a:prstGeom prst="rect">
            <a:avLst/>
          </a:prstGeom>
        </p:spPr>
      </p:pic>
      <p:sp>
        <p:nvSpPr>
          <p:cNvPr id="26" name="テキスト ボックス 26">
            <a:extLst>
              <a:ext uri="{FF2B5EF4-FFF2-40B4-BE49-F238E27FC236}">
                <a16:creationId xmlns:a16="http://schemas.microsoft.com/office/drawing/2014/main" id="{9E179377-1ECE-4351-A301-F5AD48F0645F}"/>
              </a:ext>
            </a:extLst>
          </p:cNvPr>
          <p:cNvSpPr txBox="1"/>
          <p:nvPr/>
        </p:nvSpPr>
        <p:spPr>
          <a:xfrm>
            <a:off x="8212516" y="5726212"/>
            <a:ext cx="2340000" cy="165110"/>
          </a:xfrm>
          <a:prstGeom prst="rect">
            <a:avLst/>
          </a:prstGeom>
          <a:noFill/>
        </p:spPr>
        <p:txBody>
          <a:bodyPr wrap="square" lIns="0" tIns="0" rIns="0" bIns="0" rtlCol="0">
            <a:spAutoFit/>
          </a:bodyPr>
          <a:lstStyle/>
          <a:p>
            <a:pPr algn="ctr">
              <a:lnSpc>
                <a:spcPct val="120000"/>
              </a:lnSpc>
              <a:spcBef>
                <a:spcPts val="0"/>
              </a:spcBef>
            </a:pPr>
            <a:r>
              <a:rPr lang="en-US" altLang="ja-JP" sz="1000">
                <a:latin typeface="+mn-ea"/>
              </a:rPr>
              <a:t>Engine ECU</a:t>
            </a:r>
            <a:endParaRPr lang="ja-JP" altLang="en-US" sz="1000">
              <a:latin typeface="+mn-ea"/>
            </a:endParaRPr>
          </a:p>
        </p:txBody>
      </p:sp>
    </p:spTree>
    <p:extLst>
      <p:ext uri="{BB962C8B-B14F-4D97-AF65-F5344CB8AC3E}">
        <p14:creationId xmlns:p14="http://schemas.microsoft.com/office/powerpoint/2010/main" val="57898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p:txBody>
          <a:bodyPr/>
          <a:lstStyle/>
          <a:p>
            <a:r>
              <a:rPr lang="en-US"/>
              <a:t>Main Products: Sensing System, Semiconductor</a:t>
            </a:r>
          </a:p>
        </p:txBody>
      </p:sp>
      <p:pic>
        <p:nvPicPr>
          <p:cNvPr id="7" name="図 27"/>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788323" y="4482285"/>
            <a:ext cx="633103" cy="1080000"/>
          </a:xfrm>
          <a:prstGeom prst="rect">
            <a:avLst/>
          </a:prstGeom>
        </p:spPr>
      </p:pic>
      <p:pic>
        <p:nvPicPr>
          <p:cNvPr id="8" name="図 2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124490" y="1142459"/>
            <a:ext cx="1960768" cy="923386"/>
          </a:xfrm>
          <a:prstGeom prst="rect">
            <a:avLst/>
          </a:prstGeom>
        </p:spPr>
      </p:pic>
      <p:pic>
        <p:nvPicPr>
          <p:cNvPr id="9" name="図 5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677871" y="2812888"/>
            <a:ext cx="854006" cy="1028688"/>
          </a:xfrm>
          <a:prstGeom prst="rect">
            <a:avLst/>
          </a:prstGeom>
        </p:spPr>
      </p:pic>
      <p:pic>
        <p:nvPicPr>
          <p:cNvPr id="10" name="図 2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151196" y="4584524"/>
            <a:ext cx="1361926" cy="875524"/>
          </a:xfrm>
          <a:prstGeom prst="rect">
            <a:avLst/>
          </a:prstGeom>
        </p:spPr>
      </p:pic>
      <p:pic>
        <p:nvPicPr>
          <p:cNvPr id="11" name="図 25"/>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001932" y="2998055"/>
            <a:ext cx="1660454" cy="658354"/>
          </a:xfrm>
          <a:prstGeom prst="rect">
            <a:avLst/>
          </a:prstGeom>
        </p:spPr>
      </p:pic>
      <p:pic>
        <p:nvPicPr>
          <p:cNvPr id="12" name="図 26"/>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flipH="1">
            <a:off x="2480741" y="1049014"/>
            <a:ext cx="702836" cy="1110278"/>
          </a:xfrm>
          <a:prstGeom prst="rect">
            <a:avLst/>
          </a:prstGeom>
        </p:spPr>
      </p:pic>
      <p:sp>
        <p:nvSpPr>
          <p:cNvPr id="13" name="テキスト ボックス 54">
            <a:extLst>
              <a:ext uri="{FF2B5EF4-FFF2-40B4-BE49-F238E27FC236}">
                <a16:creationId xmlns:a16="http://schemas.microsoft.com/office/drawing/2014/main" id="{B8D0FC34-0B9B-49AB-9962-F87A8E46996A}"/>
              </a:ext>
            </a:extLst>
          </p:cNvPr>
          <p:cNvSpPr txBox="1"/>
          <p:nvPr/>
        </p:nvSpPr>
        <p:spPr>
          <a:xfrm>
            <a:off x="1662159" y="2251264"/>
            <a:ext cx="2340000" cy="184666"/>
          </a:xfrm>
          <a:prstGeom prst="rect">
            <a:avLst/>
          </a:prstGeom>
          <a:noFill/>
        </p:spPr>
        <p:txBody>
          <a:bodyPr wrap="square" lIns="0" tIns="0" rIns="0" bIns="0" rtlCol="0">
            <a:spAutoFit/>
          </a:bodyPr>
          <a:lstStyle/>
          <a:p>
            <a:pPr algn="ctr">
              <a:lnSpc>
                <a:spcPct val="120000"/>
              </a:lnSpc>
              <a:spcBef>
                <a:spcPts val="0"/>
              </a:spcBef>
            </a:pPr>
            <a:r>
              <a:rPr lang="en-US" altLang="ja-JP" sz="1000">
                <a:latin typeface="+mn-ea"/>
                <a:ea typeface="+mn-ea"/>
              </a:rPr>
              <a:t>Solar Sensor</a:t>
            </a:r>
            <a:endParaRPr kumimoji="1" lang="ja-JP" altLang="en-US" sz="1000">
              <a:latin typeface="+mn-ea"/>
              <a:ea typeface="+mn-ea"/>
            </a:endParaRPr>
          </a:p>
        </p:txBody>
      </p:sp>
      <p:sp>
        <p:nvSpPr>
          <p:cNvPr id="14" name="テキスト ボックス 55">
            <a:extLst>
              <a:ext uri="{FF2B5EF4-FFF2-40B4-BE49-F238E27FC236}">
                <a16:creationId xmlns:a16="http://schemas.microsoft.com/office/drawing/2014/main" id="{0B0B6A24-4D57-4375-A43F-CA8797C182B9}"/>
              </a:ext>
            </a:extLst>
          </p:cNvPr>
          <p:cNvSpPr txBox="1"/>
          <p:nvPr/>
        </p:nvSpPr>
        <p:spPr>
          <a:xfrm>
            <a:off x="1662159" y="3980982"/>
            <a:ext cx="2340000" cy="184666"/>
          </a:xfrm>
          <a:prstGeom prst="rect">
            <a:avLst/>
          </a:prstGeom>
          <a:noFill/>
        </p:spPr>
        <p:txBody>
          <a:bodyPr wrap="square" lIns="0" tIns="0" rIns="0" bIns="0" rtlCol="0">
            <a:spAutoFit/>
          </a:bodyPr>
          <a:lstStyle/>
          <a:p>
            <a:pPr algn="ctr">
              <a:lnSpc>
                <a:spcPct val="120000"/>
              </a:lnSpc>
              <a:spcBef>
                <a:spcPts val="0"/>
              </a:spcBef>
            </a:pPr>
            <a:r>
              <a:rPr lang="en-US" altLang="ja-JP" sz="1000">
                <a:latin typeface="+mn-ea"/>
                <a:ea typeface="+mn-ea"/>
              </a:rPr>
              <a:t>Engine Oil Level Switch</a:t>
            </a:r>
            <a:endParaRPr kumimoji="1" lang="ja-JP" altLang="en-US" sz="1000">
              <a:latin typeface="+mn-ea"/>
              <a:ea typeface="+mn-ea"/>
            </a:endParaRPr>
          </a:p>
        </p:txBody>
      </p:sp>
      <p:sp>
        <p:nvSpPr>
          <p:cNvPr id="15" name="テキスト ボックス 56">
            <a:extLst>
              <a:ext uri="{FF2B5EF4-FFF2-40B4-BE49-F238E27FC236}">
                <a16:creationId xmlns:a16="http://schemas.microsoft.com/office/drawing/2014/main" id="{9987C18E-5813-47C5-AC81-83CCE82309AA}"/>
              </a:ext>
            </a:extLst>
          </p:cNvPr>
          <p:cNvSpPr txBox="1"/>
          <p:nvPr/>
        </p:nvSpPr>
        <p:spPr>
          <a:xfrm>
            <a:off x="1662159" y="5717186"/>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Rain Sensor</a:t>
            </a:r>
            <a:endParaRPr lang="ja-JP" altLang="en-US" sz="1000">
              <a:latin typeface="+mn-ea"/>
            </a:endParaRPr>
          </a:p>
        </p:txBody>
      </p:sp>
      <p:sp>
        <p:nvSpPr>
          <p:cNvPr id="16" name="テキスト ボックス 57">
            <a:extLst>
              <a:ext uri="{FF2B5EF4-FFF2-40B4-BE49-F238E27FC236}">
                <a16:creationId xmlns:a16="http://schemas.microsoft.com/office/drawing/2014/main" id="{25417CFE-0A14-4899-B22F-09C1C64E289F}"/>
              </a:ext>
            </a:extLst>
          </p:cNvPr>
          <p:cNvSpPr txBox="1"/>
          <p:nvPr/>
        </p:nvSpPr>
        <p:spPr>
          <a:xfrm>
            <a:off x="4934874" y="2251264"/>
            <a:ext cx="2340000" cy="153888"/>
          </a:xfrm>
          <a:prstGeom prst="rect">
            <a:avLst/>
          </a:prstGeom>
          <a:noFill/>
        </p:spPr>
        <p:txBody>
          <a:bodyPr wrap="square" lIns="0" tIns="0" rIns="0" bIns="0" rtlCol="0">
            <a:spAutoFit/>
          </a:bodyPr>
          <a:lstStyle/>
          <a:p>
            <a:pPr algn="ctr">
              <a:lnSpc>
                <a:spcPts val="1200"/>
              </a:lnSpc>
            </a:pPr>
            <a:r>
              <a:rPr lang="en-US" altLang="zh-TW" sz="1000">
                <a:latin typeface="+mn-ea"/>
              </a:rPr>
              <a:t>Matrix IR Sensor</a:t>
            </a:r>
            <a:endParaRPr lang="ja-JP" altLang="en-US" sz="1000">
              <a:latin typeface="+mn-ea"/>
            </a:endParaRPr>
          </a:p>
        </p:txBody>
      </p:sp>
      <p:sp>
        <p:nvSpPr>
          <p:cNvPr id="17" name="テキスト ボックス 58">
            <a:extLst>
              <a:ext uri="{FF2B5EF4-FFF2-40B4-BE49-F238E27FC236}">
                <a16:creationId xmlns:a16="http://schemas.microsoft.com/office/drawing/2014/main" id="{FAAC8CD7-7D96-47F0-A920-4BB77C23A415}"/>
              </a:ext>
            </a:extLst>
          </p:cNvPr>
          <p:cNvSpPr txBox="1"/>
          <p:nvPr/>
        </p:nvSpPr>
        <p:spPr>
          <a:xfrm>
            <a:off x="4934874" y="3980982"/>
            <a:ext cx="2340000" cy="153888"/>
          </a:xfrm>
          <a:prstGeom prst="rect">
            <a:avLst/>
          </a:prstGeom>
          <a:noFill/>
        </p:spPr>
        <p:txBody>
          <a:bodyPr wrap="square" lIns="0" tIns="0" rIns="0" bIns="0" rtlCol="0">
            <a:spAutoFit/>
          </a:bodyPr>
          <a:lstStyle/>
          <a:p>
            <a:pPr algn="ctr">
              <a:lnSpc>
                <a:spcPts val="1200"/>
              </a:lnSpc>
            </a:pPr>
            <a:r>
              <a:rPr lang="en-US" altLang="ja-JP" sz="1000">
                <a:latin typeface="+mn-ea"/>
                <a:ea typeface="+mn-ea"/>
              </a:rPr>
              <a:t>Steering Torque Sensor </a:t>
            </a:r>
            <a:endParaRPr kumimoji="1" lang="ja-JP" altLang="en-US" sz="1000">
              <a:latin typeface="+mn-ea"/>
              <a:ea typeface="+mn-ea"/>
            </a:endParaRPr>
          </a:p>
        </p:txBody>
      </p:sp>
      <p:sp>
        <p:nvSpPr>
          <p:cNvPr id="18" name="テキスト ボックス 59">
            <a:extLst>
              <a:ext uri="{FF2B5EF4-FFF2-40B4-BE49-F238E27FC236}">
                <a16:creationId xmlns:a16="http://schemas.microsoft.com/office/drawing/2014/main" id="{04DD0EA6-79C3-428E-B731-D19F143072FF}"/>
              </a:ext>
            </a:extLst>
          </p:cNvPr>
          <p:cNvSpPr txBox="1"/>
          <p:nvPr/>
        </p:nvSpPr>
        <p:spPr>
          <a:xfrm>
            <a:off x="4934874" y="5717186"/>
            <a:ext cx="2340000" cy="153888"/>
          </a:xfrm>
          <a:prstGeom prst="rect">
            <a:avLst/>
          </a:prstGeom>
          <a:noFill/>
        </p:spPr>
        <p:txBody>
          <a:bodyPr wrap="square" lIns="0" tIns="0" rIns="0" bIns="0" rtlCol="0">
            <a:spAutoFit/>
          </a:bodyPr>
          <a:lstStyle/>
          <a:p>
            <a:pPr algn="ctr">
              <a:lnSpc>
                <a:spcPts val="1200"/>
              </a:lnSpc>
            </a:pPr>
            <a:r>
              <a:rPr lang="en-US" altLang="ja-JP" sz="1000">
                <a:latin typeface="+mn-ea"/>
                <a:ea typeface="+mn-ea"/>
              </a:rPr>
              <a:t>Power Module for Automobiles</a:t>
            </a:r>
            <a:endParaRPr kumimoji="1" lang="ja-JP" altLang="en-US" sz="1000">
              <a:latin typeface="+mn-ea"/>
              <a:ea typeface="+mn-ea"/>
            </a:endParaRPr>
          </a:p>
        </p:txBody>
      </p:sp>
      <p:pic>
        <p:nvPicPr>
          <p:cNvPr id="19" name="図 51"/>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9056958" y="2787232"/>
            <a:ext cx="644025" cy="1080000"/>
          </a:xfrm>
          <a:prstGeom prst="rect">
            <a:avLst/>
          </a:prstGeom>
        </p:spPr>
      </p:pic>
      <p:pic>
        <p:nvPicPr>
          <p:cNvPr id="20" name="図 52"/>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828635" y="4482285"/>
            <a:ext cx="1100670" cy="1080000"/>
          </a:xfrm>
          <a:prstGeom prst="rect">
            <a:avLst/>
          </a:prstGeom>
        </p:spPr>
      </p:pic>
      <p:pic>
        <p:nvPicPr>
          <p:cNvPr id="21" name="図 53"/>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8671456" y="1114334"/>
            <a:ext cx="1415028" cy="979636"/>
          </a:xfrm>
          <a:prstGeom prst="rect">
            <a:avLst/>
          </a:prstGeom>
        </p:spPr>
      </p:pic>
      <p:sp>
        <p:nvSpPr>
          <p:cNvPr id="22" name="テキスト ボックス 60">
            <a:extLst>
              <a:ext uri="{FF2B5EF4-FFF2-40B4-BE49-F238E27FC236}">
                <a16:creationId xmlns:a16="http://schemas.microsoft.com/office/drawing/2014/main" id="{C0CC822C-1BC0-4AD7-BC4E-C221D5ECF651}"/>
              </a:ext>
            </a:extLst>
          </p:cNvPr>
          <p:cNvSpPr txBox="1"/>
          <p:nvPr/>
        </p:nvSpPr>
        <p:spPr>
          <a:xfrm>
            <a:off x="8208970" y="2251264"/>
            <a:ext cx="2340000" cy="153888"/>
          </a:xfrm>
          <a:prstGeom prst="rect">
            <a:avLst/>
          </a:prstGeom>
          <a:noFill/>
        </p:spPr>
        <p:txBody>
          <a:bodyPr wrap="square" lIns="0" tIns="0" rIns="0" bIns="0" rtlCol="0">
            <a:spAutoFit/>
          </a:bodyPr>
          <a:lstStyle/>
          <a:p>
            <a:pPr algn="ctr">
              <a:lnSpc>
                <a:spcPts val="1200"/>
              </a:lnSpc>
            </a:pPr>
            <a:r>
              <a:rPr lang="en-US" altLang="ja-JP" sz="1000">
                <a:latin typeface="+mn-ea"/>
                <a:ea typeface="+mn-ea"/>
              </a:rPr>
              <a:t>Intake Air Pressure Sensor</a:t>
            </a:r>
            <a:endParaRPr kumimoji="1" lang="ja-JP" altLang="en-US" sz="1000">
              <a:latin typeface="+mn-ea"/>
              <a:ea typeface="+mn-ea"/>
            </a:endParaRPr>
          </a:p>
        </p:txBody>
      </p:sp>
      <p:sp>
        <p:nvSpPr>
          <p:cNvPr id="23" name="テキスト ボックス 61">
            <a:extLst>
              <a:ext uri="{FF2B5EF4-FFF2-40B4-BE49-F238E27FC236}">
                <a16:creationId xmlns:a16="http://schemas.microsoft.com/office/drawing/2014/main" id="{32CF0985-10BB-4C7A-9BC4-6F76280391C3}"/>
              </a:ext>
            </a:extLst>
          </p:cNvPr>
          <p:cNvSpPr txBox="1"/>
          <p:nvPr/>
        </p:nvSpPr>
        <p:spPr>
          <a:xfrm>
            <a:off x="8208970" y="3980982"/>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Wheel Speed Sensor</a:t>
            </a:r>
            <a:endParaRPr lang="ja-JP" altLang="en-US" sz="1000">
              <a:latin typeface="+mn-ea"/>
            </a:endParaRPr>
          </a:p>
        </p:txBody>
      </p:sp>
      <p:sp>
        <p:nvSpPr>
          <p:cNvPr id="24" name="テキスト ボックス 62">
            <a:extLst>
              <a:ext uri="{FF2B5EF4-FFF2-40B4-BE49-F238E27FC236}">
                <a16:creationId xmlns:a16="http://schemas.microsoft.com/office/drawing/2014/main" id="{5BDA7922-B4EA-42F0-BDA1-9B84EA296430}"/>
              </a:ext>
            </a:extLst>
          </p:cNvPr>
          <p:cNvSpPr txBox="1"/>
          <p:nvPr/>
        </p:nvSpPr>
        <p:spPr>
          <a:xfrm>
            <a:off x="8208970" y="5717186"/>
            <a:ext cx="2340000" cy="153888"/>
          </a:xfrm>
          <a:prstGeom prst="rect">
            <a:avLst/>
          </a:prstGeom>
          <a:noFill/>
        </p:spPr>
        <p:txBody>
          <a:bodyPr wrap="square" lIns="0" tIns="0" rIns="0" bIns="0" rtlCol="0">
            <a:spAutoFit/>
          </a:bodyPr>
          <a:lstStyle/>
          <a:p>
            <a:pPr algn="ctr">
              <a:lnSpc>
                <a:spcPts val="1200"/>
              </a:lnSpc>
            </a:pPr>
            <a:r>
              <a:rPr lang="en-US" altLang="ja-JP" sz="1000">
                <a:latin typeface="+mn-ea"/>
                <a:ea typeface="+mn-ea"/>
              </a:rPr>
              <a:t>SiC Power Device for Audio</a:t>
            </a:r>
            <a:endParaRPr kumimoji="1" lang="ja-JP" altLang="en-US" sz="1000">
              <a:latin typeface="+mn-ea"/>
              <a:ea typeface="+mn-ea"/>
            </a:endParaRPr>
          </a:p>
        </p:txBody>
      </p:sp>
    </p:spTree>
    <p:extLst>
      <p:ext uri="{BB962C8B-B14F-4D97-AF65-F5344CB8AC3E}">
        <p14:creationId xmlns:p14="http://schemas.microsoft.com/office/powerpoint/2010/main" val="14558713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
        <p:nvSpPr>
          <p:cNvPr id="5" name="Title 4"/>
          <p:cNvSpPr>
            <a:spLocks noGrp="1"/>
          </p:cNvSpPr>
          <p:nvPr>
            <p:ph type="title"/>
          </p:nvPr>
        </p:nvSpPr>
        <p:spPr>
          <a:xfrm>
            <a:off x="0" y="254791"/>
            <a:ext cx="11645659" cy="415770"/>
          </a:xfrm>
        </p:spPr>
        <p:txBody>
          <a:bodyPr/>
          <a:lstStyle/>
          <a:p>
            <a:r>
              <a:rPr lang="en-US" sz="2400"/>
              <a:t>Main Products: Non-automotive business </a:t>
            </a:r>
            <a:r>
              <a:rPr lang="en-US" sz="1000" b="0"/>
              <a:t>(Factory Automation, Agriculture, Industry/Home)</a:t>
            </a:r>
            <a:endParaRPr lang="en-US" b="0"/>
          </a:p>
        </p:txBody>
      </p:sp>
      <p:sp>
        <p:nvSpPr>
          <p:cNvPr id="7" name="テキスト ボックス 33">
            <a:extLst>
              <a:ext uri="{FF2B5EF4-FFF2-40B4-BE49-F238E27FC236}">
                <a16:creationId xmlns:a16="http://schemas.microsoft.com/office/drawing/2014/main" id="{1E5AE538-DEEC-490A-B149-D1F7260B4E41}"/>
              </a:ext>
            </a:extLst>
          </p:cNvPr>
          <p:cNvSpPr txBox="1"/>
          <p:nvPr/>
        </p:nvSpPr>
        <p:spPr>
          <a:xfrm>
            <a:off x="1660069" y="2260290"/>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Automated Modules</a:t>
            </a:r>
            <a:endParaRPr kumimoji="1" lang="ja-JP" altLang="en-US" sz="1000">
              <a:latin typeface="+mn-ea"/>
            </a:endParaRPr>
          </a:p>
        </p:txBody>
      </p:sp>
      <p:sp>
        <p:nvSpPr>
          <p:cNvPr id="8" name="テキスト ボックス 34">
            <a:extLst>
              <a:ext uri="{FF2B5EF4-FFF2-40B4-BE49-F238E27FC236}">
                <a16:creationId xmlns:a16="http://schemas.microsoft.com/office/drawing/2014/main" id="{615665E3-D8A4-42FC-A9BF-36CBF52DB173}"/>
              </a:ext>
            </a:extLst>
          </p:cNvPr>
          <p:cNvSpPr txBox="1"/>
          <p:nvPr/>
        </p:nvSpPr>
        <p:spPr>
          <a:xfrm>
            <a:off x="1660069" y="3996493"/>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Vertical Articulated Robot</a:t>
            </a:r>
            <a:endParaRPr kumimoji="1" lang="ja-JP" altLang="en-US" sz="1000">
              <a:latin typeface="+mn-ea"/>
            </a:endParaRPr>
          </a:p>
        </p:txBody>
      </p:sp>
      <p:sp>
        <p:nvSpPr>
          <p:cNvPr id="9" name="テキスト ボックス 35">
            <a:extLst>
              <a:ext uri="{FF2B5EF4-FFF2-40B4-BE49-F238E27FC236}">
                <a16:creationId xmlns:a16="http://schemas.microsoft.com/office/drawing/2014/main" id="{9E0658C5-1CA1-47F5-A844-78FA1988F0ED}"/>
              </a:ext>
            </a:extLst>
          </p:cNvPr>
          <p:cNvSpPr txBox="1"/>
          <p:nvPr/>
        </p:nvSpPr>
        <p:spPr>
          <a:xfrm>
            <a:off x="4931641" y="2267011"/>
            <a:ext cx="2340000" cy="153888"/>
          </a:xfrm>
          <a:prstGeom prst="rect">
            <a:avLst/>
          </a:prstGeom>
          <a:noFill/>
        </p:spPr>
        <p:txBody>
          <a:bodyPr wrap="square" lIns="0" tIns="0" rIns="0" bIns="0" rtlCol="0">
            <a:spAutoFit/>
          </a:bodyPr>
          <a:lstStyle/>
          <a:p>
            <a:pPr algn="ctr">
              <a:lnSpc>
                <a:spcPts val="1200"/>
              </a:lnSpc>
            </a:pPr>
            <a:r>
              <a:rPr lang="en-US" altLang="ja-JP" sz="1000">
                <a:latin typeface="+mn-ea"/>
              </a:rPr>
              <a:t>QR Solution Services</a:t>
            </a:r>
            <a:endParaRPr kumimoji="1" lang="ja-JP" altLang="en-US" sz="1000">
              <a:latin typeface="+mn-ea"/>
            </a:endParaRPr>
          </a:p>
        </p:txBody>
      </p:sp>
      <p:grpSp>
        <p:nvGrpSpPr>
          <p:cNvPr id="10" name="グループ化 2"/>
          <p:cNvGrpSpPr/>
          <p:nvPr/>
        </p:nvGrpSpPr>
        <p:grpSpPr>
          <a:xfrm>
            <a:off x="5570014" y="1006134"/>
            <a:ext cx="1063254" cy="1076208"/>
            <a:chOff x="5526637" y="963258"/>
            <a:chExt cx="1152000" cy="1152000"/>
          </a:xfrm>
        </p:grpSpPr>
        <p:pic>
          <p:nvPicPr>
            <p:cNvPr id="11" name="図 39">
              <a:extLst>
                <a:ext uri="{FF2B5EF4-FFF2-40B4-BE49-F238E27FC236}">
                  <a16:creationId xmlns:a16="http://schemas.microsoft.com/office/drawing/2014/main" id="{9FEEB5F7-87A9-4116-9158-9965B2E867D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526637" y="963258"/>
              <a:ext cx="1152000" cy="1152000"/>
            </a:xfrm>
            <a:prstGeom prst="rect">
              <a:avLst/>
            </a:prstGeom>
          </p:spPr>
        </p:pic>
        <p:pic>
          <p:nvPicPr>
            <p:cNvPr id="12" name="図 40">
              <a:extLst>
                <a:ext uri="{FF2B5EF4-FFF2-40B4-BE49-F238E27FC236}">
                  <a16:creationId xmlns:a16="http://schemas.microsoft.com/office/drawing/2014/main" id="{E8DE28AE-D418-4B9C-A50F-902B0123DCE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35813" y="1226087"/>
              <a:ext cx="724827" cy="704577"/>
            </a:xfrm>
            <a:prstGeom prst="rect">
              <a:avLst/>
            </a:prstGeom>
          </p:spPr>
        </p:pic>
      </p:grpSp>
      <p:pic>
        <p:nvPicPr>
          <p:cNvPr id="13" name="図 3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30069" y="1008157"/>
            <a:ext cx="1800000" cy="1049233"/>
          </a:xfrm>
          <a:prstGeom prst="rect">
            <a:avLst/>
          </a:prstGeom>
        </p:spPr>
      </p:pic>
      <p:pic>
        <p:nvPicPr>
          <p:cNvPr id="14" name="図 3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98026" y="2839158"/>
            <a:ext cx="1064086" cy="1051684"/>
          </a:xfrm>
          <a:prstGeom prst="rect">
            <a:avLst/>
          </a:prstGeom>
        </p:spPr>
      </p:pic>
      <p:sp>
        <p:nvSpPr>
          <p:cNvPr id="15" name="テキスト ボックス 47">
            <a:extLst>
              <a:ext uri="{FF2B5EF4-FFF2-40B4-BE49-F238E27FC236}">
                <a16:creationId xmlns:a16="http://schemas.microsoft.com/office/drawing/2014/main" id="{9581A980-A521-448C-A405-D0181443BE38}"/>
              </a:ext>
            </a:extLst>
          </p:cNvPr>
          <p:cNvSpPr txBox="1"/>
          <p:nvPr/>
        </p:nvSpPr>
        <p:spPr>
          <a:xfrm>
            <a:off x="7916471" y="3996493"/>
            <a:ext cx="2930489" cy="307777"/>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rPr>
              <a:t>HEMS</a:t>
            </a:r>
          </a:p>
          <a:p>
            <a:pPr algn="ctr">
              <a:lnSpc>
                <a:spcPts val="1200"/>
              </a:lnSpc>
              <a:spcBef>
                <a:spcPts val="0"/>
              </a:spcBef>
            </a:pPr>
            <a:r>
              <a:rPr lang="en-US" altLang="ja-JP" sz="1000">
                <a:latin typeface="+mn-ea"/>
              </a:rPr>
              <a:t>(Home Energy Management System)</a:t>
            </a:r>
            <a:endParaRPr kumimoji="1" lang="ja-JP" altLang="en-US" sz="1000">
              <a:latin typeface="+mn-ea"/>
            </a:endParaRPr>
          </a:p>
        </p:txBody>
      </p:sp>
      <p:sp>
        <p:nvSpPr>
          <p:cNvPr id="16" name="テキスト ボックス 48">
            <a:extLst>
              <a:ext uri="{FF2B5EF4-FFF2-40B4-BE49-F238E27FC236}">
                <a16:creationId xmlns:a16="http://schemas.microsoft.com/office/drawing/2014/main" id="{92A8B01D-74C0-4489-BDF4-9C194EFB4237}"/>
              </a:ext>
            </a:extLst>
          </p:cNvPr>
          <p:cNvSpPr txBox="1"/>
          <p:nvPr/>
        </p:nvSpPr>
        <p:spPr>
          <a:xfrm>
            <a:off x="8211715" y="5721969"/>
            <a:ext cx="2340000" cy="153888"/>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rPr>
              <a:t>CO</a:t>
            </a:r>
            <a:r>
              <a:rPr lang="en-US" altLang="ja-JP" sz="1000" baseline="-20000">
                <a:latin typeface="+mn-ea"/>
              </a:rPr>
              <a:t>2</a:t>
            </a:r>
            <a:r>
              <a:rPr lang="en-US" altLang="ja-JP" sz="1000">
                <a:latin typeface="+mn-ea"/>
              </a:rPr>
              <a:t> Refrigerant Heat-Pumps</a:t>
            </a:r>
            <a:endParaRPr kumimoji="1" lang="ja-JP" altLang="en-US" sz="1000">
              <a:latin typeface="+mn-ea"/>
            </a:endParaRPr>
          </a:p>
        </p:txBody>
      </p:sp>
      <p:sp>
        <p:nvSpPr>
          <p:cNvPr id="17" name="テキスト ボックス 49">
            <a:extLst>
              <a:ext uri="{FF2B5EF4-FFF2-40B4-BE49-F238E27FC236}">
                <a16:creationId xmlns:a16="http://schemas.microsoft.com/office/drawing/2014/main" id="{1E4DCE0A-A38F-45BF-9F83-36B71DE56C72}"/>
              </a:ext>
            </a:extLst>
          </p:cNvPr>
          <p:cNvSpPr txBox="1"/>
          <p:nvPr/>
        </p:nvSpPr>
        <p:spPr>
          <a:xfrm>
            <a:off x="8211715" y="2260290"/>
            <a:ext cx="2340000" cy="153888"/>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rPr>
              <a:t>Spot Cooler</a:t>
            </a:r>
            <a:endParaRPr kumimoji="1" lang="ja-JP" altLang="en-US" sz="1000">
              <a:latin typeface="+mn-ea"/>
            </a:endParaRPr>
          </a:p>
        </p:txBody>
      </p:sp>
      <p:pic>
        <p:nvPicPr>
          <p:cNvPr id="18" name="図 5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984336" y="4552519"/>
            <a:ext cx="794758" cy="1060254"/>
          </a:xfrm>
          <a:prstGeom prst="rect">
            <a:avLst/>
          </a:prstGeom>
        </p:spPr>
      </p:pic>
      <p:pic>
        <p:nvPicPr>
          <p:cNvPr id="19" name="図 52"/>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9076909" y="2827638"/>
            <a:ext cx="609612" cy="1074724"/>
          </a:xfrm>
          <a:prstGeom prst="rect">
            <a:avLst/>
          </a:prstGeom>
        </p:spPr>
      </p:pic>
      <p:sp>
        <p:nvSpPr>
          <p:cNvPr id="20" name="テキスト ボックス 24">
            <a:extLst>
              <a:ext uri="{FF2B5EF4-FFF2-40B4-BE49-F238E27FC236}">
                <a16:creationId xmlns:a16="http://schemas.microsoft.com/office/drawing/2014/main" id="{DBD9BF4F-A0A0-49B9-B2A3-0C47DDFCAC49}"/>
              </a:ext>
            </a:extLst>
          </p:cNvPr>
          <p:cNvSpPr txBox="1"/>
          <p:nvPr/>
        </p:nvSpPr>
        <p:spPr>
          <a:xfrm>
            <a:off x="4931641" y="5721969"/>
            <a:ext cx="2340000" cy="307777"/>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ea typeface="+mn-ea"/>
              </a:rPr>
              <a:t>Environmental Control Systems for</a:t>
            </a:r>
          </a:p>
          <a:p>
            <a:pPr algn="ctr">
              <a:lnSpc>
                <a:spcPts val="1200"/>
              </a:lnSpc>
              <a:spcBef>
                <a:spcPts val="0"/>
              </a:spcBef>
            </a:pPr>
            <a:r>
              <a:rPr lang="en-US" altLang="ja-JP" sz="1000">
                <a:latin typeface="+mn-ea"/>
                <a:ea typeface="+mn-ea"/>
              </a:rPr>
              <a:t>Greenhouse Cultivation</a:t>
            </a:r>
            <a:endParaRPr kumimoji="1" lang="ja-JP" altLang="en-US" sz="1000">
              <a:latin typeface="+mn-ea"/>
              <a:ea typeface="+mn-ea"/>
            </a:endParaRPr>
          </a:p>
        </p:txBody>
      </p:sp>
      <p:pic>
        <p:nvPicPr>
          <p:cNvPr id="21" name="図 25"/>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41778" y="4515841"/>
            <a:ext cx="719726" cy="1107670"/>
          </a:xfrm>
          <a:prstGeom prst="rect">
            <a:avLst/>
          </a:prstGeom>
        </p:spPr>
      </p:pic>
      <p:sp>
        <p:nvSpPr>
          <p:cNvPr id="22" name="テキスト ボックス 26">
            <a:extLst>
              <a:ext uri="{FF2B5EF4-FFF2-40B4-BE49-F238E27FC236}">
                <a16:creationId xmlns:a16="http://schemas.microsoft.com/office/drawing/2014/main" id="{1E4DCE0A-A38F-45BF-9F83-36B71DE56C72}"/>
              </a:ext>
            </a:extLst>
          </p:cNvPr>
          <p:cNvSpPr txBox="1"/>
          <p:nvPr/>
        </p:nvSpPr>
        <p:spPr>
          <a:xfrm>
            <a:off x="4931641" y="3989957"/>
            <a:ext cx="2340000" cy="307777"/>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ea typeface="+mn-ea"/>
              </a:rPr>
              <a:t>Automated Harvesting Robot</a:t>
            </a:r>
          </a:p>
          <a:p>
            <a:pPr algn="ctr">
              <a:lnSpc>
                <a:spcPts val="1200"/>
              </a:lnSpc>
            </a:pPr>
            <a:r>
              <a:rPr lang="en-US" altLang="ja-JP" sz="1000">
                <a:latin typeface="+mn-ea"/>
              </a:rPr>
              <a:t>(Under verification testing)</a:t>
            </a:r>
            <a:endParaRPr lang="ja-JP" altLang="en-US" sz="1000">
              <a:latin typeface="+mn-ea"/>
            </a:endParaRPr>
          </a:p>
        </p:txBody>
      </p:sp>
      <p:pic>
        <p:nvPicPr>
          <p:cNvPr id="23" name="図 2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5480653" y="2716826"/>
            <a:ext cx="1241976" cy="1254396"/>
          </a:xfrm>
          <a:prstGeom prst="rect">
            <a:avLst/>
          </a:prstGeom>
        </p:spPr>
      </p:pic>
      <p:sp>
        <p:nvSpPr>
          <p:cNvPr id="24" name="テキスト ボックス 22">
            <a:extLst>
              <a:ext uri="{FF2B5EF4-FFF2-40B4-BE49-F238E27FC236}">
                <a16:creationId xmlns:a16="http://schemas.microsoft.com/office/drawing/2014/main" id="{615665E3-D8A4-42FC-A9BF-36CBF52DB173}"/>
              </a:ext>
            </a:extLst>
          </p:cNvPr>
          <p:cNvSpPr txBox="1"/>
          <p:nvPr/>
        </p:nvSpPr>
        <p:spPr>
          <a:xfrm>
            <a:off x="1660069" y="5721969"/>
            <a:ext cx="2340000" cy="153888"/>
          </a:xfrm>
          <a:prstGeom prst="rect">
            <a:avLst/>
          </a:prstGeom>
          <a:noFill/>
        </p:spPr>
        <p:txBody>
          <a:bodyPr wrap="square" lIns="0" tIns="0" rIns="0" bIns="0" rtlCol="0">
            <a:spAutoFit/>
          </a:bodyPr>
          <a:lstStyle/>
          <a:p>
            <a:pPr algn="ctr">
              <a:lnSpc>
                <a:spcPts val="1200"/>
              </a:lnSpc>
              <a:spcBef>
                <a:spcPts val="0"/>
              </a:spcBef>
            </a:pPr>
            <a:r>
              <a:rPr lang="en-US" altLang="ja-JP" sz="1000">
                <a:latin typeface="+mn-ea"/>
                <a:ea typeface="+mn-ea"/>
              </a:rPr>
              <a:t>Collaborative Robots</a:t>
            </a:r>
            <a:endParaRPr lang="ja-JP" altLang="en-US" sz="1000">
              <a:latin typeface="+mn-ea"/>
              <a:ea typeface="+mn-ea"/>
            </a:endParaRPr>
          </a:p>
        </p:txBody>
      </p:sp>
      <p:pic>
        <p:nvPicPr>
          <p:cNvPr id="25" name="図 2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3981" y="4554751"/>
            <a:ext cx="812176" cy="1052924"/>
          </a:xfrm>
          <a:prstGeom prst="rect">
            <a:avLst/>
          </a:prstGeom>
        </p:spPr>
      </p:pic>
      <p:pic>
        <p:nvPicPr>
          <p:cNvPr id="26" name="図 2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146881" y="829621"/>
            <a:ext cx="469668" cy="1263634"/>
          </a:xfrm>
          <a:prstGeom prst="rect">
            <a:avLst/>
          </a:prstGeom>
        </p:spPr>
      </p:pic>
    </p:spTree>
    <p:extLst>
      <p:ext uri="{BB962C8B-B14F-4D97-AF65-F5344CB8AC3E}">
        <p14:creationId xmlns:p14="http://schemas.microsoft.com/office/powerpoint/2010/main" val="29022052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ー 1"/>
          <p:cNvSpPr>
            <a:spLocks noGrp="1"/>
          </p:cNvSpPr>
          <p:nvPr>
            <p:ph type="body" sz="quarter" idx="51"/>
          </p:nvPr>
        </p:nvSpPr>
        <p:spPr/>
        <p:txBody>
          <a:bodyPr/>
          <a:lstStyle/>
          <a:p>
            <a:endParaRPr lang="en-US"/>
          </a:p>
        </p:txBody>
      </p:sp>
      <p:sp>
        <p:nvSpPr>
          <p:cNvPr id="3" name="テキスト プレースホルダー 2"/>
          <p:cNvSpPr>
            <a:spLocks noGrp="1"/>
          </p:cNvSpPr>
          <p:nvPr>
            <p:ph type="body" sz="quarter" idx="49"/>
          </p:nvPr>
        </p:nvSpPr>
        <p:spPr/>
        <p:txBody>
          <a:bodyPr/>
          <a:lstStyle/>
          <a:p>
            <a:endParaRPr lang="en-US"/>
          </a:p>
        </p:txBody>
      </p:sp>
      <p:sp>
        <p:nvSpPr>
          <p:cNvPr id="4" name="テキスト プレースホルダー 3"/>
          <p:cNvSpPr>
            <a:spLocks noGrp="1"/>
          </p:cNvSpPr>
          <p:nvPr>
            <p:ph type="body" sz="quarter" idx="50"/>
          </p:nvPr>
        </p:nvSpPr>
        <p:spPr/>
        <p:txBody>
          <a:bodyPr/>
          <a:lstStyle/>
          <a:p>
            <a:endParaRPr lang="en-US"/>
          </a:p>
        </p:txBody>
      </p:sp>
      <p:sp>
        <p:nvSpPr>
          <p:cNvPr id="5" name="図プレースホルダー 4"/>
          <p:cNvSpPr>
            <a:spLocks noGrp="1"/>
          </p:cNvSpPr>
          <p:nvPr>
            <p:ph type="pic" sz="quarter" idx="17"/>
          </p:nvPr>
        </p:nvSpPr>
        <p:spPr/>
      </p:sp>
      <p:sp>
        <p:nvSpPr>
          <p:cNvPr id="6" name="テキスト プレースホルダー 5"/>
          <p:cNvSpPr>
            <a:spLocks noGrp="1"/>
          </p:cNvSpPr>
          <p:nvPr>
            <p:ph type="body" sz="quarter" idx="15"/>
          </p:nvPr>
        </p:nvSpPr>
        <p:spPr/>
        <p:txBody>
          <a:bodyPr/>
          <a:lstStyle/>
          <a:p>
            <a:endParaRPr lang="en-US"/>
          </a:p>
        </p:txBody>
      </p:sp>
      <p:sp>
        <p:nvSpPr>
          <p:cNvPr id="7" name="テキスト プレースホルダー 6"/>
          <p:cNvSpPr>
            <a:spLocks noGrp="1"/>
          </p:cNvSpPr>
          <p:nvPr>
            <p:ph type="body" sz="quarter" idx="32"/>
          </p:nvPr>
        </p:nvSpPr>
        <p:spPr/>
        <p:txBody>
          <a:bodyPr/>
          <a:lstStyle/>
          <a:p>
            <a:endParaRPr lang="en-US"/>
          </a:p>
        </p:txBody>
      </p:sp>
      <p:sp>
        <p:nvSpPr>
          <p:cNvPr id="8" name="テキスト プレースホルダー 7"/>
          <p:cNvSpPr>
            <a:spLocks noGrp="1"/>
          </p:cNvSpPr>
          <p:nvPr>
            <p:ph type="body" sz="quarter" idx="34"/>
          </p:nvPr>
        </p:nvSpPr>
        <p:spPr/>
        <p:txBody>
          <a:bodyPr/>
          <a:lstStyle/>
          <a:p>
            <a:endParaRPr lang="en-US"/>
          </a:p>
        </p:txBody>
      </p:sp>
      <p:sp>
        <p:nvSpPr>
          <p:cNvPr id="9" name="テキスト プレースホルダー 8"/>
          <p:cNvSpPr>
            <a:spLocks noGrp="1"/>
          </p:cNvSpPr>
          <p:nvPr>
            <p:ph type="body" sz="quarter" idx="36"/>
          </p:nvPr>
        </p:nvSpPr>
        <p:spPr/>
        <p:txBody>
          <a:bodyPr/>
          <a:lstStyle/>
          <a:p>
            <a:endParaRPr lang="en-US"/>
          </a:p>
        </p:txBody>
      </p:sp>
      <p:sp>
        <p:nvSpPr>
          <p:cNvPr id="10" name="フッター プレースホルダー 9"/>
          <p:cNvSpPr>
            <a:spLocks noGrp="1"/>
          </p:cNvSpPr>
          <p:nvPr>
            <p:ph type="ftr" sz="quarter" idx="10"/>
          </p:nvPr>
        </p:nvSpPr>
        <p:spPr/>
        <p:txBody>
          <a:bodyPr/>
          <a:lstStyle/>
          <a:p>
            <a:pPr lvl="0">
              <a:defRPr/>
            </a:pPr>
            <a:r>
              <a:rPr lang="en-US" altLang="ja-JP">
                <a:solidFill>
                  <a:prstClr val="white">
                    <a:lumMod val="65000"/>
                  </a:prstClr>
                </a:solidFill>
              </a:rPr>
              <a:t>DENSO in North America Company Profile</a:t>
            </a:r>
            <a:endParaRPr lang="ja-JP" altLang="en-US">
              <a:solidFill>
                <a:prstClr val="white">
                  <a:lumMod val="65000"/>
                </a:prstClr>
              </a:solidFill>
            </a:endParaRPr>
          </a:p>
        </p:txBody>
      </p:sp>
    </p:spTree>
    <p:extLst>
      <p:ext uri="{BB962C8B-B14F-4D97-AF65-F5344CB8AC3E}">
        <p14:creationId xmlns:p14="http://schemas.microsoft.com/office/powerpoint/2010/main" val="2601726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0102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b="9560"/>
          <a:stretch/>
        </p:blipFill>
        <p:spPr>
          <a:xfrm>
            <a:off x="3699" y="0"/>
            <a:ext cx="12184602" cy="6202392"/>
          </a:xfrm>
          <a:prstGeom prst="rect">
            <a:avLst/>
          </a:prstGeom>
        </p:spPr>
      </p:pic>
      <p:sp>
        <p:nvSpPr>
          <p:cNvPr id="5" name="Title 4"/>
          <p:cNvSpPr>
            <a:spLocks noGrp="1"/>
          </p:cNvSpPr>
          <p:nvPr>
            <p:ph type="title"/>
          </p:nvPr>
        </p:nvSpPr>
        <p:spPr>
          <a:xfrm>
            <a:off x="0" y="254791"/>
            <a:ext cx="11214339" cy="415770"/>
          </a:xfrm>
        </p:spPr>
        <p:txBody>
          <a:bodyPr/>
          <a:lstStyle/>
          <a:p>
            <a:r>
              <a:rPr lang="en-US" sz="2200"/>
              <a:t>Bringing hope for the future of our planet, society and all people</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651814" y="5103495"/>
            <a:ext cx="846449" cy="1097280"/>
          </a:xfrm>
          <a:prstGeom prst="rect">
            <a:avLst/>
          </a:prstGeom>
        </p:spPr>
      </p:pic>
      <p:sp>
        <p:nvSpPr>
          <p:cNvPr id="8" name="Footer Placeholder 1"/>
          <p:cNvSpPr>
            <a:spLocks noGrp="1"/>
          </p:cNvSpPr>
          <p:nvPr>
            <p:ph type="ftr" sz="quarter" idx="10"/>
          </p:nvPr>
        </p:nvSpPr>
        <p:spPr>
          <a:xfrm>
            <a:off x="1306648" y="6269163"/>
            <a:ext cx="4623616" cy="365125"/>
          </a:xfrm>
        </p:spPr>
        <p:txBody>
          <a:bodyPr/>
          <a:lstStyle/>
          <a:p>
            <a:r>
              <a:rPr lang="en-US" altLang="ja-JP"/>
              <a:t>DENSO in North America Company Profile</a:t>
            </a:r>
            <a:endParaRPr lang="ja-JP" altLang="en-US"/>
          </a:p>
        </p:txBody>
      </p:sp>
    </p:spTree>
    <p:extLst>
      <p:ext uri="{BB962C8B-B14F-4D97-AF65-F5344CB8AC3E}">
        <p14:creationId xmlns:p14="http://schemas.microsoft.com/office/powerpoint/2010/main" val="3459305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600"/>
              <a:t>Business Environment</a:t>
            </a:r>
          </a:p>
        </p:txBody>
      </p:sp>
      <p:sp>
        <p:nvSpPr>
          <p:cNvPr id="7" name="TextBox 6"/>
          <p:cNvSpPr txBox="1"/>
          <p:nvPr/>
        </p:nvSpPr>
        <p:spPr>
          <a:xfrm>
            <a:off x="2652740" y="1026973"/>
            <a:ext cx="1371600" cy="400110"/>
          </a:xfrm>
          <a:prstGeom prst="rect">
            <a:avLst/>
          </a:prstGeom>
          <a:noFill/>
        </p:spPr>
        <p:txBody>
          <a:bodyPr wrap="square" rtlCol="0">
            <a:spAutoFit/>
          </a:bodyPr>
          <a:lstStyle/>
          <a:p>
            <a:pPr algn="ctr"/>
            <a:r>
              <a:rPr lang="en-US" sz="2000"/>
              <a:t>Society</a:t>
            </a:r>
          </a:p>
        </p:txBody>
      </p:sp>
      <p:sp>
        <p:nvSpPr>
          <p:cNvPr id="8" name="TextBox 7"/>
          <p:cNvSpPr txBox="1"/>
          <p:nvPr/>
        </p:nvSpPr>
        <p:spPr>
          <a:xfrm>
            <a:off x="6400968" y="1026973"/>
            <a:ext cx="1371600" cy="400110"/>
          </a:xfrm>
          <a:prstGeom prst="rect">
            <a:avLst/>
          </a:prstGeom>
          <a:noFill/>
        </p:spPr>
        <p:txBody>
          <a:bodyPr wrap="none" rtlCol="0">
            <a:spAutoFit/>
          </a:bodyPr>
          <a:lstStyle/>
          <a:p>
            <a:pPr algn="ctr"/>
            <a:r>
              <a:rPr lang="en-US" sz="2000"/>
              <a:t>Mobility</a:t>
            </a:r>
          </a:p>
        </p:txBody>
      </p:sp>
      <p:grpSp>
        <p:nvGrpSpPr>
          <p:cNvPr id="25" name="Group 24"/>
          <p:cNvGrpSpPr/>
          <p:nvPr/>
        </p:nvGrpSpPr>
        <p:grpSpPr>
          <a:xfrm>
            <a:off x="6400968" y="1522774"/>
            <a:ext cx="4206240" cy="1280160"/>
            <a:chOff x="6400968" y="1898854"/>
            <a:chExt cx="4206240" cy="1280160"/>
          </a:xfrm>
        </p:grpSpPr>
        <p:sp>
          <p:nvSpPr>
            <p:cNvPr id="11" name="Rectangle 10"/>
            <p:cNvSpPr/>
            <p:nvPr/>
          </p:nvSpPr>
          <p:spPr>
            <a:xfrm>
              <a:off x="6400968" y="1898854"/>
              <a:ext cx="4206240" cy="1280160"/>
            </a:xfrm>
            <a:prstGeom prst="rect">
              <a:avLst/>
            </a:prstGeom>
            <a:solidFill>
              <a:srgbClr val="DC003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14" name="TextBox 13"/>
            <p:cNvSpPr txBox="1"/>
            <p:nvPr/>
          </p:nvSpPr>
          <p:spPr>
            <a:xfrm>
              <a:off x="6442953" y="2482383"/>
              <a:ext cx="4105071" cy="461665"/>
            </a:xfrm>
            <a:prstGeom prst="rect">
              <a:avLst/>
            </a:prstGeom>
            <a:noFill/>
          </p:spPr>
          <p:txBody>
            <a:bodyPr wrap="square" rtlCol="0">
              <a:spAutoFit/>
            </a:bodyPr>
            <a:lstStyle/>
            <a:p>
              <a:r>
                <a:rPr lang="en-US" sz="1200" b="1">
                  <a:solidFill>
                    <a:schemeClr val="bg1"/>
                  </a:solidFill>
                </a:rPr>
                <a:t>Electrification, automated driving, connected vehicles, car sharing and ride sharing</a:t>
              </a:r>
            </a:p>
          </p:txBody>
        </p:sp>
        <p:sp>
          <p:nvSpPr>
            <p:cNvPr id="9" name="TextBox 8"/>
            <p:cNvSpPr txBox="1"/>
            <p:nvPr/>
          </p:nvSpPr>
          <p:spPr>
            <a:xfrm>
              <a:off x="6442953" y="2133821"/>
              <a:ext cx="3679212" cy="369332"/>
            </a:xfrm>
            <a:prstGeom prst="rect">
              <a:avLst/>
            </a:prstGeom>
            <a:noFill/>
          </p:spPr>
          <p:txBody>
            <a:bodyPr wrap="none" rtlCol="0">
              <a:spAutoFit/>
            </a:bodyPr>
            <a:lstStyle/>
            <a:p>
              <a:r>
                <a:rPr lang="en-US" b="1">
                  <a:solidFill>
                    <a:schemeClr val="bg1"/>
                  </a:solidFill>
                </a:rPr>
                <a:t>Paradigm shifts in mobility</a:t>
              </a:r>
            </a:p>
          </p:txBody>
        </p:sp>
      </p:grpSp>
      <p:sp>
        <p:nvSpPr>
          <p:cNvPr id="19" name="TextBox 18"/>
          <p:cNvSpPr txBox="1"/>
          <p:nvPr/>
        </p:nvSpPr>
        <p:spPr>
          <a:xfrm>
            <a:off x="1296784" y="1901244"/>
            <a:ext cx="1365352" cy="523220"/>
          </a:xfrm>
          <a:prstGeom prst="rect">
            <a:avLst/>
          </a:prstGeom>
          <a:noFill/>
        </p:spPr>
        <p:txBody>
          <a:bodyPr wrap="square" rtlCol="0">
            <a:spAutoFit/>
          </a:bodyPr>
          <a:lstStyle/>
          <a:p>
            <a:r>
              <a:rPr lang="en-US" sz="1400"/>
              <a:t>New assumptions</a:t>
            </a:r>
          </a:p>
        </p:txBody>
      </p:sp>
      <p:grpSp>
        <p:nvGrpSpPr>
          <p:cNvPr id="45" name="Group 44"/>
          <p:cNvGrpSpPr/>
          <p:nvPr/>
        </p:nvGrpSpPr>
        <p:grpSpPr>
          <a:xfrm>
            <a:off x="2652740" y="1477054"/>
            <a:ext cx="3657600" cy="1371600"/>
            <a:chOff x="2652740" y="1373542"/>
            <a:chExt cx="3657600" cy="1371600"/>
          </a:xfrm>
        </p:grpSpPr>
        <p:sp>
          <p:nvSpPr>
            <p:cNvPr id="17" name="Pentagon 16"/>
            <p:cNvSpPr/>
            <p:nvPr/>
          </p:nvSpPr>
          <p:spPr>
            <a:xfrm>
              <a:off x="2652740" y="1373542"/>
              <a:ext cx="3657600" cy="1371600"/>
            </a:xfrm>
            <a:prstGeom prst="homePlate">
              <a:avLst/>
            </a:prstGeom>
            <a:noFill/>
            <a:ln w="28575">
              <a:solidFill>
                <a:srgbClr val="DC00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2" name="TextBox 21"/>
            <p:cNvSpPr txBox="1"/>
            <p:nvPr/>
          </p:nvSpPr>
          <p:spPr>
            <a:xfrm>
              <a:off x="2652740" y="1474567"/>
              <a:ext cx="2986391" cy="1169551"/>
            </a:xfrm>
            <a:prstGeom prst="rect">
              <a:avLst/>
            </a:prstGeom>
            <a:noFill/>
          </p:spPr>
          <p:txBody>
            <a:bodyPr wrap="square" rtlCol="0">
              <a:spAutoFit/>
            </a:bodyPr>
            <a:lstStyle/>
            <a:p>
              <a:pPr marL="174625" indent="-174625">
                <a:spcAft>
                  <a:spcPts val="600"/>
                </a:spcAft>
                <a:buFont typeface="Verdana" panose="020B0604030504040204" pitchFamily="34" charset="0"/>
                <a:buChar char="‒"/>
              </a:pPr>
              <a:r>
                <a:rPr lang="en-US" sz="1200">
                  <a:solidFill>
                    <a:srgbClr val="DC0032"/>
                  </a:solidFill>
                </a:rPr>
                <a:t>New leaps in information and intelligent technologies</a:t>
              </a:r>
            </a:p>
            <a:p>
              <a:pPr marL="174625" indent="-174625">
                <a:spcAft>
                  <a:spcPts val="600"/>
                </a:spcAft>
                <a:buFont typeface="Verdana" panose="020B0604030504040204" pitchFamily="34" charset="0"/>
                <a:buChar char="‒"/>
              </a:pPr>
              <a:r>
                <a:rPr lang="en-US" sz="1200">
                  <a:solidFill>
                    <a:srgbClr val="DC0032"/>
                  </a:solidFill>
                </a:rPr>
                <a:t>Further diversification in values and consumption patterns</a:t>
              </a:r>
            </a:p>
            <a:p>
              <a:pPr marL="174625" indent="-174625">
                <a:spcAft>
                  <a:spcPts val="600"/>
                </a:spcAft>
                <a:buFont typeface="Verdana" panose="020B0604030504040204" pitchFamily="34" charset="0"/>
                <a:buChar char="‒"/>
              </a:pPr>
              <a:r>
                <a:rPr lang="en-US" sz="1200">
                  <a:solidFill>
                    <a:srgbClr val="DC0032"/>
                  </a:solidFill>
                </a:rPr>
                <a:t>Changes in business models</a:t>
              </a:r>
            </a:p>
          </p:txBody>
        </p:sp>
      </p:grpSp>
      <p:sp>
        <p:nvSpPr>
          <p:cNvPr id="18" name="Pentagon 17"/>
          <p:cNvSpPr/>
          <p:nvPr/>
        </p:nvSpPr>
        <p:spPr>
          <a:xfrm>
            <a:off x="2652740" y="2948190"/>
            <a:ext cx="3657600" cy="1371600"/>
          </a:xfrm>
          <a:prstGeom prst="homePlate">
            <a:avLst/>
          </a:prstGeom>
          <a:noFill/>
          <a:ln w="28575">
            <a:solidFill>
              <a:srgbClr val="8282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0" name="TextBox 19"/>
          <p:cNvSpPr txBox="1"/>
          <p:nvPr/>
        </p:nvSpPr>
        <p:spPr>
          <a:xfrm>
            <a:off x="1296784" y="3372380"/>
            <a:ext cx="1365352" cy="523220"/>
          </a:xfrm>
          <a:prstGeom prst="rect">
            <a:avLst/>
          </a:prstGeom>
          <a:noFill/>
        </p:spPr>
        <p:txBody>
          <a:bodyPr wrap="square" rtlCol="0">
            <a:spAutoFit/>
          </a:bodyPr>
          <a:lstStyle/>
          <a:p>
            <a:r>
              <a:rPr lang="en-US" sz="1400"/>
              <a:t>Earlier assumptions</a:t>
            </a:r>
          </a:p>
        </p:txBody>
      </p:sp>
      <p:sp>
        <p:nvSpPr>
          <p:cNvPr id="21" name="TextBox 20"/>
          <p:cNvSpPr txBox="1"/>
          <p:nvPr/>
        </p:nvSpPr>
        <p:spPr>
          <a:xfrm>
            <a:off x="2652740" y="3049215"/>
            <a:ext cx="2986391" cy="1169551"/>
          </a:xfrm>
          <a:prstGeom prst="rect">
            <a:avLst/>
          </a:prstGeom>
          <a:noFill/>
        </p:spPr>
        <p:txBody>
          <a:bodyPr wrap="square" rtlCol="0">
            <a:spAutoFit/>
          </a:bodyPr>
          <a:lstStyle/>
          <a:p>
            <a:pPr marL="174625" indent="-174625">
              <a:spcAft>
                <a:spcPts val="600"/>
              </a:spcAft>
              <a:buFont typeface="Verdana" panose="020B0604030504040204" pitchFamily="34" charset="0"/>
              <a:buChar char="‒"/>
            </a:pPr>
            <a:r>
              <a:rPr lang="en-US" sz="1200">
                <a:solidFill>
                  <a:srgbClr val="828282"/>
                </a:solidFill>
              </a:rPr>
              <a:t>Global warming and air pollution</a:t>
            </a:r>
          </a:p>
          <a:p>
            <a:pPr marL="174625" indent="-174625">
              <a:spcAft>
                <a:spcPts val="600"/>
              </a:spcAft>
              <a:buFont typeface="Verdana" panose="020B0604030504040204" pitchFamily="34" charset="0"/>
              <a:buChar char="‒"/>
            </a:pPr>
            <a:r>
              <a:rPr lang="en-US" sz="1200">
                <a:solidFill>
                  <a:srgbClr val="828282"/>
                </a:solidFill>
              </a:rPr>
              <a:t>Increase in traffic congestion</a:t>
            </a:r>
            <a:br>
              <a:rPr lang="en-US" sz="1200">
                <a:solidFill>
                  <a:srgbClr val="828282"/>
                </a:solidFill>
              </a:rPr>
            </a:br>
            <a:r>
              <a:rPr lang="en-US" sz="1200">
                <a:solidFill>
                  <a:srgbClr val="828282"/>
                </a:solidFill>
              </a:rPr>
              <a:t>and accidents</a:t>
            </a:r>
          </a:p>
          <a:p>
            <a:pPr marL="174625" indent="-174625">
              <a:spcAft>
                <a:spcPts val="600"/>
              </a:spcAft>
              <a:buFont typeface="Verdana" panose="020B0604030504040204" pitchFamily="34" charset="0"/>
              <a:buChar char="‒"/>
            </a:pPr>
            <a:r>
              <a:rPr lang="en-US" sz="1200">
                <a:solidFill>
                  <a:srgbClr val="828282"/>
                </a:solidFill>
              </a:rPr>
              <a:t>Population growth, urbanization and demographic aging</a:t>
            </a:r>
          </a:p>
        </p:txBody>
      </p:sp>
      <p:sp>
        <p:nvSpPr>
          <p:cNvPr id="12" name="Rectangle 11"/>
          <p:cNvSpPr/>
          <p:nvPr/>
        </p:nvSpPr>
        <p:spPr>
          <a:xfrm>
            <a:off x="6400968" y="2993910"/>
            <a:ext cx="4206240" cy="1280160"/>
          </a:xfrm>
          <a:prstGeom prst="rect">
            <a:avLst/>
          </a:prstGeom>
          <a:solidFill>
            <a:srgbClr val="828282"/>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p>
        </p:txBody>
      </p:sp>
      <p:sp>
        <p:nvSpPr>
          <p:cNvPr id="23" name="TextBox 22"/>
          <p:cNvSpPr txBox="1"/>
          <p:nvPr/>
        </p:nvSpPr>
        <p:spPr>
          <a:xfrm>
            <a:off x="6400968" y="3310825"/>
            <a:ext cx="3900792" cy="646331"/>
          </a:xfrm>
          <a:prstGeom prst="rect">
            <a:avLst/>
          </a:prstGeom>
          <a:noFill/>
        </p:spPr>
        <p:txBody>
          <a:bodyPr wrap="square" rtlCol="0">
            <a:spAutoFit/>
          </a:bodyPr>
          <a:lstStyle/>
          <a:p>
            <a:r>
              <a:rPr lang="en-US" b="1">
                <a:solidFill>
                  <a:schemeClr val="bg1"/>
                </a:solidFill>
              </a:rPr>
              <a:t>Maintaining and increasing automotive value</a:t>
            </a:r>
          </a:p>
        </p:txBody>
      </p:sp>
      <p:grpSp>
        <p:nvGrpSpPr>
          <p:cNvPr id="44" name="Group 43"/>
          <p:cNvGrpSpPr/>
          <p:nvPr/>
        </p:nvGrpSpPr>
        <p:grpSpPr>
          <a:xfrm>
            <a:off x="5605845" y="4544993"/>
            <a:ext cx="704495" cy="1391056"/>
            <a:chOff x="5643022" y="4614001"/>
            <a:chExt cx="704495" cy="1391056"/>
          </a:xfrm>
        </p:grpSpPr>
        <p:cxnSp>
          <p:nvCxnSpPr>
            <p:cNvPr id="30" name="Straight Connector 29"/>
            <p:cNvCxnSpPr/>
            <p:nvPr/>
          </p:nvCxnSpPr>
          <p:spPr>
            <a:xfrm>
              <a:off x="5643022" y="4614001"/>
              <a:ext cx="703965" cy="687430"/>
            </a:xfrm>
            <a:prstGeom prst="line">
              <a:avLst/>
            </a:prstGeom>
            <a:ln w="28575">
              <a:solidFill>
                <a:schemeClr val="bg2"/>
              </a:solidFil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V="1">
              <a:off x="5650369" y="5281966"/>
              <a:ext cx="697148" cy="723091"/>
            </a:xfrm>
            <a:prstGeom prst="line">
              <a:avLst/>
            </a:prstGeom>
            <a:ln w="28575">
              <a:solidFill>
                <a:schemeClr val="bg2"/>
              </a:solidFill>
              <a:tailEnd type="none"/>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1730776" y="4547493"/>
            <a:ext cx="3802693" cy="1368802"/>
            <a:chOff x="1296784" y="4560925"/>
            <a:chExt cx="3802693" cy="1368802"/>
          </a:xfrm>
        </p:grpSpPr>
        <p:sp>
          <p:nvSpPr>
            <p:cNvPr id="36" name="TextBox 35"/>
            <p:cNvSpPr txBox="1"/>
            <p:nvPr/>
          </p:nvSpPr>
          <p:spPr>
            <a:xfrm>
              <a:off x="1296784" y="4560925"/>
              <a:ext cx="2176366" cy="461665"/>
            </a:xfrm>
            <a:prstGeom prst="rect">
              <a:avLst/>
            </a:prstGeom>
            <a:noFill/>
          </p:spPr>
          <p:txBody>
            <a:bodyPr wrap="none" rtlCol="0">
              <a:spAutoFit/>
            </a:bodyPr>
            <a:lstStyle/>
            <a:p>
              <a:pPr algn="ctr"/>
              <a:r>
                <a:rPr lang="en-US" sz="2400">
                  <a:solidFill>
                    <a:srgbClr val="DC0032"/>
                  </a:solidFill>
                </a:rPr>
                <a:t>Toward 2030</a:t>
              </a:r>
            </a:p>
          </p:txBody>
        </p:sp>
        <p:sp>
          <p:nvSpPr>
            <p:cNvPr id="37" name="TextBox 36"/>
            <p:cNvSpPr txBox="1"/>
            <p:nvPr/>
          </p:nvSpPr>
          <p:spPr>
            <a:xfrm>
              <a:off x="1296784" y="5021786"/>
              <a:ext cx="3802693" cy="907941"/>
            </a:xfrm>
            <a:prstGeom prst="rect">
              <a:avLst/>
            </a:prstGeom>
            <a:noFill/>
          </p:spPr>
          <p:txBody>
            <a:bodyPr wrap="square" rtlCol="0">
              <a:spAutoFit/>
            </a:bodyPr>
            <a:lstStyle/>
            <a:p>
              <a:pPr marL="174625" indent="-174625">
                <a:spcAft>
                  <a:spcPts val="600"/>
                </a:spcAft>
                <a:buFont typeface="Verdana" panose="020B0604030504040204" pitchFamily="34" charset="0"/>
                <a:buChar char="‒"/>
              </a:pPr>
              <a:r>
                <a:rPr lang="en-US" sz="1200">
                  <a:solidFill>
                    <a:srgbClr val="828282"/>
                  </a:solidFill>
                </a:rPr>
                <a:t>Maximize value in safeguarding the environment and ensuring peace of mind</a:t>
              </a:r>
            </a:p>
            <a:p>
              <a:pPr marL="174625" indent="-174625">
                <a:spcAft>
                  <a:spcPts val="600"/>
                </a:spcAft>
                <a:buFont typeface="Verdana" panose="020B0604030504040204" pitchFamily="34" charset="0"/>
                <a:buChar char="‒"/>
              </a:pPr>
              <a:r>
                <a:rPr lang="en-US" sz="1200">
                  <a:solidFill>
                    <a:srgbClr val="828282"/>
                  </a:solidFill>
                </a:rPr>
                <a:t>Provide value beyond a vehicle-centric focus by embracing society’s broader needs</a:t>
              </a:r>
            </a:p>
          </p:txBody>
        </p:sp>
      </p:grpSp>
      <p:sp>
        <p:nvSpPr>
          <p:cNvPr id="39" name="TextBox 38"/>
          <p:cNvSpPr txBox="1"/>
          <p:nvPr/>
        </p:nvSpPr>
        <p:spPr>
          <a:xfrm>
            <a:off x="6700116" y="4807769"/>
            <a:ext cx="3188428" cy="830997"/>
          </a:xfrm>
          <a:prstGeom prst="rect">
            <a:avLst/>
          </a:prstGeom>
          <a:noFill/>
        </p:spPr>
        <p:txBody>
          <a:bodyPr wrap="square" rtlCol="0">
            <a:spAutoFit/>
          </a:bodyPr>
          <a:lstStyle/>
          <a:p>
            <a:r>
              <a:rPr lang="en-US" sz="2400" b="1">
                <a:solidFill>
                  <a:srgbClr val="DC0032"/>
                </a:solidFill>
              </a:rPr>
              <a:t>Create inspiring value for society</a:t>
            </a:r>
          </a:p>
        </p:txBody>
      </p:sp>
      <p:pic>
        <p:nvPicPr>
          <p:cNvPr id="28" name="Picture 27"/>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651814" y="5103495"/>
            <a:ext cx="846449" cy="1097280"/>
          </a:xfrm>
          <a:prstGeom prst="rect">
            <a:avLst/>
          </a:prstGeom>
        </p:spPr>
      </p:pic>
      <p:sp>
        <p:nvSpPr>
          <p:cNvPr id="29" name="Footer Placeholder 1"/>
          <p:cNvSpPr>
            <a:spLocks noGrp="1"/>
          </p:cNvSpPr>
          <p:nvPr>
            <p:ph type="ftr" sz="quarter" idx="10"/>
          </p:nvPr>
        </p:nvSpPr>
        <p:spPr>
          <a:xfrm>
            <a:off x="1306648" y="6269163"/>
            <a:ext cx="4623616" cy="365125"/>
          </a:xfrm>
        </p:spPr>
        <p:txBody>
          <a:bodyPr/>
          <a:lstStyle/>
          <a:p>
            <a:r>
              <a:rPr lang="en-US" altLang="ja-JP"/>
              <a:t>DENSO in North America Company Profile</a:t>
            </a:r>
            <a:endParaRPr lang="ja-JP" altLang="en-US"/>
          </a:p>
        </p:txBody>
      </p:sp>
    </p:spTree>
    <p:extLst>
      <p:ext uri="{BB962C8B-B14F-4D97-AF65-F5344CB8AC3E}">
        <p14:creationId xmlns:p14="http://schemas.microsoft.com/office/powerpoint/2010/main" val="4365741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テキスト ボックス 117"/>
          <p:cNvSpPr txBox="1"/>
          <p:nvPr/>
        </p:nvSpPr>
        <p:spPr>
          <a:xfrm>
            <a:off x="600617" y="824663"/>
            <a:ext cx="3504004" cy="1578458"/>
          </a:xfrm>
          <a:prstGeom prst="rect">
            <a:avLst/>
          </a:prstGeom>
          <a:noFill/>
        </p:spPr>
        <p:txBody>
          <a:bodyPr wrap="square" rtlCol="0">
            <a:spAutoFit/>
          </a:bodyPr>
          <a:lstStyle/>
          <a:p>
            <a:pPr defTabSz="913577">
              <a:lnSpc>
                <a:spcPts val="2897"/>
              </a:lnSpc>
            </a:pPr>
            <a:r>
              <a:rPr lang="en-US" altLang="ja-JP" sz="1599">
                <a:solidFill>
                  <a:srgbClr val="000000"/>
                </a:solidFill>
                <a:latin typeface="Verdana" panose="020B0604030504040204" pitchFamily="34" charset="0"/>
                <a:ea typeface="Verdana" panose="020B0604030504040204" pitchFamily="34" charset="0"/>
              </a:rPr>
              <a:t>DENSO operates seven core businesses in a broad range of domains, centered on automotive-related fields. </a:t>
            </a:r>
            <a:endParaRPr lang="ja-JP" altLang="en-US" sz="1599">
              <a:solidFill>
                <a:srgbClr val="000000"/>
              </a:solidFill>
              <a:latin typeface="Verdana" panose="020B0604030504040204" pitchFamily="34" charset="0"/>
              <a:ea typeface="Yu Gothic UI"/>
            </a:endParaRPr>
          </a:p>
        </p:txBody>
      </p:sp>
      <p:sp>
        <p:nvSpPr>
          <p:cNvPr id="111" name="Rectangle 15">
            <a:extLst>
              <a:ext uri="{FF2B5EF4-FFF2-40B4-BE49-F238E27FC236}">
                <a16:creationId xmlns:a16="http://schemas.microsoft.com/office/drawing/2014/main" id="{E90AA3B3-F0AA-4FE4-A7E6-39FE054B9A2E}"/>
              </a:ext>
            </a:extLst>
          </p:cNvPr>
          <p:cNvSpPr>
            <a:spLocks noChangeArrowheads="1"/>
          </p:cNvSpPr>
          <p:nvPr/>
        </p:nvSpPr>
        <p:spPr bwMode="auto">
          <a:xfrm>
            <a:off x="287822" y="229075"/>
            <a:ext cx="77763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kumimoji="1" sz="1000">
                <a:solidFill>
                  <a:schemeClr val="tx1"/>
                </a:solidFill>
                <a:latin typeface="Arial" charset="0"/>
                <a:ea typeface="ＭＳ Ｐゴシック" pitchFamily="50" charset="-128"/>
              </a:defRPr>
            </a:lvl1pPr>
            <a:lvl2pPr marL="742950" indent="-285750" eaLnBrk="0" hangingPunct="0">
              <a:defRPr kumimoji="1" sz="1000">
                <a:solidFill>
                  <a:schemeClr val="tx1"/>
                </a:solidFill>
                <a:latin typeface="Arial" charset="0"/>
                <a:ea typeface="ＭＳ Ｐゴシック" pitchFamily="50" charset="-128"/>
              </a:defRPr>
            </a:lvl2pPr>
            <a:lvl3pPr marL="1143000" indent="-228600" eaLnBrk="0" hangingPunct="0">
              <a:defRPr kumimoji="1" sz="1000">
                <a:solidFill>
                  <a:schemeClr val="tx1"/>
                </a:solidFill>
                <a:latin typeface="Arial" charset="0"/>
                <a:ea typeface="ＭＳ Ｐゴシック" pitchFamily="50" charset="-128"/>
              </a:defRPr>
            </a:lvl3pPr>
            <a:lvl4pPr marL="1600200" indent="-228600" eaLnBrk="0" hangingPunct="0">
              <a:defRPr kumimoji="1" sz="1000">
                <a:solidFill>
                  <a:schemeClr val="tx1"/>
                </a:solidFill>
                <a:latin typeface="Arial" charset="0"/>
                <a:ea typeface="ＭＳ Ｐゴシック" pitchFamily="50" charset="-128"/>
              </a:defRPr>
            </a:lvl4pPr>
            <a:lvl5pPr marL="2057400" indent="-228600" eaLnBrk="0" hangingPunct="0">
              <a:defRPr kumimoji="1" sz="1000">
                <a:solidFill>
                  <a:schemeClr val="tx1"/>
                </a:solidFill>
                <a:latin typeface="Arial" charset="0"/>
                <a:ea typeface="ＭＳ Ｐゴシック" pitchFamily="50" charset="-128"/>
              </a:defRPr>
            </a:lvl5pPr>
            <a:lvl6pPr marL="25146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6pPr>
            <a:lvl7pPr marL="29718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7pPr>
            <a:lvl8pPr marL="34290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8pPr>
            <a:lvl9pPr marL="3886200" indent="-228600" eaLnBrk="0" fontAlgn="base" hangingPunct="0">
              <a:spcBef>
                <a:spcPct val="50000"/>
              </a:spcBef>
              <a:spcAft>
                <a:spcPct val="0"/>
              </a:spcAft>
              <a:defRPr kumimoji="1" sz="1000">
                <a:solidFill>
                  <a:schemeClr val="tx1"/>
                </a:solidFill>
                <a:latin typeface="Arial" charset="0"/>
                <a:ea typeface="ＭＳ Ｐゴシック" pitchFamily="50" charset="-128"/>
              </a:defRPr>
            </a:lvl9pPr>
          </a:lstStyle>
          <a:p>
            <a:pPr defTabSz="913577"/>
            <a:r>
              <a:rPr lang="en-US" altLang="ja-JP" sz="2600" b="1">
                <a:solidFill>
                  <a:srgbClr val="000000"/>
                </a:solidFill>
                <a:latin typeface="Verdana" panose="020B0604030504040204" pitchFamily="34" charset="0"/>
                <a:ea typeface="Verdana" panose="020B0604030504040204" pitchFamily="34" charset="0"/>
              </a:rPr>
              <a:t>Business Overview</a:t>
            </a:r>
            <a:endParaRPr lang="ja-JP" altLang="en-US" sz="2600" b="1">
              <a:solidFill>
                <a:srgbClr val="000000"/>
              </a:solidFill>
              <a:latin typeface="Verdana" panose="020B0604030504040204" pitchFamily="34" charset="0"/>
              <a:ea typeface="Yu Gothic UI"/>
            </a:endParaRPr>
          </a:p>
        </p:txBody>
      </p:sp>
      <p:sp>
        <p:nvSpPr>
          <p:cNvPr id="119" name="テキスト ボックス 118"/>
          <p:cNvSpPr txBox="1"/>
          <p:nvPr/>
        </p:nvSpPr>
        <p:spPr>
          <a:xfrm>
            <a:off x="645331" y="4672430"/>
            <a:ext cx="3459290" cy="1382369"/>
          </a:xfrm>
          <a:prstGeom prst="rect">
            <a:avLst/>
          </a:prstGeom>
          <a:noFill/>
        </p:spPr>
        <p:txBody>
          <a:bodyPr wrap="square" rtlCol="0">
            <a:spAutoFit/>
          </a:bodyPr>
          <a:lstStyle/>
          <a:p>
            <a:pPr defTabSz="913577">
              <a:lnSpc>
                <a:spcPct val="150000"/>
              </a:lnSpc>
            </a:pPr>
            <a:r>
              <a:rPr lang="en-US" altLang="ja-JP" sz="799">
                <a:solidFill>
                  <a:srgbClr val="000000"/>
                </a:solidFill>
                <a:latin typeface="Yu Gothic UI"/>
                <a:ea typeface="Yu Gothic UI"/>
              </a:rPr>
              <a:t>*1. Established January 1, 2022 (by integrating the mechatronics components business of powertrain systems and the sensing &amp; semiconductor business)</a:t>
            </a:r>
          </a:p>
          <a:p>
            <a:pPr defTabSz="913577">
              <a:lnSpc>
                <a:spcPct val="150000"/>
              </a:lnSpc>
            </a:pPr>
            <a:r>
              <a:rPr lang="en-US" altLang="ja-JP" sz="799">
                <a:solidFill>
                  <a:srgbClr val="000000"/>
                </a:solidFill>
                <a:latin typeface="Yu Gothic UI"/>
                <a:ea typeface="Yu Gothic UI"/>
              </a:rPr>
              <a:t>*2. Consolidated revenue of the former powertrain systems business in FY2022 (ratio)</a:t>
            </a:r>
            <a:r>
              <a:rPr lang="ja-JP" altLang="en-US" sz="799">
                <a:solidFill>
                  <a:srgbClr val="000000"/>
                </a:solidFill>
                <a:latin typeface="Yu Gothic UI"/>
                <a:ea typeface="Yu Gothic UI"/>
              </a:rPr>
              <a:t>　</a:t>
            </a:r>
          </a:p>
          <a:p>
            <a:pPr defTabSz="913577">
              <a:lnSpc>
                <a:spcPct val="150000"/>
              </a:lnSpc>
            </a:pPr>
            <a:r>
              <a:rPr lang="ja-JP" altLang="en-US" sz="799">
                <a:solidFill>
                  <a:srgbClr val="000000"/>
                </a:solidFill>
                <a:latin typeface="Yu Gothic UI"/>
                <a:ea typeface="Yu Gothic UI"/>
              </a:rPr>
              <a:t>*</a:t>
            </a:r>
            <a:r>
              <a:rPr lang="en-US" altLang="ja-JP" sz="799">
                <a:solidFill>
                  <a:srgbClr val="000000"/>
                </a:solidFill>
                <a:latin typeface="Yu Gothic UI"/>
                <a:ea typeface="Yu Gothic UI"/>
              </a:rPr>
              <a:t>3. Consolidated revenue of the former sensing systems &amp; semiconductor business in FY2022 (ratio)</a:t>
            </a:r>
            <a:endParaRPr lang="ja-JP" altLang="en-US" sz="799">
              <a:solidFill>
                <a:srgbClr val="000000"/>
              </a:solidFill>
              <a:latin typeface="Yu Gothic UI"/>
              <a:ea typeface="Yu Gothic UI"/>
            </a:endParaRPr>
          </a:p>
        </p:txBody>
      </p:sp>
      <p:cxnSp>
        <p:nvCxnSpPr>
          <p:cNvPr id="163" name="直線コネクタ 162"/>
          <p:cNvCxnSpPr/>
          <p:nvPr/>
        </p:nvCxnSpPr>
        <p:spPr>
          <a:xfrm>
            <a:off x="7525722" y="1083889"/>
            <a:ext cx="2265897" cy="0"/>
          </a:xfrm>
          <a:prstGeom prst="line">
            <a:avLst/>
          </a:prstGeom>
        </p:spPr>
        <p:style>
          <a:lnRef idx="1">
            <a:schemeClr val="accent1"/>
          </a:lnRef>
          <a:fillRef idx="0">
            <a:schemeClr val="accent1"/>
          </a:fillRef>
          <a:effectRef idx="0">
            <a:schemeClr val="accent1"/>
          </a:effectRef>
          <a:fontRef idx="minor">
            <a:schemeClr val="tx1"/>
          </a:fontRef>
        </p:style>
      </p:cxnSp>
      <p:sp>
        <p:nvSpPr>
          <p:cNvPr id="164" name="テキスト ボックス 163"/>
          <p:cNvSpPr txBox="1"/>
          <p:nvPr/>
        </p:nvSpPr>
        <p:spPr>
          <a:xfrm>
            <a:off x="7544653" y="499664"/>
            <a:ext cx="2228035" cy="553486"/>
          </a:xfrm>
          <a:prstGeom prst="rect">
            <a:avLst/>
          </a:prstGeom>
          <a:noFill/>
        </p:spPr>
        <p:txBody>
          <a:bodyPr wrap="none" rtlCol="0">
            <a:spAutoFit/>
          </a:bodyPr>
          <a:lstStyle/>
          <a:p>
            <a:pPr algn="ctr" defTabSz="913577"/>
            <a:r>
              <a:rPr lang="en-US" altLang="ja-JP" sz="1099" b="1">
                <a:solidFill>
                  <a:srgbClr val="000000"/>
                </a:solidFill>
                <a:latin typeface="Verdana" panose="020B0604030504040204" pitchFamily="34" charset="0"/>
                <a:ea typeface="Verdana" panose="020B0604030504040204" pitchFamily="34" charset="0"/>
              </a:rPr>
              <a:t>Contribution to </a:t>
            </a:r>
          </a:p>
          <a:p>
            <a:pPr algn="ctr" defTabSz="913577"/>
            <a:r>
              <a:rPr lang="en-US" altLang="ja-JP" sz="1099" b="1">
                <a:solidFill>
                  <a:srgbClr val="000000"/>
                </a:solidFill>
                <a:latin typeface="Verdana" panose="020B0604030504040204" pitchFamily="34" charset="0"/>
                <a:ea typeface="Verdana" panose="020B0604030504040204" pitchFamily="34" charset="0"/>
              </a:rPr>
              <a:t>Long-term Policy </a:t>
            </a:r>
          </a:p>
          <a:p>
            <a:pPr algn="ctr" defTabSz="913577"/>
            <a:r>
              <a:rPr lang="en-US" altLang="ja-JP" sz="799" b="1">
                <a:solidFill>
                  <a:srgbClr val="000000"/>
                </a:solidFill>
                <a:latin typeface="Verdana" panose="020B0604030504040204" pitchFamily="34" charset="0"/>
                <a:ea typeface="Verdana" panose="020B0604030504040204" pitchFamily="34" charset="0"/>
              </a:rPr>
              <a:t>(value of green and peace of mind)</a:t>
            </a:r>
            <a:endParaRPr lang="ja-JP" altLang="en-US" sz="799" b="1">
              <a:solidFill>
                <a:srgbClr val="000000"/>
              </a:solidFill>
              <a:latin typeface="Verdana" panose="020B0604030504040204" pitchFamily="34" charset="0"/>
              <a:ea typeface="Yu Gothic UI"/>
            </a:endParaRPr>
          </a:p>
        </p:txBody>
      </p:sp>
      <p:cxnSp>
        <p:nvCxnSpPr>
          <p:cNvPr id="165" name="直線コネクタ 164"/>
          <p:cNvCxnSpPr/>
          <p:nvPr/>
        </p:nvCxnSpPr>
        <p:spPr>
          <a:xfrm>
            <a:off x="7525720" y="1894511"/>
            <a:ext cx="226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6" name="直線コネクタ 165"/>
          <p:cNvCxnSpPr/>
          <p:nvPr/>
        </p:nvCxnSpPr>
        <p:spPr>
          <a:xfrm>
            <a:off x="7525720" y="2705132"/>
            <a:ext cx="226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7" name="直線コネクタ 166"/>
          <p:cNvCxnSpPr/>
          <p:nvPr/>
        </p:nvCxnSpPr>
        <p:spPr>
          <a:xfrm>
            <a:off x="7525720" y="3515753"/>
            <a:ext cx="226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8" name="直線コネクタ 167"/>
          <p:cNvCxnSpPr/>
          <p:nvPr/>
        </p:nvCxnSpPr>
        <p:spPr>
          <a:xfrm>
            <a:off x="7525720" y="4326374"/>
            <a:ext cx="226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9" name="直線コネクタ 168"/>
          <p:cNvCxnSpPr/>
          <p:nvPr/>
        </p:nvCxnSpPr>
        <p:spPr>
          <a:xfrm>
            <a:off x="7525720" y="5136995"/>
            <a:ext cx="22659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0" name="直線コネクタ 169"/>
          <p:cNvCxnSpPr/>
          <p:nvPr/>
        </p:nvCxnSpPr>
        <p:spPr>
          <a:xfrm>
            <a:off x="7525720" y="5947614"/>
            <a:ext cx="2265902"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171" name="グループ化 170"/>
          <p:cNvGrpSpPr>
            <a:grpSpLocks noChangeAspect="1"/>
          </p:cNvGrpSpPr>
          <p:nvPr/>
        </p:nvGrpSpPr>
        <p:grpSpPr>
          <a:xfrm>
            <a:off x="7919392" y="1165035"/>
            <a:ext cx="655100" cy="659087"/>
            <a:chOff x="1524239" y="542222"/>
            <a:chExt cx="1588340" cy="1588340"/>
          </a:xfrm>
        </p:grpSpPr>
        <p:sp>
          <p:nvSpPr>
            <p:cNvPr id="203" name="正方形/長方形 202"/>
            <p:cNvSpPr/>
            <p:nvPr/>
          </p:nvSpPr>
          <p:spPr>
            <a:xfrm>
              <a:off x="1524239" y="542222"/>
              <a:ext cx="1588340" cy="158834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04" name="テキスト ボックス 203"/>
            <p:cNvSpPr txBox="1"/>
            <p:nvPr/>
          </p:nvSpPr>
          <p:spPr>
            <a:xfrm>
              <a:off x="1524239" y="1030252"/>
              <a:ext cx="1588340" cy="666925"/>
            </a:xfrm>
            <a:prstGeom prst="rect">
              <a:avLst/>
            </a:prstGeom>
            <a:noFill/>
          </p:spPr>
          <p:txBody>
            <a:bodyPr wrap="square" rtlCol="0">
              <a:spAutoFit/>
            </a:bodyPr>
            <a:lstStyle/>
            <a:p>
              <a:pPr algn="ctr" defTabSz="913577"/>
              <a:r>
                <a:rPr lang="en-US" altLang="ja-JP" sz="1199">
                  <a:solidFill>
                    <a:srgbClr val="FFFFFF"/>
                  </a:solidFill>
                  <a:latin typeface="Verdana" panose="020B0604030504040204" pitchFamily="34" charset="0"/>
                  <a:ea typeface="Verdana" panose="020B0604030504040204" pitchFamily="34" charset="0"/>
                </a:rPr>
                <a:t>Green</a:t>
              </a:r>
            </a:p>
          </p:txBody>
        </p:sp>
      </p:grpSp>
      <p:grpSp>
        <p:nvGrpSpPr>
          <p:cNvPr id="172" name="グループ化 171"/>
          <p:cNvGrpSpPr>
            <a:grpSpLocks noChangeAspect="1"/>
          </p:cNvGrpSpPr>
          <p:nvPr/>
        </p:nvGrpSpPr>
        <p:grpSpPr>
          <a:xfrm>
            <a:off x="7919392" y="1970277"/>
            <a:ext cx="655100" cy="659087"/>
            <a:chOff x="1524239" y="542222"/>
            <a:chExt cx="1588340" cy="1588340"/>
          </a:xfrm>
        </p:grpSpPr>
        <p:sp>
          <p:nvSpPr>
            <p:cNvPr id="201" name="正方形/長方形 200"/>
            <p:cNvSpPr/>
            <p:nvPr/>
          </p:nvSpPr>
          <p:spPr>
            <a:xfrm>
              <a:off x="1524239" y="542222"/>
              <a:ext cx="1588340" cy="158834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02" name="テキスト ボックス 201"/>
            <p:cNvSpPr txBox="1"/>
            <p:nvPr/>
          </p:nvSpPr>
          <p:spPr>
            <a:xfrm>
              <a:off x="1524239" y="1015276"/>
              <a:ext cx="1588340" cy="666925"/>
            </a:xfrm>
            <a:prstGeom prst="rect">
              <a:avLst/>
            </a:prstGeom>
            <a:noFill/>
          </p:spPr>
          <p:txBody>
            <a:bodyPr wrap="square" rtlCol="0">
              <a:spAutoFit/>
            </a:bodyPr>
            <a:lstStyle/>
            <a:p>
              <a:pPr algn="ctr" defTabSz="913577"/>
              <a:r>
                <a:rPr lang="en-US" altLang="ja-JP" sz="1199">
                  <a:solidFill>
                    <a:srgbClr val="FFFFFF"/>
                  </a:solidFill>
                  <a:latin typeface="Verdana" panose="020B0604030504040204" pitchFamily="34" charset="0"/>
                  <a:ea typeface="Verdana" panose="020B0604030504040204" pitchFamily="34" charset="0"/>
                </a:rPr>
                <a:t>Green</a:t>
              </a:r>
            </a:p>
          </p:txBody>
        </p:sp>
      </p:grpSp>
      <p:grpSp>
        <p:nvGrpSpPr>
          <p:cNvPr id="173" name="グループ化 172"/>
          <p:cNvGrpSpPr/>
          <p:nvPr/>
        </p:nvGrpSpPr>
        <p:grpSpPr>
          <a:xfrm>
            <a:off x="7919392" y="2786842"/>
            <a:ext cx="1478559" cy="3085006"/>
            <a:chOff x="7646524" y="1284896"/>
            <a:chExt cx="1437178" cy="2980523"/>
          </a:xfrm>
        </p:grpSpPr>
        <p:grpSp>
          <p:nvGrpSpPr>
            <p:cNvPr id="195" name="グループ化 194"/>
            <p:cNvGrpSpPr>
              <a:grpSpLocks noChangeAspect="1"/>
            </p:cNvGrpSpPr>
            <p:nvPr/>
          </p:nvGrpSpPr>
          <p:grpSpPr>
            <a:xfrm>
              <a:off x="7646524" y="1284896"/>
              <a:ext cx="636766" cy="636765"/>
              <a:chOff x="1524239" y="542222"/>
              <a:chExt cx="1588340" cy="1588340"/>
            </a:xfrm>
          </p:grpSpPr>
          <p:sp>
            <p:nvSpPr>
              <p:cNvPr id="199" name="正方形/長方形 198"/>
              <p:cNvSpPr/>
              <p:nvPr/>
            </p:nvSpPr>
            <p:spPr>
              <a:xfrm>
                <a:off x="1524239" y="542222"/>
                <a:ext cx="1588340" cy="158834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00" name="テキスト ボックス 199"/>
              <p:cNvSpPr txBox="1"/>
              <p:nvPr/>
            </p:nvSpPr>
            <p:spPr>
              <a:xfrm>
                <a:off x="1524239" y="1015276"/>
                <a:ext cx="1588340" cy="666925"/>
              </a:xfrm>
              <a:prstGeom prst="rect">
                <a:avLst/>
              </a:prstGeom>
              <a:noFill/>
            </p:spPr>
            <p:txBody>
              <a:bodyPr wrap="square" rtlCol="0">
                <a:spAutoFit/>
              </a:bodyPr>
              <a:lstStyle/>
              <a:p>
                <a:pPr algn="ctr" defTabSz="913577"/>
                <a:r>
                  <a:rPr lang="en-US" altLang="ja-JP" sz="1199">
                    <a:solidFill>
                      <a:srgbClr val="FFFFFF"/>
                    </a:solidFill>
                    <a:latin typeface="Verdana" panose="020B0604030504040204" pitchFamily="34" charset="0"/>
                    <a:ea typeface="Verdana" panose="020B0604030504040204" pitchFamily="34" charset="0"/>
                  </a:rPr>
                  <a:t>Green</a:t>
                </a:r>
              </a:p>
            </p:txBody>
          </p:sp>
        </p:grpSp>
        <p:grpSp>
          <p:nvGrpSpPr>
            <p:cNvPr id="196" name="グループ化 195"/>
            <p:cNvGrpSpPr>
              <a:grpSpLocks noChangeAspect="1"/>
            </p:cNvGrpSpPr>
            <p:nvPr/>
          </p:nvGrpSpPr>
          <p:grpSpPr>
            <a:xfrm>
              <a:off x="8446935" y="1284896"/>
              <a:ext cx="636767" cy="2980523"/>
              <a:chOff x="1524239" y="542222"/>
              <a:chExt cx="1588342" cy="7434600"/>
            </a:xfrm>
          </p:grpSpPr>
          <p:sp>
            <p:nvSpPr>
              <p:cNvPr id="197" name="正方形/長方形 196"/>
              <p:cNvSpPr/>
              <p:nvPr/>
            </p:nvSpPr>
            <p:spPr>
              <a:xfrm>
                <a:off x="1524239" y="542222"/>
                <a:ext cx="1588340" cy="1588340"/>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198" name="テキスト ボックス 197"/>
              <p:cNvSpPr txBox="1"/>
              <p:nvPr/>
            </p:nvSpPr>
            <p:spPr>
              <a:xfrm>
                <a:off x="1524239" y="670809"/>
                <a:ext cx="1588342" cy="1426476"/>
              </a:xfrm>
              <a:prstGeom prst="rect">
                <a:avLst/>
              </a:prstGeom>
              <a:noFill/>
            </p:spPr>
            <p:txBody>
              <a:bodyPr wrap="square" rtlCol="0">
                <a:spAutoFit/>
              </a:bodyPr>
              <a:lstStyle/>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Peace</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of</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Mind</a:t>
                </a:r>
              </a:p>
            </p:txBody>
          </p:sp>
          <p:sp>
            <p:nvSpPr>
              <p:cNvPr id="205" name="正方形/長方形 204"/>
              <p:cNvSpPr/>
              <p:nvPr/>
            </p:nvSpPr>
            <p:spPr>
              <a:xfrm>
                <a:off x="1524239" y="2481424"/>
                <a:ext cx="1588340" cy="1588340"/>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06" name="テキスト ボックス 205"/>
              <p:cNvSpPr txBox="1"/>
              <p:nvPr/>
            </p:nvSpPr>
            <p:spPr>
              <a:xfrm>
                <a:off x="1524239" y="2610011"/>
                <a:ext cx="1588342" cy="1426476"/>
              </a:xfrm>
              <a:prstGeom prst="rect">
                <a:avLst/>
              </a:prstGeom>
              <a:noFill/>
            </p:spPr>
            <p:txBody>
              <a:bodyPr wrap="square" rtlCol="0">
                <a:spAutoFit/>
              </a:bodyPr>
              <a:lstStyle/>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Peace</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of</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Mind</a:t>
                </a:r>
              </a:p>
            </p:txBody>
          </p:sp>
          <p:sp>
            <p:nvSpPr>
              <p:cNvPr id="207" name="正方形/長方形 206"/>
              <p:cNvSpPr/>
              <p:nvPr/>
            </p:nvSpPr>
            <p:spPr>
              <a:xfrm>
                <a:off x="1524239" y="4434952"/>
                <a:ext cx="1588340" cy="1588340"/>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08" name="テキスト ボックス 207"/>
              <p:cNvSpPr txBox="1"/>
              <p:nvPr/>
            </p:nvSpPr>
            <p:spPr>
              <a:xfrm>
                <a:off x="1524239" y="4563539"/>
                <a:ext cx="1588342" cy="1426476"/>
              </a:xfrm>
              <a:prstGeom prst="rect">
                <a:avLst/>
              </a:prstGeom>
              <a:noFill/>
            </p:spPr>
            <p:txBody>
              <a:bodyPr wrap="square" rtlCol="0">
                <a:spAutoFit/>
              </a:bodyPr>
              <a:lstStyle/>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Peace</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of</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Mind</a:t>
                </a:r>
              </a:p>
            </p:txBody>
          </p:sp>
          <p:sp>
            <p:nvSpPr>
              <p:cNvPr id="209" name="正方形/長方形 208"/>
              <p:cNvSpPr/>
              <p:nvPr/>
            </p:nvSpPr>
            <p:spPr>
              <a:xfrm>
                <a:off x="1524239" y="6388482"/>
                <a:ext cx="1588340" cy="1588340"/>
              </a:xfrm>
              <a:prstGeom prst="rect">
                <a:avLst/>
              </a:prstGeom>
              <a:solidFill>
                <a:srgbClr val="006BA6"/>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210" name="テキスト ボックス 209"/>
              <p:cNvSpPr txBox="1"/>
              <p:nvPr/>
            </p:nvSpPr>
            <p:spPr>
              <a:xfrm>
                <a:off x="1524239" y="6525310"/>
                <a:ext cx="1588342" cy="1426477"/>
              </a:xfrm>
              <a:prstGeom prst="rect">
                <a:avLst/>
              </a:prstGeom>
              <a:noFill/>
            </p:spPr>
            <p:txBody>
              <a:bodyPr wrap="square" rtlCol="0">
                <a:spAutoFit/>
              </a:bodyPr>
              <a:lstStyle/>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Peace</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of</a:t>
                </a:r>
              </a:p>
              <a:p>
                <a:pPr algn="ctr" defTabSz="913577">
                  <a:lnSpc>
                    <a:spcPts val="1299"/>
                  </a:lnSpc>
                </a:pPr>
                <a:r>
                  <a:rPr lang="en-US" altLang="ja-JP" sz="1199">
                    <a:solidFill>
                      <a:srgbClr val="FFFFFF"/>
                    </a:solidFill>
                    <a:latin typeface="Verdana" panose="020B0604030504040204" pitchFamily="34" charset="0"/>
                    <a:ea typeface="Verdana" panose="020B0604030504040204" pitchFamily="34" charset="0"/>
                  </a:rPr>
                  <a:t>Mind</a:t>
                </a:r>
              </a:p>
            </p:txBody>
          </p:sp>
        </p:grpSp>
      </p:grpSp>
      <p:grpSp>
        <p:nvGrpSpPr>
          <p:cNvPr id="189" name="グループ化 188"/>
          <p:cNvGrpSpPr>
            <a:grpSpLocks noChangeAspect="1"/>
          </p:cNvGrpSpPr>
          <p:nvPr/>
        </p:nvGrpSpPr>
        <p:grpSpPr>
          <a:xfrm>
            <a:off x="7919392" y="3591519"/>
            <a:ext cx="655100" cy="659087"/>
            <a:chOff x="1524239" y="542222"/>
            <a:chExt cx="1588340" cy="1588340"/>
          </a:xfrm>
        </p:grpSpPr>
        <p:sp>
          <p:nvSpPr>
            <p:cNvPr id="193" name="正方形/長方形 192"/>
            <p:cNvSpPr/>
            <p:nvPr/>
          </p:nvSpPr>
          <p:spPr>
            <a:xfrm>
              <a:off x="1524239" y="542222"/>
              <a:ext cx="1588340" cy="158834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194" name="テキスト ボックス 193"/>
            <p:cNvSpPr txBox="1"/>
            <p:nvPr/>
          </p:nvSpPr>
          <p:spPr>
            <a:xfrm>
              <a:off x="1524239" y="1015276"/>
              <a:ext cx="1588340" cy="666925"/>
            </a:xfrm>
            <a:prstGeom prst="rect">
              <a:avLst/>
            </a:prstGeom>
            <a:noFill/>
          </p:spPr>
          <p:txBody>
            <a:bodyPr wrap="square" rtlCol="0">
              <a:spAutoFit/>
            </a:bodyPr>
            <a:lstStyle/>
            <a:p>
              <a:pPr algn="ctr" defTabSz="913577"/>
              <a:r>
                <a:rPr lang="en-US" altLang="ja-JP" sz="1199">
                  <a:solidFill>
                    <a:srgbClr val="FFFFFF"/>
                  </a:solidFill>
                  <a:latin typeface="Verdana" panose="020B0604030504040204" pitchFamily="34" charset="0"/>
                  <a:ea typeface="Verdana" panose="020B0604030504040204" pitchFamily="34" charset="0"/>
                </a:rPr>
                <a:t>Green</a:t>
              </a:r>
            </a:p>
          </p:txBody>
        </p:sp>
      </p:grpSp>
      <p:grpSp>
        <p:nvGrpSpPr>
          <p:cNvPr id="183" name="グループ化 182"/>
          <p:cNvGrpSpPr>
            <a:grpSpLocks noChangeAspect="1"/>
          </p:cNvGrpSpPr>
          <p:nvPr/>
        </p:nvGrpSpPr>
        <p:grpSpPr>
          <a:xfrm>
            <a:off x="7919392" y="4402140"/>
            <a:ext cx="655100" cy="659087"/>
            <a:chOff x="1524239" y="542222"/>
            <a:chExt cx="1588340" cy="1588340"/>
          </a:xfrm>
        </p:grpSpPr>
        <p:sp>
          <p:nvSpPr>
            <p:cNvPr id="187" name="正方形/長方形 186"/>
            <p:cNvSpPr/>
            <p:nvPr/>
          </p:nvSpPr>
          <p:spPr>
            <a:xfrm>
              <a:off x="1524239" y="542222"/>
              <a:ext cx="1588340" cy="158834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188" name="テキスト ボックス 187"/>
            <p:cNvSpPr txBox="1"/>
            <p:nvPr/>
          </p:nvSpPr>
          <p:spPr>
            <a:xfrm>
              <a:off x="1524239" y="1015276"/>
              <a:ext cx="1588340" cy="666925"/>
            </a:xfrm>
            <a:prstGeom prst="rect">
              <a:avLst/>
            </a:prstGeom>
            <a:noFill/>
          </p:spPr>
          <p:txBody>
            <a:bodyPr wrap="square" rtlCol="0">
              <a:spAutoFit/>
            </a:bodyPr>
            <a:lstStyle/>
            <a:p>
              <a:pPr algn="ctr" defTabSz="913577"/>
              <a:r>
                <a:rPr lang="en-US" altLang="ja-JP" sz="1199">
                  <a:solidFill>
                    <a:srgbClr val="FFFFFF"/>
                  </a:solidFill>
                  <a:latin typeface="Verdana" panose="020B0604030504040204" pitchFamily="34" charset="0"/>
                  <a:ea typeface="Verdana" panose="020B0604030504040204" pitchFamily="34" charset="0"/>
                </a:rPr>
                <a:t>Green</a:t>
              </a:r>
            </a:p>
          </p:txBody>
        </p:sp>
      </p:grpSp>
      <p:grpSp>
        <p:nvGrpSpPr>
          <p:cNvPr id="177" name="グループ化 176"/>
          <p:cNvGrpSpPr>
            <a:grpSpLocks noChangeAspect="1"/>
          </p:cNvGrpSpPr>
          <p:nvPr/>
        </p:nvGrpSpPr>
        <p:grpSpPr>
          <a:xfrm>
            <a:off x="7919392" y="5212762"/>
            <a:ext cx="655100" cy="659087"/>
            <a:chOff x="1524239" y="542222"/>
            <a:chExt cx="1588340" cy="1588340"/>
          </a:xfrm>
        </p:grpSpPr>
        <p:sp>
          <p:nvSpPr>
            <p:cNvPr id="181" name="正方形/長方形 180"/>
            <p:cNvSpPr/>
            <p:nvPr/>
          </p:nvSpPr>
          <p:spPr>
            <a:xfrm>
              <a:off x="1524239" y="542222"/>
              <a:ext cx="1588340" cy="1588340"/>
            </a:xfrm>
            <a:prstGeom prst="rect">
              <a:avLst/>
            </a:prstGeom>
            <a:solidFill>
              <a:srgbClr val="34B78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577"/>
              <a:endParaRPr lang="ja-JP" altLang="en-US" sz="1798">
                <a:solidFill>
                  <a:srgbClr val="FFFFFF"/>
                </a:solidFill>
                <a:latin typeface="Yu Gothic UI"/>
                <a:ea typeface="Yu Gothic UI"/>
              </a:endParaRPr>
            </a:p>
          </p:txBody>
        </p:sp>
        <p:sp>
          <p:nvSpPr>
            <p:cNvPr id="182" name="テキスト ボックス 181"/>
            <p:cNvSpPr txBox="1"/>
            <p:nvPr/>
          </p:nvSpPr>
          <p:spPr>
            <a:xfrm>
              <a:off x="1524239" y="1015276"/>
              <a:ext cx="1588340" cy="666925"/>
            </a:xfrm>
            <a:prstGeom prst="rect">
              <a:avLst/>
            </a:prstGeom>
            <a:noFill/>
          </p:spPr>
          <p:txBody>
            <a:bodyPr wrap="square" rtlCol="0">
              <a:spAutoFit/>
            </a:bodyPr>
            <a:lstStyle/>
            <a:p>
              <a:pPr algn="ctr" defTabSz="913577"/>
              <a:r>
                <a:rPr lang="en-US" altLang="ja-JP" sz="1199">
                  <a:solidFill>
                    <a:srgbClr val="FFFFFF"/>
                  </a:solidFill>
                  <a:latin typeface="Verdana" panose="020B0604030504040204" pitchFamily="34" charset="0"/>
                  <a:ea typeface="Verdana" panose="020B0604030504040204" pitchFamily="34" charset="0"/>
                </a:rPr>
                <a:t>Green</a:t>
              </a:r>
            </a:p>
          </p:txBody>
        </p:sp>
      </p:grpSp>
      <p:cxnSp>
        <p:nvCxnSpPr>
          <p:cNvPr id="149" name="直線コネクタ 148"/>
          <p:cNvCxnSpPr/>
          <p:nvPr/>
        </p:nvCxnSpPr>
        <p:spPr>
          <a:xfrm>
            <a:off x="9969062" y="1083889"/>
            <a:ext cx="1515135" cy="0"/>
          </a:xfrm>
          <a:prstGeom prst="line">
            <a:avLst/>
          </a:prstGeom>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10151388" y="499664"/>
            <a:ext cx="1105369" cy="553486"/>
          </a:xfrm>
          <a:prstGeom prst="rect">
            <a:avLst/>
          </a:prstGeom>
          <a:noFill/>
        </p:spPr>
        <p:txBody>
          <a:bodyPr wrap="none" rtlCol="0">
            <a:spAutoFit/>
          </a:bodyPr>
          <a:lstStyle/>
          <a:p>
            <a:pPr algn="ctr" defTabSz="913577"/>
            <a:r>
              <a:rPr lang="en-US" altLang="ja-JP" sz="1099" b="1">
                <a:solidFill>
                  <a:srgbClr val="000000"/>
                </a:solidFill>
                <a:latin typeface="Verdana" panose="020B0604030504040204" pitchFamily="34" charset="0"/>
                <a:ea typeface="Verdana" panose="020B0604030504040204" pitchFamily="34" charset="0"/>
              </a:rPr>
              <a:t>Revenue by</a:t>
            </a:r>
          </a:p>
          <a:p>
            <a:pPr algn="ctr" defTabSz="913577"/>
            <a:r>
              <a:rPr lang="en-US" altLang="ja-JP" sz="1099" b="1">
                <a:solidFill>
                  <a:srgbClr val="000000"/>
                </a:solidFill>
                <a:latin typeface="Verdana" panose="020B0604030504040204" pitchFamily="34" charset="0"/>
                <a:ea typeface="Verdana" panose="020B0604030504040204" pitchFamily="34" charset="0"/>
              </a:rPr>
              <a:t>Product</a:t>
            </a:r>
          </a:p>
          <a:p>
            <a:pPr algn="ctr" defTabSz="913577"/>
            <a:r>
              <a:rPr lang="en-US" altLang="ja-JP" sz="799" b="1">
                <a:solidFill>
                  <a:srgbClr val="000000"/>
                </a:solidFill>
                <a:latin typeface="Verdana" panose="020B0604030504040204" pitchFamily="34" charset="0"/>
                <a:ea typeface="Verdana" panose="020B0604030504040204" pitchFamily="34" charset="0"/>
              </a:rPr>
              <a:t>(Ratio) </a:t>
            </a:r>
            <a:endParaRPr lang="ja-JP" altLang="en-US" sz="799" b="1">
              <a:solidFill>
                <a:srgbClr val="000000"/>
              </a:solidFill>
              <a:latin typeface="Verdana" panose="020B0604030504040204" pitchFamily="34" charset="0"/>
              <a:ea typeface="Yu Gothic UI"/>
            </a:endParaRPr>
          </a:p>
        </p:txBody>
      </p:sp>
      <p:cxnSp>
        <p:nvCxnSpPr>
          <p:cNvPr id="151" name="直線コネクタ 150"/>
          <p:cNvCxnSpPr/>
          <p:nvPr/>
        </p:nvCxnSpPr>
        <p:spPr>
          <a:xfrm>
            <a:off x="9969062" y="1894511"/>
            <a:ext cx="1515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直線コネクタ 151"/>
          <p:cNvCxnSpPr/>
          <p:nvPr/>
        </p:nvCxnSpPr>
        <p:spPr>
          <a:xfrm>
            <a:off x="9969062" y="2705132"/>
            <a:ext cx="1515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3" name="直線コネクタ 152"/>
          <p:cNvCxnSpPr/>
          <p:nvPr/>
        </p:nvCxnSpPr>
        <p:spPr>
          <a:xfrm>
            <a:off x="9969062" y="3515753"/>
            <a:ext cx="1515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4" name="直線コネクタ 153"/>
          <p:cNvCxnSpPr/>
          <p:nvPr/>
        </p:nvCxnSpPr>
        <p:spPr>
          <a:xfrm>
            <a:off x="9969062" y="4326374"/>
            <a:ext cx="1515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5" name="直線コネクタ 154"/>
          <p:cNvCxnSpPr/>
          <p:nvPr/>
        </p:nvCxnSpPr>
        <p:spPr>
          <a:xfrm>
            <a:off x="9969062" y="5136995"/>
            <a:ext cx="151513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6" name="直線コネクタ 155"/>
          <p:cNvCxnSpPr/>
          <p:nvPr/>
        </p:nvCxnSpPr>
        <p:spPr>
          <a:xfrm>
            <a:off x="9969062" y="5947614"/>
            <a:ext cx="1515135" cy="0"/>
          </a:xfrm>
          <a:prstGeom prst="line">
            <a:avLst/>
          </a:prstGeom>
        </p:spPr>
        <p:style>
          <a:lnRef idx="1">
            <a:schemeClr val="accent1"/>
          </a:lnRef>
          <a:fillRef idx="0">
            <a:schemeClr val="accent1"/>
          </a:fillRef>
          <a:effectRef idx="0">
            <a:schemeClr val="accent1"/>
          </a:effectRef>
          <a:fontRef idx="minor">
            <a:schemeClr val="tx1"/>
          </a:fontRef>
        </p:style>
      </p:cxnSp>
      <p:sp>
        <p:nvSpPr>
          <p:cNvPr id="157" name="テキスト ボックス 156"/>
          <p:cNvSpPr txBox="1"/>
          <p:nvPr/>
        </p:nvSpPr>
        <p:spPr>
          <a:xfrm>
            <a:off x="10205493" y="1258496"/>
            <a:ext cx="1042273" cy="461408"/>
          </a:xfrm>
          <a:prstGeom prst="rect">
            <a:avLst/>
          </a:prstGeom>
          <a:noFill/>
        </p:spPr>
        <p:txBody>
          <a:bodyPr wrap="none" rtlCol="0" anchor="ctr">
            <a:spAutoFit/>
          </a:bodyPr>
          <a:lstStyle/>
          <a:p>
            <a:pPr algn="ctr" defTabSz="913577"/>
            <a:r>
              <a:rPr lang="en-US" altLang="ja-JP" sz="1199">
                <a:solidFill>
                  <a:srgbClr val="000000"/>
                </a:solidFill>
                <a:latin typeface="Verdana" panose="020B0604030504040204" pitchFamily="34" charset="0"/>
                <a:ea typeface="Verdana" panose="020B0604030504040204" pitchFamily="34" charset="0"/>
              </a:rPr>
              <a:t>$8.9 billion</a:t>
            </a:r>
          </a:p>
          <a:p>
            <a:pPr algn="ctr" defTabSz="913577"/>
            <a:r>
              <a:rPr lang="ja-JP" altLang="en-US" sz="1199">
                <a:solidFill>
                  <a:srgbClr val="000000"/>
                </a:solidFill>
                <a:latin typeface="Verdana" panose="020B0604030504040204" pitchFamily="34" charset="0"/>
                <a:ea typeface="Yu Gothic UI"/>
              </a:rPr>
              <a:t>（</a:t>
            </a:r>
            <a:r>
              <a:rPr lang="en-US" altLang="ja-JP" sz="1199">
                <a:solidFill>
                  <a:srgbClr val="000000"/>
                </a:solidFill>
                <a:latin typeface="Verdana" panose="020B0604030504040204" pitchFamily="34" charset="0"/>
                <a:ea typeface="Verdana" panose="020B0604030504040204" pitchFamily="34" charset="0"/>
              </a:rPr>
              <a:t>20.6%</a:t>
            </a:r>
            <a:r>
              <a:rPr lang="ja-JP" altLang="en-US" sz="1199">
                <a:solidFill>
                  <a:srgbClr val="000000"/>
                </a:solidFill>
                <a:latin typeface="Verdana" panose="020B0604030504040204" pitchFamily="34" charset="0"/>
                <a:ea typeface="Yu Gothic UI"/>
              </a:rPr>
              <a:t>）</a:t>
            </a:r>
          </a:p>
        </p:txBody>
      </p:sp>
      <p:sp>
        <p:nvSpPr>
          <p:cNvPr id="158" name="テキスト ボックス 157"/>
          <p:cNvSpPr txBox="1"/>
          <p:nvPr/>
        </p:nvSpPr>
        <p:spPr>
          <a:xfrm>
            <a:off x="10139771" y="2076508"/>
            <a:ext cx="1173719" cy="461408"/>
          </a:xfrm>
          <a:prstGeom prst="rect">
            <a:avLst/>
          </a:prstGeom>
          <a:noFill/>
        </p:spPr>
        <p:txBody>
          <a:bodyPr wrap="none" rtlCol="0" anchor="ctr">
            <a:spAutoFit/>
          </a:bodyPr>
          <a:lstStyle/>
          <a:p>
            <a:pPr algn="ctr" defTabSz="913577"/>
            <a:r>
              <a:rPr lang="en-US" altLang="zh-TW" sz="1199">
                <a:solidFill>
                  <a:srgbClr val="000000"/>
                </a:solidFill>
                <a:latin typeface="Verdana" panose="020B0604030504040204" pitchFamily="34" charset="0"/>
                <a:ea typeface="Verdana" panose="020B0604030504040204" pitchFamily="34" charset="0"/>
              </a:rPr>
              <a:t>$9.8 billion</a:t>
            </a:r>
            <a:r>
              <a:rPr lang="en-US" altLang="zh-TW" sz="1199" baseline="30000">
                <a:solidFill>
                  <a:srgbClr val="000000"/>
                </a:solidFill>
                <a:latin typeface="Verdana" panose="020B0604030504040204" pitchFamily="34" charset="0"/>
                <a:ea typeface="Verdana" panose="020B0604030504040204" pitchFamily="34" charset="0"/>
              </a:rPr>
              <a:t>*2</a:t>
            </a:r>
          </a:p>
          <a:p>
            <a:pPr algn="ctr" defTabSz="913577"/>
            <a:r>
              <a:rPr lang="zh-TW" altLang="en-US" sz="1199">
                <a:solidFill>
                  <a:srgbClr val="000000"/>
                </a:solidFill>
                <a:latin typeface="Verdana" panose="020B0604030504040204" pitchFamily="34" charset="0"/>
                <a:ea typeface="Yu Gothic UI"/>
              </a:rPr>
              <a:t>（</a:t>
            </a:r>
            <a:r>
              <a:rPr lang="en-US" altLang="zh-TW" sz="1199">
                <a:solidFill>
                  <a:srgbClr val="000000"/>
                </a:solidFill>
                <a:latin typeface="Verdana" panose="020B0604030504040204" pitchFamily="34" charset="0"/>
                <a:ea typeface="Verdana" panose="020B0604030504040204" pitchFamily="34" charset="0"/>
              </a:rPr>
              <a:t>22.6%</a:t>
            </a:r>
            <a:r>
              <a:rPr lang="zh-TW" altLang="en-US" sz="1199">
                <a:solidFill>
                  <a:srgbClr val="000000"/>
                </a:solidFill>
                <a:latin typeface="Verdana" panose="020B0604030504040204" pitchFamily="34" charset="0"/>
                <a:ea typeface="Yu Gothic UI"/>
              </a:rPr>
              <a:t>）</a:t>
            </a:r>
            <a:endParaRPr lang="ja-JP" altLang="en-US" sz="1199">
              <a:solidFill>
                <a:srgbClr val="000000"/>
              </a:solidFill>
              <a:latin typeface="Verdana" panose="020B0604030504040204" pitchFamily="34" charset="0"/>
              <a:ea typeface="Yu Gothic UI"/>
            </a:endParaRPr>
          </a:p>
        </p:txBody>
      </p:sp>
      <p:sp>
        <p:nvSpPr>
          <p:cNvPr id="159" name="テキスト ボックス 158"/>
          <p:cNvSpPr txBox="1"/>
          <p:nvPr/>
        </p:nvSpPr>
        <p:spPr>
          <a:xfrm>
            <a:off x="10156601" y="2879738"/>
            <a:ext cx="1140057" cy="461408"/>
          </a:xfrm>
          <a:prstGeom prst="rect">
            <a:avLst/>
          </a:prstGeom>
          <a:noFill/>
        </p:spPr>
        <p:txBody>
          <a:bodyPr wrap="none" rtlCol="0" anchor="ctr">
            <a:spAutoFit/>
          </a:bodyPr>
          <a:lstStyle/>
          <a:p>
            <a:pPr algn="ctr" defTabSz="913577"/>
            <a:r>
              <a:rPr lang="en-US" altLang="ja-JP" sz="1199">
                <a:solidFill>
                  <a:srgbClr val="000000"/>
                </a:solidFill>
                <a:latin typeface="Verdana" panose="020B0604030504040204" pitchFamily="34" charset="0"/>
                <a:ea typeface="Verdana" panose="020B0604030504040204" pitchFamily="34" charset="0"/>
              </a:rPr>
              <a:t>$10.6 billion</a:t>
            </a:r>
          </a:p>
          <a:p>
            <a:pPr algn="ctr" defTabSz="913577"/>
            <a:r>
              <a:rPr lang="ja-JP" altLang="en-US" sz="1199">
                <a:solidFill>
                  <a:srgbClr val="000000"/>
                </a:solidFill>
                <a:latin typeface="Verdana" panose="020B0604030504040204" pitchFamily="34" charset="0"/>
                <a:ea typeface="Yu Gothic UI"/>
              </a:rPr>
              <a:t>（</a:t>
            </a:r>
            <a:r>
              <a:rPr lang="en-US" altLang="ja-JP" sz="1199">
                <a:solidFill>
                  <a:srgbClr val="000000"/>
                </a:solidFill>
                <a:latin typeface="Verdana" panose="020B0604030504040204" pitchFamily="34" charset="0"/>
                <a:ea typeface="Verdana" panose="020B0604030504040204" pitchFamily="34" charset="0"/>
              </a:rPr>
              <a:t>23.2%</a:t>
            </a:r>
            <a:r>
              <a:rPr lang="ja-JP" altLang="en-US" sz="1199">
                <a:solidFill>
                  <a:srgbClr val="000000"/>
                </a:solidFill>
                <a:latin typeface="Verdana" panose="020B0604030504040204" pitchFamily="34" charset="0"/>
                <a:ea typeface="Yu Gothic UI"/>
              </a:rPr>
              <a:t>）</a:t>
            </a:r>
          </a:p>
        </p:txBody>
      </p:sp>
      <p:sp>
        <p:nvSpPr>
          <p:cNvPr id="160" name="テキスト ボックス 159"/>
          <p:cNvSpPr txBox="1"/>
          <p:nvPr/>
        </p:nvSpPr>
        <p:spPr>
          <a:xfrm>
            <a:off x="10156600" y="3703001"/>
            <a:ext cx="1140056" cy="461408"/>
          </a:xfrm>
          <a:prstGeom prst="rect">
            <a:avLst/>
          </a:prstGeom>
          <a:noFill/>
        </p:spPr>
        <p:txBody>
          <a:bodyPr wrap="none" rtlCol="0" anchor="ctr">
            <a:spAutoFit/>
          </a:bodyPr>
          <a:lstStyle/>
          <a:p>
            <a:pPr algn="ctr" defTabSz="913577"/>
            <a:r>
              <a:rPr lang="en-US" altLang="ja-JP" sz="1199">
                <a:solidFill>
                  <a:srgbClr val="000000"/>
                </a:solidFill>
                <a:latin typeface="Verdana" panose="020B0604030504040204" pitchFamily="34" charset="0"/>
                <a:ea typeface="Verdana" panose="020B0604030504040204" pitchFamily="34" charset="0"/>
              </a:rPr>
              <a:t>$11.4 billion</a:t>
            </a:r>
          </a:p>
          <a:p>
            <a:pPr algn="ctr" defTabSz="913577"/>
            <a:r>
              <a:rPr lang="ja-JP" altLang="en-US" sz="1199">
                <a:solidFill>
                  <a:srgbClr val="000000"/>
                </a:solidFill>
                <a:latin typeface="Verdana" panose="020B0604030504040204" pitchFamily="34" charset="0"/>
                <a:ea typeface="Yu Gothic UI"/>
              </a:rPr>
              <a:t>（</a:t>
            </a:r>
            <a:r>
              <a:rPr lang="en-US" altLang="ja-JP" sz="1199">
                <a:solidFill>
                  <a:srgbClr val="000000"/>
                </a:solidFill>
                <a:latin typeface="Verdana" panose="020B0604030504040204" pitchFamily="34" charset="0"/>
                <a:ea typeface="Verdana" panose="020B0604030504040204" pitchFamily="34" charset="0"/>
              </a:rPr>
              <a:t>24.6%</a:t>
            </a:r>
            <a:r>
              <a:rPr lang="ja-JP" altLang="en-US" sz="1199">
                <a:solidFill>
                  <a:srgbClr val="000000"/>
                </a:solidFill>
                <a:latin typeface="Verdana" panose="020B0604030504040204" pitchFamily="34" charset="0"/>
                <a:ea typeface="Yu Gothic UI"/>
              </a:rPr>
              <a:t>）</a:t>
            </a:r>
          </a:p>
        </p:txBody>
      </p:sp>
      <p:sp>
        <p:nvSpPr>
          <p:cNvPr id="161" name="テキスト ボックス 160"/>
          <p:cNvSpPr txBox="1"/>
          <p:nvPr/>
        </p:nvSpPr>
        <p:spPr>
          <a:xfrm>
            <a:off x="10139769" y="4529876"/>
            <a:ext cx="1173719" cy="461408"/>
          </a:xfrm>
          <a:prstGeom prst="rect">
            <a:avLst/>
          </a:prstGeom>
          <a:noFill/>
        </p:spPr>
        <p:txBody>
          <a:bodyPr wrap="none" rtlCol="0" anchor="ctr">
            <a:spAutoFit/>
          </a:bodyPr>
          <a:lstStyle/>
          <a:p>
            <a:pPr algn="ctr" defTabSz="913577"/>
            <a:r>
              <a:rPr lang="en-US" altLang="ja-JP" sz="1199">
                <a:solidFill>
                  <a:srgbClr val="000000"/>
                </a:solidFill>
                <a:latin typeface="Verdana" panose="020B0604030504040204" pitchFamily="34" charset="0"/>
                <a:ea typeface="Verdana" panose="020B0604030504040204" pitchFamily="34" charset="0"/>
              </a:rPr>
              <a:t>$1.6 billion</a:t>
            </a:r>
            <a:r>
              <a:rPr lang="en-US" altLang="ja-JP" sz="1199" baseline="30000">
                <a:solidFill>
                  <a:srgbClr val="000000"/>
                </a:solidFill>
                <a:latin typeface="Verdana" panose="020B0604030504040204" pitchFamily="34" charset="0"/>
                <a:ea typeface="Verdana" panose="020B0604030504040204" pitchFamily="34" charset="0"/>
              </a:rPr>
              <a:t>*3</a:t>
            </a:r>
          </a:p>
          <a:p>
            <a:pPr algn="ctr" defTabSz="913577"/>
            <a:r>
              <a:rPr lang="ja-JP" altLang="en-US" sz="1199">
                <a:solidFill>
                  <a:srgbClr val="000000"/>
                </a:solidFill>
                <a:latin typeface="Verdana" panose="020B0604030504040204" pitchFamily="34" charset="0"/>
                <a:ea typeface="Yu Gothic UI"/>
              </a:rPr>
              <a:t>（</a:t>
            </a:r>
            <a:r>
              <a:rPr lang="en-US" altLang="ja-JP" sz="1199">
                <a:solidFill>
                  <a:srgbClr val="000000"/>
                </a:solidFill>
                <a:latin typeface="Verdana" panose="020B0604030504040204" pitchFamily="34" charset="0"/>
                <a:ea typeface="Verdana" panose="020B0604030504040204" pitchFamily="34" charset="0"/>
              </a:rPr>
              <a:t>3.2%</a:t>
            </a:r>
            <a:r>
              <a:rPr lang="ja-JP" altLang="en-US" sz="1199">
                <a:solidFill>
                  <a:srgbClr val="000000"/>
                </a:solidFill>
                <a:latin typeface="Verdana" panose="020B0604030504040204" pitchFamily="34" charset="0"/>
                <a:ea typeface="Yu Gothic UI"/>
              </a:rPr>
              <a:t>）</a:t>
            </a:r>
          </a:p>
        </p:txBody>
      </p:sp>
      <p:sp>
        <p:nvSpPr>
          <p:cNvPr id="162" name="テキスト ボックス 161"/>
          <p:cNvSpPr txBox="1"/>
          <p:nvPr/>
        </p:nvSpPr>
        <p:spPr>
          <a:xfrm>
            <a:off x="10205493" y="5340494"/>
            <a:ext cx="1042273" cy="461408"/>
          </a:xfrm>
          <a:prstGeom prst="rect">
            <a:avLst/>
          </a:prstGeom>
          <a:noFill/>
        </p:spPr>
        <p:txBody>
          <a:bodyPr wrap="none" rtlCol="0" anchor="ctr">
            <a:spAutoFit/>
          </a:bodyPr>
          <a:lstStyle/>
          <a:p>
            <a:pPr algn="ctr" defTabSz="913577"/>
            <a:r>
              <a:rPr lang="en-US" altLang="ja-JP" sz="1199">
                <a:solidFill>
                  <a:srgbClr val="000000"/>
                </a:solidFill>
                <a:latin typeface="Verdana" panose="020B0604030504040204" pitchFamily="34" charset="0"/>
                <a:ea typeface="Verdana" panose="020B0604030504040204" pitchFamily="34" charset="0"/>
              </a:rPr>
              <a:t>$1.6 billion</a:t>
            </a:r>
          </a:p>
          <a:p>
            <a:pPr algn="ctr" defTabSz="913577"/>
            <a:r>
              <a:rPr lang="ja-JP" altLang="en-US" sz="1199">
                <a:solidFill>
                  <a:srgbClr val="000000"/>
                </a:solidFill>
                <a:latin typeface="Verdana" panose="020B0604030504040204" pitchFamily="34" charset="0"/>
                <a:ea typeface="Yu Gothic UI"/>
              </a:rPr>
              <a:t>（</a:t>
            </a:r>
            <a:r>
              <a:rPr lang="en-US" altLang="ja-JP" sz="1199">
                <a:solidFill>
                  <a:srgbClr val="000000"/>
                </a:solidFill>
                <a:latin typeface="Verdana" panose="020B0604030504040204" pitchFamily="34" charset="0"/>
                <a:ea typeface="Verdana" panose="020B0604030504040204" pitchFamily="34" charset="0"/>
              </a:rPr>
              <a:t>3.4%</a:t>
            </a:r>
            <a:r>
              <a:rPr lang="ja-JP" altLang="en-US" sz="1199">
                <a:solidFill>
                  <a:srgbClr val="000000"/>
                </a:solidFill>
                <a:latin typeface="Verdana" panose="020B0604030504040204" pitchFamily="34" charset="0"/>
                <a:ea typeface="Yu Gothic UI"/>
              </a:rPr>
              <a:t>）</a:t>
            </a:r>
          </a:p>
        </p:txBody>
      </p:sp>
      <p:cxnSp>
        <p:nvCxnSpPr>
          <p:cNvPr id="129" name="直線コネクタ 128"/>
          <p:cNvCxnSpPr/>
          <p:nvPr/>
        </p:nvCxnSpPr>
        <p:spPr>
          <a:xfrm>
            <a:off x="4291111" y="1083890"/>
            <a:ext cx="3057168" cy="0"/>
          </a:xfrm>
          <a:prstGeom prst="line">
            <a:avLst/>
          </a:prstGeom>
        </p:spPr>
        <p:style>
          <a:lnRef idx="1">
            <a:schemeClr val="accent1"/>
          </a:lnRef>
          <a:fillRef idx="0">
            <a:schemeClr val="accent1"/>
          </a:fillRef>
          <a:effectRef idx="0">
            <a:schemeClr val="accent1"/>
          </a:effectRef>
          <a:fontRef idx="minor">
            <a:schemeClr val="tx1"/>
          </a:fontRef>
        </p:style>
      </p:cxnSp>
      <p:sp>
        <p:nvSpPr>
          <p:cNvPr id="130" name="テキスト ボックス 129"/>
          <p:cNvSpPr txBox="1"/>
          <p:nvPr/>
        </p:nvSpPr>
        <p:spPr>
          <a:xfrm>
            <a:off x="5429881" y="702116"/>
            <a:ext cx="884360" cy="261368"/>
          </a:xfrm>
          <a:prstGeom prst="rect">
            <a:avLst/>
          </a:prstGeom>
          <a:noFill/>
        </p:spPr>
        <p:txBody>
          <a:bodyPr wrap="none" rtlCol="0">
            <a:spAutoFit/>
          </a:bodyPr>
          <a:lstStyle/>
          <a:p>
            <a:pPr algn="ctr" defTabSz="913577"/>
            <a:r>
              <a:rPr lang="en-US" altLang="ja-JP" sz="1099" b="1">
                <a:solidFill>
                  <a:srgbClr val="000000"/>
                </a:solidFill>
                <a:latin typeface="Verdana" panose="020B0604030504040204" pitchFamily="34" charset="0"/>
                <a:ea typeface="Verdana" panose="020B0604030504040204" pitchFamily="34" charset="0"/>
              </a:rPr>
              <a:t>Segment</a:t>
            </a:r>
            <a:endParaRPr lang="ja-JP" altLang="en-US" sz="1099" b="1">
              <a:solidFill>
                <a:srgbClr val="000000"/>
              </a:solidFill>
              <a:latin typeface="Yu Gothic UI"/>
              <a:ea typeface="Yu Gothic UI"/>
            </a:endParaRPr>
          </a:p>
        </p:txBody>
      </p:sp>
      <p:cxnSp>
        <p:nvCxnSpPr>
          <p:cNvPr id="133" name="直線コネクタ 132"/>
          <p:cNvCxnSpPr/>
          <p:nvPr/>
        </p:nvCxnSpPr>
        <p:spPr>
          <a:xfrm>
            <a:off x="5442045" y="1894511"/>
            <a:ext cx="1906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4" name="直線コネクタ 133"/>
          <p:cNvCxnSpPr/>
          <p:nvPr/>
        </p:nvCxnSpPr>
        <p:spPr>
          <a:xfrm>
            <a:off x="5442045" y="2705132"/>
            <a:ext cx="1906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5" name="直線コネクタ 134"/>
          <p:cNvCxnSpPr/>
          <p:nvPr/>
        </p:nvCxnSpPr>
        <p:spPr>
          <a:xfrm>
            <a:off x="5442045" y="3515753"/>
            <a:ext cx="190623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6" name="直線コネクタ 135"/>
          <p:cNvCxnSpPr/>
          <p:nvPr/>
        </p:nvCxnSpPr>
        <p:spPr>
          <a:xfrm>
            <a:off x="5442045" y="4326374"/>
            <a:ext cx="1906234" cy="0"/>
          </a:xfrm>
          <a:prstGeom prst="line">
            <a:avLst/>
          </a:prstGeom>
        </p:spPr>
        <p:style>
          <a:lnRef idx="1">
            <a:schemeClr val="accent1"/>
          </a:lnRef>
          <a:fillRef idx="0">
            <a:schemeClr val="accent1"/>
          </a:fillRef>
          <a:effectRef idx="0">
            <a:schemeClr val="accent1"/>
          </a:effectRef>
          <a:fontRef idx="minor">
            <a:schemeClr val="tx1"/>
          </a:fontRef>
        </p:style>
      </p:cxnSp>
      <p:sp>
        <p:nvSpPr>
          <p:cNvPr id="137" name="テキスト ボックス 136"/>
          <p:cNvSpPr txBox="1"/>
          <p:nvPr/>
        </p:nvSpPr>
        <p:spPr>
          <a:xfrm>
            <a:off x="5459838" y="1350830"/>
            <a:ext cx="1935917"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Electrification Systems</a:t>
            </a:r>
            <a:endParaRPr lang="ja-JP" altLang="en-US" sz="1199">
              <a:solidFill>
                <a:srgbClr val="000000"/>
              </a:solidFill>
              <a:latin typeface="Verdana" panose="020B0604030504040204" pitchFamily="34" charset="0"/>
              <a:ea typeface="Yu Gothic UI"/>
            </a:endParaRPr>
          </a:p>
        </p:txBody>
      </p:sp>
      <p:sp>
        <p:nvSpPr>
          <p:cNvPr id="138" name="テキスト ボックス 137"/>
          <p:cNvSpPr txBox="1"/>
          <p:nvPr/>
        </p:nvSpPr>
        <p:spPr>
          <a:xfrm>
            <a:off x="5459838" y="2161448"/>
            <a:ext cx="1716445"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Powertrain Systems</a:t>
            </a:r>
            <a:endParaRPr lang="ja-JP" altLang="en-US" sz="1199">
              <a:solidFill>
                <a:srgbClr val="000000"/>
              </a:solidFill>
              <a:latin typeface="Verdana" panose="020B0604030504040204" pitchFamily="34" charset="0"/>
              <a:ea typeface="Yu Gothic UI"/>
            </a:endParaRPr>
          </a:p>
        </p:txBody>
      </p:sp>
      <p:sp>
        <p:nvSpPr>
          <p:cNvPr id="139" name="テキスト ボックス 138"/>
          <p:cNvSpPr txBox="1"/>
          <p:nvPr/>
        </p:nvSpPr>
        <p:spPr>
          <a:xfrm>
            <a:off x="5459838" y="3003043"/>
            <a:ext cx="1527531"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Thermal Systems</a:t>
            </a:r>
            <a:endParaRPr lang="ja-JP" altLang="en-US" sz="1199">
              <a:solidFill>
                <a:srgbClr val="000000"/>
              </a:solidFill>
              <a:latin typeface="Verdana" panose="020B0604030504040204" pitchFamily="34" charset="0"/>
              <a:ea typeface="Yu Gothic UI"/>
            </a:endParaRPr>
          </a:p>
        </p:txBody>
      </p:sp>
      <p:sp>
        <p:nvSpPr>
          <p:cNvPr id="140" name="テキスト ボックス 139"/>
          <p:cNvSpPr txBox="1"/>
          <p:nvPr/>
        </p:nvSpPr>
        <p:spPr>
          <a:xfrm>
            <a:off x="5459838" y="3811593"/>
            <a:ext cx="1663531"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Mobility Electronics</a:t>
            </a:r>
            <a:endParaRPr lang="ja-JP" altLang="en-US" sz="1199">
              <a:solidFill>
                <a:srgbClr val="000000"/>
              </a:solidFill>
              <a:latin typeface="Verdana" panose="020B0604030504040204" pitchFamily="34" charset="0"/>
              <a:ea typeface="Yu Gothic UI"/>
            </a:endParaRPr>
          </a:p>
        </p:txBody>
      </p:sp>
      <p:sp>
        <p:nvSpPr>
          <p:cNvPr id="141" name="テキスト ボックス 140"/>
          <p:cNvSpPr txBox="1"/>
          <p:nvPr/>
        </p:nvSpPr>
        <p:spPr>
          <a:xfrm>
            <a:off x="5459838" y="4622210"/>
            <a:ext cx="1766990"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Advanced Devices </a:t>
            </a:r>
            <a:r>
              <a:rPr lang="en-US" altLang="ja-JP" sz="1199" baseline="30000">
                <a:solidFill>
                  <a:srgbClr val="000000"/>
                </a:solidFill>
                <a:latin typeface="Verdana" panose="020B0604030504040204" pitchFamily="34" charset="0"/>
                <a:ea typeface="Verdana" panose="020B0604030504040204" pitchFamily="34" charset="0"/>
              </a:rPr>
              <a:t>*1</a:t>
            </a:r>
            <a:endParaRPr lang="ja-JP" altLang="en-US" sz="1199" baseline="30000">
              <a:solidFill>
                <a:srgbClr val="000000"/>
              </a:solidFill>
              <a:latin typeface="Verdana" panose="020B0604030504040204" pitchFamily="34" charset="0"/>
              <a:ea typeface="Yu Gothic UI"/>
            </a:endParaRPr>
          </a:p>
        </p:txBody>
      </p:sp>
      <p:sp>
        <p:nvSpPr>
          <p:cNvPr id="142" name="テキスト ボックス 141"/>
          <p:cNvSpPr txBox="1"/>
          <p:nvPr/>
        </p:nvSpPr>
        <p:spPr>
          <a:xfrm>
            <a:off x="5459838" y="5214070"/>
            <a:ext cx="1688322"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Industrial Solutions</a:t>
            </a:r>
            <a:endParaRPr lang="ja-JP" altLang="en-US" sz="1199">
              <a:solidFill>
                <a:srgbClr val="000000"/>
              </a:solidFill>
              <a:latin typeface="Verdana" panose="020B0604030504040204" pitchFamily="34" charset="0"/>
              <a:ea typeface="Yu Gothic UI"/>
            </a:endParaRPr>
          </a:p>
        </p:txBody>
      </p:sp>
      <p:sp>
        <p:nvSpPr>
          <p:cNvPr id="143" name="テキスト ボックス 142"/>
          <p:cNvSpPr txBox="1"/>
          <p:nvPr/>
        </p:nvSpPr>
        <p:spPr>
          <a:xfrm>
            <a:off x="5459839" y="5619378"/>
            <a:ext cx="1518497" cy="276743"/>
          </a:xfrm>
          <a:prstGeom prst="rect">
            <a:avLst/>
          </a:prstGeom>
          <a:noFill/>
        </p:spPr>
        <p:txBody>
          <a:bodyPr wrap="none" rtlCol="0" anchor="ctr">
            <a:spAutoFit/>
          </a:bodyPr>
          <a:lstStyle/>
          <a:p>
            <a:pPr defTabSz="913577"/>
            <a:r>
              <a:rPr lang="en-US" altLang="ja-JP" sz="1199">
                <a:solidFill>
                  <a:srgbClr val="000000"/>
                </a:solidFill>
                <a:latin typeface="Verdana" panose="020B0604030504040204" pitchFamily="34" charset="0"/>
                <a:ea typeface="Verdana" panose="020B0604030504040204" pitchFamily="34" charset="0"/>
              </a:rPr>
              <a:t>Food Value Chain</a:t>
            </a:r>
            <a:endParaRPr lang="ja-JP" altLang="en-US" sz="1199">
              <a:solidFill>
                <a:srgbClr val="000000"/>
              </a:solidFill>
              <a:latin typeface="Verdana" panose="020B0604030504040204" pitchFamily="34" charset="0"/>
              <a:ea typeface="Yu Gothic UI"/>
            </a:endParaRPr>
          </a:p>
        </p:txBody>
      </p:sp>
      <p:cxnSp>
        <p:nvCxnSpPr>
          <p:cNvPr id="144" name="直線コネクタ 143"/>
          <p:cNvCxnSpPr/>
          <p:nvPr/>
        </p:nvCxnSpPr>
        <p:spPr>
          <a:xfrm>
            <a:off x="5442045" y="5542304"/>
            <a:ext cx="1906234" cy="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sp>
        <p:nvSpPr>
          <p:cNvPr id="145" name="テキスト ボックス 144"/>
          <p:cNvSpPr txBox="1"/>
          <p:nvPr/>
        </p:nvSpPr>
        <p:spPr>
          <a:xfrm>
            <a:off x="4299207" y="2895199"/>
            <a:ext cx="1095760" cy="430488"/>
          </a:xfrm>
          <a:prstGeom prst="rect">
            <a:avLst/>
          </a:prstGeom>
          <a:noFill/>
        </p:spPr>
        <p:txBody>
          <a:bodyPr wrap="none" rtlCol="0">
            <a:spAutoFit/>
          </a:bodyPr>
          <a:lstStyle/>
          <a:p>
            <a:pPr defTabSz="913577"/>
            <a:r>
              <a:rPr lang="en-US" altLang="ja-JP" sz="1099" b="1">
                <a:solidFill>
                  <a:srgbClr val="000000"/>
                </a:solidFill>
                <a:latin typeface="Verdana" panose="020B0604030504040204" pitchFamily="34" charset="0"/>
                <a:ea typeface="Verdana" panose="020B0604030504040204" pitchFamily="34" charset="0"/>
              </a:rPr>
              <a:t>Automotive</a:t>
            </a:r>
          </a:p>
          <a:p>
            <a:pPr defTabSz="913577"/>
            <a:r>
              <a:rPr lang="en-US" altLang="ja-JP" sz="1099" b="1">
                <a:solidFill>
                  <a:srgbClr val="000000"/>
                </a:solidFill>
                <a:latin typeface="Verdana" panose="020B0604030504040204" pitchFamily="34" charset="0"/>
                <a:ea typeface="Verdana" panose="020B0604030504040204" pitchFamily="34" charset="0"/>
              </a:rPr>
              <a:t>Businesses</a:t>
            </a:r>
            <a:endParaRPr lang="ja-JP" altLang="en-US" sz="1099" b="1">
              <a:solidFill>
                <a:srgbClr val="000000"/>
              </a:solidFill>
              <a:latin typeface="Verdana" panose="020B0604030504040204" pitchFamily="34" charset="0"/>
              <a:ea typeface="Yu Gothic UI"/>
            </a:endParaRPr>
          </a:p>
        </p:txBody>
      </p:sp>
      <p:sp>
        <p:nvSpPr>
          <p:cNvPr id="146" name="テキスト ボックス 145"/>
          <p:cNvSpPr txBox="1"/>
          <p:nvPr/>
        </p:nvSpPr>
        <p:spPr>
          <a:xfrm>
            <a:off x="4299207" y="5269446"/>
            <a:ext cx="1129392" cy="599609"/>
          </a:xfrm>
          <a:prstGeom prst="rect">
            <a:avLst/>
          </a:prstGeom>
          <a:noFill/>
        </p:spPr>
        <p:txBody>
          <a:bodyPr wrap="none" rtlCol="0">
            <a:spAutoFit/>
          </a:bodyPr>
          <a:lstStyle/>
          <a:p>
            <a:pPr defTabSz="913577"/>
            <a:r>
              <a:rPr lang="en-US" altLang="ja-JP" sz="1099" b="1">
                <a:solidFill>
                  <a:srgbClr val="000000"/>
                </a:solidFill>
                <a:latin typeface="Verdana" panose="020B0604030504040204" pitchFamily="34" charset="0"/>
                <a:ea typeface="Verdana" panose="020B0604030504040204" pitchFamily="34" charset="0"/>
              </a:rPr>
              <a:t>Non-</a:t>
            </a:r>
          </a:p>
          <a:p>
            <a:pPr defTabSz="913577"/>
            <a:r>
              <a:rPr lang="en-US" altLang="ja-JP" sz="1099" b="1">
                <a:solidFill>
                  <a:srgbClr val="000000"/>
                </a:solidFill>
                <a:latin typeface="Verdana" panose="020B0604030504040204" pitchFamily="34" charset="0"/>
                <a:ea typeface="Verdana" panose="020B0604030504040204" pitchFamily="34" charset="0"/>
              </a:rPr>
              <a:t>automotive </a:t>
            </a:r>
          </a:p>
          <a:p>
            <a:pPr defTabSz="913577"/>
            <a:r>
              <a:rPr lang="en-US" altLang="ja-JP" sz="1099" b="1">
                <a:solidFill>
                  <a:srgbClr val="000000"/>
                </a:solidFill>
                <a:latin typeface="Verdana" panose="020B0604030504040204" pitchFamily="34" charset="0"/>
                <a:ea typeface="Verdana" panose="020B0604030504040204" pitchFamily="34" charset="0"/>
              </a:rPr>
              <a:t>Businesses</a:t>
            </a:r>
            <a:endParaRPr lang="ja-JP" altLang="en-US" sz="1099" b="1">
              <a:solidFill>
                <a:srgbClr val="000000"/>
              </a:solidFill>
              <a:latin typeface="Verdana" panose="020B0604030504040204" pitchFamily="34" charset="0"/>
              <a:ea typeface="Yu Gothic UI"/>
            </a:endParaRPr>
          </a:p>
        </p:txBody>
      </p:sp>
      <p:cxnSp>
        <p:nvCxnSpPr>
          <p:cNvPr id="147" name="直線コネクタ 146"/>
          <p:cNvCxnSpPr/>
          <p:nvPr/>
        </p:nvCxnSpPr>
        <p:spPr>
          <a:xfrm>
            <a:off x="4291111" y="5136996"/>
            <a:ext cx="305716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8" name="直線コネクタ 147"/>
          <p:cNvCxnSpPr/>
          <p:nvPr/>
        </p:nvCxnSpPr>
        <p:spPr>
          <a:xfrm>
            <a:off x="4291111" y="5947614"/>
            <a:ext cx="3057168"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Rectangle 12"/>
          <p:cNvSpPr>
            <a:spLocks noChangeArrowheads="1"/>
          </p:cNvSpPr>
          <p:nvPr/>
        </p:nvSpPr>
        <p:spPr bwMode="auto">
          <a:xfrm>
            <a:off x="10164069" y="6093412"/>
            <a:ext cx="1320128" cy="11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742950" indent="-28575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11430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6002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2057400" indent="-228600">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25146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29718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34290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3886200" indent="-228600" eaLnBrk="0" fontAlgn="base" hangingPunct="0">
              <a:spcBef>
                <a:spcPct val="0"/>
              </a:spcBef>
              <a:spcAft>
                <a:spcPct val="0"/>
              </a:spcAft>
              <a:defRPr kumimoji="1">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algn="r" defTabSz="913577">
              <a:lnSpc>
                <a:spcPct val="90000"/>
              </a:lnSpc>
              <a:spcBef>
                <a:spcPct val="0"/>
              </a:spcBef>
            </a:pPr>
            <a:r>
              <a:rPr lang="en-US" altLang="zh-TW" sz="799">
                <a:solidFill>
                  <a:srgbClr val="000000"/>
                </a:solidFill>
              </a:rPr>
              <a:t>As of March 31, 2022</a:t>
            </a:r>
            <a:endParaRPr lang="ja-JP" altLang="en-US" sz="799">
              <a:solidFill>
                <a:srgbClr val="000000"/>
              </a:solidFill>
              <a:ea typeface="Yu Gothic UI"/>
            </a:endParaRPr>
          </a:p>
        </p:txBody>
      </p:sp>
      <p:sp>
        <p:nvSpPr>
          <p:cNvPr id="79" name="Footer Placeholder 1"/>
          <p:cNvSpPr txBox="1">
            <a:spLocks/>
          </p:cNvSpPr>
          <p:nvPr/>
        </p:nvSpPr>
        <p:spPr>
          <a:xfrm>
            <a:off x="1306648" y="6269163"/>
            <a:ext cx="4623616" cy="365125"/>
          </a:xfrm>
          <a:prstGeom prst="rect">
            <a:avLst/>
          </a:prstGeom>
        </p:spPr>
        <p:txBody>
          <a:bodyPr anchor="ctr"/>
          <a:lstStyle>
            <a:defPPr>
              <a:defRPr lang="ja-JP"/>
            </a:defPPr>
            <a:lvl1pPr marL="0" algn="l" defTabSz="914400" rtl="0" eaLnBrk="1" latinLnBrk="0" hangingPunct="1">
              <a:defRPr kumimoji="1" lang="ja-JP" altLang="en-US" sz="800" kern="1200">
                <a:solidFill>
                  <a:schemeClr val="bg1">
                    <a:lumMod val="65000"/>
                  </a:schemeClr>
                </a:solidFill>
                <a:latin typeface="Verdana" panose="020B0604030504040204" pitchFamily="34" charset="0"/>
                <a:ea typeface="Yu Gothic UI" panose="020B05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white">
                    <a:lumMod val="65000"/>
                  </a:prstClr>
                </a:solidFill>
                <a:effectLst/>
                <a:uLnTx/>
                <a:uFillTx/>
                <a:latin typeface="Verdana" panose="020B0604030504040204" pitchFamily="34" charset="0"/>
                <a:ea typeface="Yu Gothic UI" panose="020B0500000000000000" pitchFamily="50" charset="-128"/>
                <a:cs typeface="+mn-cs"/>
              </a:rPr>
              <a:t>DENSO in North America Company Profile</a:t>
            </a:r>
            <a:endParaRPr kumimoji="1" lang="en-US" altLang="en-US" sz="800" b="0" i="0" u="none" strike="noStrike" kern="1200" cap="none" spc="0" normalizeH="0" baseline="0" noProof="0">
              <a:ln>
                <a:noFill/>
              </a:ln>
              <a:solidFill>
                <a:prstClr val="white">
                  <a:lumMod val="65000"/>
                </a:prstClr>
              </a:solidFill>
              <a:effectLst/>
              <a:uLnTx/>
              <a:uFillTx/>
              <a:latin typeface="Verdana" panose="020B0604030504040204" pitchFamily="34" charset="0"/>
              <a:ea typeface="Yu Gothic UI" panose="020B0500000000000000" pitchFamily="50" charset="-128"/>
              <a:cs typeface="+mn-cs"/>
            </a:endParaRPr>
          </a:p>
        </p:txBody>
      </p:sp>
    </p:spTree>
    <p:extLst>
      <p:ext uri="{BB962C8B-B14F-4D97-AF65-F5344CB8AC3E}">
        <p14:creationId xmlns:p14="http://schemas.microsoft.com/office/powerpoint/2010/main" val="17595839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r>
              <a:rPr lang="en-US" altLang="ja-JP"/>
              <a:t>DENSO in North America Company Profile</a:t>
            </a:r>
            <a:endParaRPr lang="ja-JP" altLang="en-US"/>
          </a:p>
        </p:txBody>
      </p:sp>
      <p:sp>
        <p:nvSpPr>
          <p:cNvPr id="5" name="Title 4"/>
          <p:cNvSpPr>
            <a:spLocks noGrp="1"/>
          </p:cNvSpPr>
          <p:nvPr>
            <p:ph type="title"/>
          </p:nvPr>
        </p:nvSpPr>
        <p:spPr/>
        <p:txBody>
          <a:bodyPr/>
          <a:lstStyle/>
          <a:p>
            <a:r>
              <a:rPr lang="en-US"/>
              <a:t>Global Consolidated Revenue by Business Group</a:t>
            </a:r>
          </a:p>
        </p:txBody>
      </p:sp>
      <p:graphicFrame>
        <p:nvGraphicFramePr>
          <p:cNvPr id="45" name="グラフ 25"/>
          <p:cNvGraphicFramePr/>
          <p:nvPr>
            <p:extLst>
              <p:ext uri="{D42A27DB-BD31-4B8C-83A1-F6EECF244321}">
                <p14:modId xmlns:p14="http://schemas.microsoft.com/office/powerpoint/2010/main" val="1877663315"/>
              </p:ext>
            </p:extLst>
          </p:nvPr>
        </p:nvGraphicFramePr>
        <p:xfrm>
          <a:off x="2841483" y="1360303"/>
          <a:ext cx="6333594" cy="42223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6" name="グラフ 26"/>
          <p:cNvGraphicFramePr/>
          <p:nvPr>
            <p:extLst>
              <p:ext uri="{D42A27DB-BD31-4B8C-83A1-F6EECF244321}">
                <p14:modId xmlns:p14="http://schemas.microsoft.com/office/powerpoint/2010/main" val="2640186727"/>
              </p:ext>
            </p:extLst>
          </p:nvPr>
        </p:nvGraphicFramePr>
        <p:xfrm>
          <a:off x="2928350" y="1501489"/>
          <a:ext cx="6333594" cy="4222395"/>
        </p:xfrm>
        <a:graphic>
          <a:graphicData uri="http://schemas.openxmlformats.org/drawingml/2006/chart">
            <c:chart xmlns:c="http://schemas.openxmlformats.org/drawingml/2006/chart" xmlns:r="http://schemas.openxmlformats.org/officeDocument/2006/relationships" r:id="rId3"/>
          </a:graphicData>
        </a:graphic>
      </p:graphicFrame>
      <p:sp>
        <p:nvSpPr>
          <p:cNvPr id="47" name="object 19"/>
          <p:cNvSpPr txBox="1"/>
          <p:nvPr/>
        </p:nvSpPr>
        <p:spPr>
          <a:xfrm>
            <a:off x="4626494" y="3187682"/>
            <a:ext cx="2952115" cy="990015"/>
          </a:xfrm>
          <a:prstGeom prst="rect">
            <a:avLst/>
          </a:prstGeom>
        </p:spPr>
        <p:txBody>
          <a:bodyPr vert="horz" wrap="square" lIns="0" tIns="12700" rIns="0" bIns="0" rtlCol="0">
            <a:spAutoFit/>
          </a:bodyPr>
          <a:lstStyle/>
          <a:p>
            <a:pPr algn="ctr" eaLnBrk="0">
              <a:lnSpc>
                <a:spcPct val="100000"/>
              </a:lnSpc>
              <a:spcBef>
                <a:spcPts val="100"/>
              </a:spcBef>
            </a:pPr>
            <a:r>
              <a:rPr lang="en-US" altLang="ja-JP" sz="3200" b="1" spc="105">
                <a:solidFill>
                  <a:srgbClr val="DC0032"/>
                </a:solidFill>
                <a:latin typeface="+mn-ea"/>
                <a:cs typeface="Meiryo UI"/>
              </a:rPr>
              <a:t>45.1</a:t>
            </a:r>
            <a:r>
              <a:rPr lang="en-US" altLang="ja-JP" sz="1200">
                <a:solidFill>
                  <a:srgbClr val="000000"/>
                </a:solidFill>
                <a:latin typeface="+mn-ea"/>
                <a:ea typeface="+mn-ea"/>
                <a:cs typeface="Meiryo UI"/>
              </a:rPr>
              <a:t/>
            </a:r>
            <a:br>
              <a:rPr lang="en-US" altLang="ja-JP" sz="1200">
                <a:solidFill>
                  <a:srgbClr val="000000"/>
                </a:solidFill>
                <a:latin typeface="+mn-ea"/>
                <a:ea typeface="+mn-ea"/>
                <a:cs typeface="Meiryo UI"/>
              </a:rPr>
            </a:br>
            <a:r>
              <a:rPr lang="tr-TR" altLang="ja-JP" sz="1200">
                <a:solidFill>
                  <a:srgbClr val="000000"/>
                </a:solidFill>
                <a:latin typeface="+mn-ea"/>
                <a:ea typeface="+mn-ea"/>
                <a:cs typeface="Meiryo UI"/>
              </a:rPr>
              <a:t>billion </a:t>
            </a:r>
            <a:r>
              <a:rPr lang="en-US" altLang="ja-JP" sz="1200">
                <a:solidFill>
                  <a:srgbClr val="000000"/>
                </a:solidFill>
                <a:latin typeface="+mn-ea"/>
                <a:ea typeface="+mn-ea"/>
                <a:cs typeface="Meiryo UI"/>
              </a:rPr>
              <a:t>dollars</a:t>
            </a:r>
            <a:endParaRPr sz="1200">
              <a:latin typeface="+mn-ea"/>
              <a:ea typeface="+mn-ea"/>
              <a:cs typeface="Meiryo UI"/>
            </a:endParaRPr>
          </a:p>
          <a:p>
            <a:pPr marR="76835" lvl="0" algn="ctr">
              <a:spcBef>
                <a:spcPts val="850"/>
              </a:spcBef>
            </a:pPr>
            <a:r>
              <a:rPr lang="en-US" altLang="ja-JP" sz="1200">
                <a:solidFill>
                  <a:srgbClr val="000000"/>
                </a:solidFill>
                <a:latin typeface="+mn-ea"/>
                <a:cs typeface="Meiryo UI"/>
              </a:rPr>
              <a:t>April 2021 - March 2022</a:t>
            </a:r>
          </a:p>
        </p:txBody>
      </p:sp>
      <p:sp>
        <p:nvSpPr>
          <p:cNvPr id="48" name="object 20"/>
          <p:cNvSpPr txBox="1"/>
          <p:nvPr/>
        </p:nvSpPr>
        <p:spPr>
          <a:xfrm>
            <a:off x="1604541" y="939644"/>
            <a:ext cx="4157125" cy="338554"/>
          </a:xfrm>
          <a:prstGeom prst="rect">
            <a:avLst/>
          </a:prstGeom>
        </p:spPr>
        <p:txBody>
          <a:bodyPr vert="horz" wrap="square" lIns="0" tIns="0" rIns="0" bIns="0" rtlCol="0">
            <a:spAutoFit/>
          </a:bodyPr>
          <a:lstStyle/>
          <a:p>
            <a:pPr marL="12700" fontAlgn="auto">
              <a:spcBef>
                <a:spcPts val="1220"/>
              </a:spcBef>
              <a:spcAft>
                <a:spcPts val="0"/>
              </a:spcAft>
            </a:pPr>
            <a:r>
              <a:rPr lang="en-US" altLang="ja-JP" sz="1400">
                <a:latin typeface="Verdana" panose="020B0604030504040204" pitchFamily="34" charset="0"/>
                <a:ea typeface="Verdana" panose="020B0604030504040204" pitchFamily="34" charset="0"/>
                <a:cs typeface="Meiryo UI"/>
              </a:rPr>
              <a:t>Other Automotive</a:t>
            </a:r>
            <a:r>
              <a:rPr sz="1400" spc="55">
                <a:latin typeface="+mn-ea"/>
                <a:cs typeface="Meiryo UI"/>
              </a:rPr>
              <a:t>　</a:t>
            </a:r>
            <a:r>
              <a:rPr lang="en-US" sz="2200" b="1" spc="100">
                <a:latin typeface="+mn-ea"/>
                <a:cs typeface="Meiryo UI"/>
              </a:rPr>
              <a:t>2</a:t>
            </a:r>
            <a:r>
              <a:rPr sz="2200" b="1" spc="100">
                <a:latin typeface="+mn-ea"/>
                <a:cs typeface="Meiryo UI"/>
              </a:rPr>
              <a:t>.</a:t>
            </a:r>
            <a:r>
              <a:rPr lang="en-US" sz="2200" b="1" spc="100">
                <a:latin typeface="+mn-ea"/>
                <a:cs typeface="Meiryo UI"/>
              </a:rPr>
              <a:t>4</a:t>
            </a:r>
            <a:r>
              <a:rPr sz="1500">
                <a:latin typeface="+mn-ea"/>
                <a:cs typeface="Meiryo UI"/>
              </a:rPr>
              <a:t>％</a:t>
            </a:r>
            <a:endParaRPr sz="2200">
              <a:latin typeface="+mn-ea"/>
              <a:cs typeface="Meiryo UI"/>
            </a:endParaRPr>
          </a:p>
        </p:txBody>
      </p:sp>
      <p:sp>
        <p:nvSpPr>
          <p:cNvPr id="49" name="object 20"/>
          <p:cNvSpPr txBox="1"/>
          <p:nvPr/>
        </p:nvSpPr>
        <p:spPr>
          <a:xfrm>
            <a:off x="1604540" y="1540706"/>
            <a:ext cx="4341807" cy="333425"/>
          </a:xfrm>
          <a:prstGeom prst="rect">
            <a:avLst/>
          </a:prstGeom>
        </p:spPr>
        <p:txBody>
          <a:bodyPr vert="horz" wrap="square" lIns="0" tIns="0" rIns="0" bIns="0" rtlCol="0">
            <a:spAutoFit/>
          </a:bodyPr>
          <a:lstStyle/>
          <a:p>
            <a:pPr marL="12700" lvl="0" fontAlgn="auto">
              <a:lnSpc>
                <a:spcPts val="1300"/>
              </a:lnSpc>
              <a:spcAft>
                <a:spcPts val="0"/>
              </a:spcAft>
            </a:pPr>
            <a:r>
              <a:rPr lang="en-US" altLang="ja-JP" sz="1400" spc="60">
                <a:latin typeface="Verdana" panose="020B0604030504040204" pitchFamily="34" charset="0"/>
                <a:ea typeface="Verdana" panose="020B0604030504040204" pitchFamily="34" charset="0"/>
                <a:cs typeface="Meiryo UI"/>
              </a:rPr>
              <a:t>Non-automotive Business </a:t>
            </a:r>
          </a:p>
          <a:p>
            <a:pPr marL="12700" lvl="0" fontAlgn="auto">
              <a:lnSpc>
                <a:spcPts val="1300"/>
              </a:lnSpc>
              <a:spcAft>
                <a:spcPts val="0"/>
              </a:spcAft>
            </a:pPr>
            <a:r>
              <a:rPr lang="en-US" altLang="ja-JP" sz="900" spc="60">
                <a:latin typeface="Verdana" panose="020B0604030504040204" pitchFamily="34" charset="0"/>
                <a:ea typeface="Verdana" panose="020B0604030504040204" pitchFamily="34" charset="0"/>
                <a:cs typeface="Meiryo UI"/>
              </a:rPr>
              <a:t> (Factory Automation / Agriculture, etc.)</a:t>
            </a:r>
            <a:r>
              <a:rPr lang="ja-JP" altLang="en-US" sz="1400" spc="60">
                <a:latin typeface="Verdana" panose="020B0604030504040204" pitchFamily="34" charset="0"/>
                <a:cs typeface="Meiryo UI"/>
              </a:rPr>
              <a:t>  </a:t>
            </a:r>
            <a:r>
              <a:rPr lang="en-US" altLang="ja-JP" sz="2200" b="1" spc="100">
                <a:latin typeface="+mn-ea"/>
                <a:cs typeface="Meiryo UI"/>
              </a:rPr>
              <a:t>3.4</a:t>
            </a:r>
            <a:r>
              <a:rPr lang="ja-JP" altLang="en-US" sz="1500">
                <a:latin typeface="+mn-ea"/>
                <a:cs typeface="Meiryo UI"/>
              </a:rPr>
              <a:t>％</a:t>
            </a:r>
          </a:p>
        </p:txBody>
      </p:sp>
      <p:sp>
        <p:nvSpPr>
          <p:cNvPr id="50" name="object 20"/>
          <p:cNvSpPr txBox="1"/>
          <p:nvPr/>
        </p:nvSpPr>
        <p:spPr>
          <a:xfrm>
            <a:off x="1604540" y="2327940"/>
            <a:ext cx="3021953" cy="512961"/>
          </a:xfrm>
          <a:prstGeom prst="rect">
            <a:avLst/>
          </a:prstGeom>
        </p:spPr>
        <p:txBody>
          <a:bodyPr vert="horz" wrap="square" lIns="0" tIns="0" rIns="0" bIns="0" rtlCol="0">
            <a:spAutoFit/>
          </a:bodyPr>
          <a:lstStyle/>
          <a:p>
            <a:pPr marL="12700" lvl="0" fontAlgn="auto">
              <a:lnSpc>
                <a:spcPts val="2000"/>
              </a:lnSpc>
              <a:spcAft>
                <a:spcPts val="0"/>
              </a:spcAft>
            </a:pPr>
            <a:r>
              <a:rPr kumimoji="0" lang="en-US" altLang="ja-JP" sz="1400" kern="0" spc="60">
                <a:solidFill>
                  <a:srgbClr val="000000"/>
                </a:solidFill>
                <a:uFill>
                  <a:solidFill>
                    <a:srgbClr val="000000"/>
                  </a:solidFill>
                </a:uFill>
                <a:latin typeface="Verdana" panose="020B0604030504040204" pitchFamily="34" charset="0"/>
                <a:ea typeface="Verdana" panose="020B0604030504040204" pitchFamily="34" charset="0"/>
                <a:cs typeface="Meiryo UI"/>
              </a:rPr>
              <a:t>Sensing System, </a:t>
            </a:r>
          </a:p>
          <a:p>
            <a:pPr marL="12700" lvl="0" fontAlgn="auto">
              <a:lnSpc>
                <a:spcPts val="2000"/>
              </a:lnSpc>
              <a:spcAft>
                <a:spcPts val="0"/>
              </a:spcAft>
            </a:pPr>
            <a:r>
              <a:rPr kumimoji="0" lang="en-US" altLang="ja-JP" sz="1400" kern="0" spc="60">
                <a:solidFill>
                  <a:srgbClr val="000000"/>
                </a:solidFill>
                <a:uFill>
                  <a:solidFill>
                    <a:srgbClr val="000000"/>
                  </a:solidFill>
                </a:uFill>
                <a:latin typeface="Verdana" panose="020B0604030504040204" pitchFamily="34" charset="0"/>
                <a:ea typeface="Verdana" panose="020B0604030504040204" pitchFamily="34" charset="0"/>
                <a:cs typeface="Meiryo UI"/>
              </a:rPr>
              <a:t>Semiconductor</a:t>
            </a:r>
            <a:r>
              <a:rPr kumimoji="0" lang="ja-JP" altLang="en-US" sz="1500" kern="0" spc="60">
                <a:solidFill>
                  <a:srgbClr val="000000"/>
                </a:solidFill>
                <a:uFill>
                  <a:solidFill>
                    <a:srgbClr val="000000"/>
                  </a:solidFill>
                </a:uFill>
                <a:latin typeface="Verdana" panose="020B0604030504040204" pitchFamily="34" charset="0"/>
                <a:cs typeface="Meiryo UI"/>
              </a:rPr>
              <a:t> </a:t>
            </a:r>
            <a:r>
              <a:rPr kumimoji="0" lang="ja-JP" altLang="en-US" sz="1500" kern="0" spc="120">
                <a:solidFill>
                  <a:srgbClr val="000000"/>
                </a:solidFill>
                <a:uFill>
                  <a:solidFill>
                    <a:srgbClr val="000000"/>
                  </a:solidFill>
                </a:uFill>
                <a:latin typeface="+mn-ea"/>
                <a:cs typeface="Meiryo UI"/>
              </a:rPr>
              <a:t>　</a:t>
            </a:r>
            <a:r>
              <a:rPr lang="en-US" altLang="ja-JP" sz="2200" b="1" spc="90">
                <a:uFill>
                  <a:solidFill>
                    <a:srgbClr val="000000"/>
                  </a:solidFill>
                </a:uFill>
                <a:latin typeface="+mn-ea"/>
                <a:cs typeface="Meiryo UI"/>
              </a:rPr>
              <a:t>3.2</a:t>
            </a:r>
            <a:r>
              <a:rPr lang="ja-JP" altLang="en-US" sz="1500" spc="-10">
                <a:uFill>
                  <a:solidFill>
                    <a:srgbClr val="000000"/>
                  </a:solidFill>
                </a:uFill>
                <a:latin typeface="+mn-ea"/>
                <a:cs typeface="Meiryo UI"/>
              </a:rPr>
              <a:t>％</a:t>
            </a:r>
            <a:endParaRPr lang="ja-JP" altLang="en-US" sz="1500">
              <a:latin typeface="+mn-ea"/>
              <a:cs typeface="Meiryo UI"/>
            </a:endParaRPr>
          </a:p>
        </p:txBody>
      </p:sp>
      <p:sp>
        <p:nvSpPr>
          <p:cNvPr id="51" name="object 14"/>
          <p:cNvSpPr txBox="1"/>
          <p:nvPr/>
        </p:nvSpPr>
        <p:spPr>
          <a:xfrm>
            <a:off x="1604541" y="5158150"/>
            <a:ext cx="3370582" cy="351378"/>
          </a:xfrm>
          <a:prstGeom prst="rect">
            <a:avLst/>
          </a:prstGeom>
        </p:spPr>
        <p:txBody>
          <a:bodyPr vert="horz" wrap="square" lIns="0" tIns="12700" rIns="0" bIns="0" rtlCol="0">
            <a:spAutoFit/>
          </a:bodyPr>
          <a:lstStyle/>
          <a:p>
            <a:pPr marL="12700" fontAlgn="auto">
              <a:spcBef>
                <a:spcPts val="100"/>
              </a:spcBef>
              <a:spcAft>
                <a:spcPts val="0"/>
              </a:spcAft>
            </a:pPr>
            <a:r>
              <a:rPr lang="en-US" altLang="ja-JP" sz="1400" spc="65">
                <a:latin typeface="Verdana" panose="020B0604030504040204" pitchFamily="34" charset="0"/>
                <a:ea typeface="Verdana" panose="020B0604030504040204" pitchFamily="34" charset="0"/>
                <a:cs typeface="Meiryo UI"/>
              </a:rPr>
              <a:t>Electrification Systems</a:t>
            </a:r>
            <a:r>
              <a:rPr lang="ja-JP" altLang="en-US" sz="1500" spc="65">
                <a:latin typeface="+mn-ea"/>
                <a:cs typeface="Meiryo UI"/>
              </a:rPr>
              <a:t>  </a:t>
            </a:r>
            <a:r>
              <a:rPr lang="en-US" altLang="ja-JP" sz="2200" b="1" spc="75">
                <a:uFill>
                  <a:solidFill>
                    <a:srgbClr val="000000"/>
                  </a:solidFill>
                </a:uFill>
                <a:latin typeface="+mn-ea"/>
                <a:cs typeface="Meiryo UI"/>
              </a:rPr>
              <a:t>20.6</a:t>
            </a:r>
            <a:r>
              <a:rPr sz="1500" spc="75">
                <a:uFill>
                  <a:solidFill>
                    <a:srgbClr val="000000"/>
                  </a:solidFill>
                </a:uFill>
                <a:latin typeface="+mn-ea"/>
                <a:cs typeface="Meiryo UI"/>
              </a:rPr>
              <a:t>％</a:t>
            </a:r>
            <a:endParaRPr sz="1500">
              <a:latin typeface="+mn-ea"/>
              <a:cs typeface="Meiryo UI"/>
            </a:endParaRPr>
          </a:p>
        </p:txBody>
      </p:sp>
      <p:sp>
        <p:nvSpPr>
          <p:cNvPr id="52" name="object 14"/>
          <p:cNvSpPr txBox="1"/>
          <p:nvPr/>
        </p:nvSpPr>
        <p:spPr>
          <a:xfrm>
            <a:off x="1604541" y="3067604"/>
            <a:ext cx="2421572" cy="538609"/>
          </a:xfrm>
          <a:prstGeom prst="rect">
            <a:avLst/>
          </a:prstGeom>
        </p:spPr>
        <p:txBody>
          <a:bodyPr vert="horz" wrap="square" lIns="0" tIns="12700" rIns="0" bIns="0" rtlCol="0">
            <a:spAutoFit/>
          </a:bodyPr>
          <a:lstStyle/>
          <a:p>
            <a:pPr marL="12700" fontAlgn="auto">
              <a:lnSpc>
                <a:spcPts val="2000"/>
              </a:lnSpc>
              <a:spcBef>
                <a:spcPts val="100"/>
              </a:spcBef>
              <a:spcAft>
                <a:spcPts val="0"/>
              </a:spcAft>
            </a:pPr>
            <a:r>
              <a:rPr lang="en-US" altLang="ja-JP" sz="1400" spc="65">
                <a:latin typeface="Verdana" panose="020B0604030504040204" pitchFamily="34" charset="0"/>
                <a:ea typeface="Verdana" panose="020B0604030504040204" pitchFamily="34" charset="0"/>
                <a:cs typeface="Meiryo UI"/>
              </a:rPr>
              <a:t>Mobility </a:t>
            </a:r>
          </a:p>
          <a:p>
            <a:pPr marL="12700" fontAlgn="auto">
              <a:lnSpc>
                <a:spcPts val="2000"/>
              </a:lnSpc>
              <a:spcBef>
                <a:spcPts val="100"/>
              </a:spcBef>
              <a:spcAft>
                <a:spcPts val="0"/>
              </a:spcAft>
            </a:pPr>
            <a:r>
              <a:rPr lang="en-US" altLang="ja-JP" sz="1400" spc="65">
                <a:latin typeface="Verdana" panose="020B0604030504040204" pitchFamily="34" charset="0"/>
                <a:ea typeface="Verdana" panose="020B0604030504040204" pitchFamily="34" charset="0"/>
                <a:cs typeface="Meiryo UI"/>
              </a:rPr>
              <a:t>Systems</a:t>
            </a:r>
            <a:r>
              <a:rPr lang="ja-JP" altLang="en-US" sz="1500" spc="65">
                <a:latin typeface="+mn-ea"/>
                <a:cs typeface="Meiryo UI"/>
              </a:rPr>
              <a:t>   </a:t>
            </a:r>
            <a:r>
              <a:rPr lang="en-US" altLang="ja-JP" sz="2200" b="1" spc="75">
                <a:uFill>
                  <a:solidFill>
                    <a:srgbClr val="000000"/>
                  </a:solidFill>
                </a:uFill>
                <a:latin typeface="+mn-ea"/>
                <a:cs typeface="Meiryo UI"/>
              </a:rPr>
              <a:t>24.6</a:t>
            </a:r>
            <a:r>
              <a:rPr sz="1500" spc="75">
                <a:uFill>
                  <a:solidFill>
                    <a:srgbClr val="000000"/>
                  </a:solidFill>
                </a:uFill>
                <a:latin typeface="+mn-ea"/>
                <a:cs typeface="Meiryo UI"/>
              </a:rPr>
              <a:t>％</a:t>
            </a:r>
            <a:endParaRPr sz="1500">
              <a:latin typeface="+mn-ea"/>
              <a:cs typeface="Meiryo UI"/>
            </a:endParaRPr>
          </a:p>
        </p:txBody>
      </p:sp>
      <p:sp>
        <p:nvSpPr>
          <p:cNvPr id="53" name="object 14"/>
          <p:cNvSpPr txBox="1"/>
          <p:nvPr/>
        </p:nvSpPr>
        <p:spPr>
          <a:xfrm>
            <a:off x="7713604" y="1957803"/>
            <a:ext cx="2890473" cy="351378"/>
          </a:xfrm>
          <a:prstGeom prst="rect">
            <a:avLst/>
          </a:prstGeom>
        </p:spPr>
        <p:txBody>
          <a:bodyPr vert="horz" wrap="square" lIns="0" tIns="12700" rIns="0" bIns="0" rtlCol="0">
            <a:spAutoFit/>
          </a:bodyPr>
          <a:lstStyle/>
          <a:p>
            <a:pPr marL="12700" algn="r" fontAlgn="auto">
              <a:spcBef>
                <a:spcPts val="100"/>
              </a:spcBef>
              <a:spcAft>
                <a:spcPts val="0"/>
              </a:spcAft>
            </a:pPr>
            <a:r>
              <a:rPr lang="en-US" altLang="ja-JP" sz="1400" spc="65">
                <a:latin typeface="Verdana" panose="020B0604030504040204" pitchFamily="34" charset="0"/>
                <a:ea typeface="Verdana" panose="020B0604030504040204" pitchFamily="34" charset="0"/>
                <a:cs typeface="Meiryo UI"/>
              </a:rPr>
              <a:t>Thermal Systems</a:t>
            </a:r>
            <a:r>
              <a:rPr lang="ja-JP" altLang="en-US" sz="1500" spc="65">
                <a:latin typeface="+mn-ea"/>
                <a:cs typeface="Meiryo UI"/>
              </a:rPr>
              <a:t>  </a:t>
            </a:r>
            <a:r>
              <a:rPr lang="en-US" altLang="ja-JP" sz="2200" b="1" spc="75">
                <a:uFill>
                  <a:solidFill>
                    <a:srgbClr val="000000"/>
                  </a:solidFill>
                </a:uFill>
                <a:latin typeface="+mn-ea"/>
                <a:cs typeface="Meiryo UI"/>
              </a:rPr>
              <a:t>23.2</a:t>
            </a:r>
            <a:r>
              <a:rPr sz="1500" spc="75">
                <a:uFill>
                  <a:solidFill>
                    <a:srgbClr val="000000"/>
                  </a:solidFill>
                </a:uFill>
                <a:latin typeface="+mn-ea"/>
                <a:cs typeface="Meiryo UI"/>
              </a:rPr>
              <a:t>％</a:t>
            </a:r>
            <a:endParaRPr sz="1500">
              <a:latin typeface="+mn-ea"/>
              <a:cs typeface="Meiryo UI"/>
            </a:endParaRPr>
          </a:p>
        </p:txBody>
      </p:sp>
      <p:sp>
        <p:nvSpPr>
          <p:cNvPr id="54" name="object 14"/>
          <p:cNvSpPr txBox="1"/>
          <p:nvPr/>
        </p:nvSpPr>
        <p:spPr>
          <a:xfrm>
            <a:off x="8652389" y="4086393"/>
            <a:ext cx="2163095" cy="538609"/>
          </a:xfrm>
          <a:prstGeom prst="rect">
            <a:avLst/>
          </a:prstGeom>
        </p:spPr>
        <p:txBody>
          <a:bodyPr vert="horz" wrap="square" lIns="0" tIns="12700" rIns="0" bIns="0" rtlCol="0">
            <a:spAutoFit/>
          </a:bodyPr>
          <a:lstStyle/>
          <a:p>
            <a:pPr marL="12700" fontAlgn="auto">
              <a:lnSpc>
                <a:spcPts val="2000"/>
              </a:lnSpc>
              <a:spcBef>
                <a:spcPts val="100"/>
              </a:spcBef>
              <a:spcAft>
                <a:spcPts val="0"/>
              </a:spcAft>
            </a:pPr>
            <a:r>
              <a:rPr lang="en-US" altLang="ja-JP" sz="1400" spc="65">
                <a:latin typeface="Verdana" panose="020B0604030504040204" pitchFamily="34" charset="0"/>
                <a:ea typeface="Verdana" panose="020B0604030504040204" pitchFamily="34" charset="0"/>
                <a:cs typeface="Meiryo UI"/>
              </a:rPr>
              <a:t>Powertrain</a:t>
            </a:r>
          </a:p>
          <a:p>
            <a:pPr marL="12700" fontAlgn="auto">
              <a:lnSpc>
                <a:spcPts val="2000"/>
              </a:lnSpc>
              <a:spcBef>
                <a:spcPts val="100"/>
              </a:spcBef>
              <a:spcAft>
                <a:spcPts val="0"/>
              </a:spcAft>
            </a:pPr>
            <a:r>
              <a:rPr lang="en-US" altLang="ja-JP" sz="1400" spc="65">
                <a:latin typeface="Verdana" panose="020B0604030504040204" pitchFamily="34" charset="0"/>
                <a:ea typeface="Verdana" panose="020B0604030504040204" pitchFamily="34" charset="0"/>
                <a:cs typeface="Meiryo UI"/>
              </a:rPr>
              <a:t>Systems</a:t>
            </a:r>
            <a:r>
              <a:rPr lang="en-US" altLang="ja-JP" sz="1400" b="1" spc="75">
                <a:uFill>
                  <a:solidFill>
                    <a:srgbClr val="000000"/>
                  </a:solidFill>
                </a:uFill>
                <a:latin typeface="Verdana" panose="020B0604030504040204" pitchFamily="34" charset="0"/>
                <a:ea typeface="Verdana" panose="020B0604030504040204" pitchFamily="34" charset="0"/>
                <a:cs typeface="Meiryo UI"/>
              </a:rPr>
              <a:t>     </a:t>
            </a:r>
            <a:r>
              <a:rPr lang="en-US" altLang="ja-JP" sz="2200" b="1" spc="75">
                <a:uFill>
                  <a:solidFill>
                    <a:srgbClr val="000000"/>
                  </a:solidFill>
                </a:uFill>
                <a:latin typeface="+mn-ea"/>
                <a:cs typeface="Meiryo UI"/>
              </a:rPr>
              <a:t>22.6</a:t>
            </a:r>
            <a:r>
              <a:rPr sz="1500" spc="75">
                <a:uFill>
                  <a:solidFill>
                    <a:srgbClr val="000000"/>
                  </a:solidFill>
                </a:uFill>
                <a:latin typeface="+mn-ea"/>
                <a:cs typeface="Meiryo UI"/>
              </a:rPr>
              <a:t>％</a:t>
            </a:r>
            <a:endParaRPr sz="1500">
              <a:latin typeface="+mn-ea"/>
              <a:cs typeface="Meiryo UI"/>
            </a:endParaRPr>
          </a:p>
        </p:txBody>
      </p:sp>
      <p:sp>
        <p:nvSpPr>
          <p:cNvPr id="55" name="正方形/長方形 9"/>
          <p:cNvSpPr/>
          <p:nvPr/>
        </p:nvSpPr>
        <p:spPr>
          <a:xfrm>
            <a:off x="1604541" y="1312335"/>
            <a:ext cx="4341807" cy="561796"/>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56" name="直線コネクタ 52"/>
          <p:cNvCxnSpPr/>
          <p:nvPr/>
        </p:nvCxnSpPr>
        <p:spPr>
          <a:xfrm>
            <a:off x="7267153" y="2331311"/>
            <a:ext cx="3336924" cy="0"/>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57" name="直線コネクタ 54"/>
          <p:cNvCxnSpPr>
            <a:cxnSpLocks/>
          </p:cNvCxnSpPr>
          <p:nvPr/>
        </p:nvCxnSpPr>
        <p:spPr>
          <a:xfrm>
            <a:off x="7494293" y="4645929"/>
            <a:ext cx="3109785" cy="0"/>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cxnSp>
        <p:nvCxnSpPr>
          <p:cNvPr id="58" name="直線コネクタ 55"/>
          <p:cNvCxnSpPr/>
          <p:nvPr/>
        </p:nvCxnSpPr>
        <p:spPr>
          <a:xfrm flipH="1">
            <a:off x="1604541" y="3645767"/>
            <a:ext cx="2712036" cy="0"/>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sp>
        <p:nvSpPr>
          <p:cNvPr id="59" name="正方形/長方形 9">
            <a:extLst>
              <a:ext uri="{FF2B5EF4-FFF2-40B4-BE49-F238E27FC236}">
                <a16:creationId xmlns:a16="http://schemas.microsoft.com/office/drawing/2014/main" id="{4F0BD400-3DE8-4406-8C53-9807FCE5676E}"/>
              </a:ext>
            </a:extLst>
          </p:cNvPr>
          <p:cNvSpPr/>
          <p:nvPr/>
        </p:nvSpPr>
        <p:spPr>
          <a:xfrm flipV="1">
            <a:off x="1604542" y="5138384"/>
            <a:ext cx="3592512" cy="393722"/>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60" name="直線コネクタ 57">
            <a:extLst>
              <a:ext uri="{FF2B5EF4-FFF2-40B4-BE49-F238E27FC236}">
                <a16:creationId xmlns:a16="http://schemas.microsoft.com/office/drawing/2014/main" id="{FF05E82E-1415-4A8D-B8C4-4AAF6AEE629F}"/>
              </a:ext>
            </a:extLst>
          </p:cNvPr>
          <p:cNvCxnSpPr>
            <a:cxnSpLocks/>
          </p:cNvCxnSpPr>
          <p:nvPr/>
        </p:nvCxnSpPr>
        <p:spPr>
          <a:xfrm flipH="1">
            <a:off x="1604541" y="1917559"/>
            <a:ext cx="4023994" cy="0"/>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sp>
        <p:nvSpPr>
          <p:cNvPr id="61" name="正方形/長方形 9">
            <a:extLst>
              <a:ext uri="{FF2B5EF4-FFF2-40B4-BE49-F238E27FC236}">
                <a16:creationId xmlns:a16="http://schemas.microsoft.com/office/drawing/2014/main" id="{4F0BD400-3DE8-4406-8C53-9807FCE5676E}"/>
              </a:ext>
            </a:extLst>
          </p:cNvPr>
          <p:cNvSpPr/>
          <p:nvPr/>
        </p:nvSpPr>
        <p:spPr>
          <a:xfrm flipV="1">
            <a:off x="1604541" y="2110804"/>
            <a:ext cx="3725105" cy="755761"/>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62" name="object 14"/>
          <p:cNvSpPr txBox="1"/>
          <p:nvPr/>
        </p:nvSpPr>
        <p:spPr>
          <a:xfrm>
            <a:off x="7712884" y="5841941"/>
            <a:ext cx="3024000" cy="259045"/>
          </a:xfrm>
          <a:prstGeom prst="rect">
            <a:avLst/>
          </a:prstGeom>
        </p:spPr>
        <p:txBody>
          <a:bodyPr vert="horz" wrap="square" lIns="0" tIns="12700" rIns="0" bIns="0" rtlCol="0">
            <a:spAutoFit/>
          </a:bodyPr>
          <a:lstStyle/>
          <a:p>
            <a:pPr marL="12700" algn="r" fontAlgn="auto">
              <a:spcBef>
                <a:spcPts val="100"/>
              </a:spcBef>
              <a:spcAft>
                <a:spcPts val="0"/>
              </a:spcAft>
            </a:pPr>
            <a:r>
              <a:rPr lang="en-US" altLang="ja-JP" sz="800">
                <a:latin typeface="Verdana" panose="020B0604030504040204" pitchFamily="34" charset="0"/>
                <a:ea typeface="Verdana" panose="020B0604030504040204" pitchFamily="34" charset="0"/>
                <a:cs typeface="Meiryo UI"/>
              </a:rPr>
              <a:t>*Indicated based on the business name as of July 1, 2021</a:t>
            </a:r>
            <a:endParaRPr sz="800">
              <a:latin typeface="Verdana" panose="020B0604030504040204" pitchFamily="34" charset="0"/>
              <a:ea typeface="Verdana" panose="020B0604030504040204" pitchFamily="34" charset="0"/>
              <a:cs typeface="Meiryo UI"/>
            </a:endParaRPr>
          </a:p>
        </p:txBody>
      </p:sp>
    </p:spTree>
    <p:extLst>
      <p:ext uri="{BB962C8B-B14F-4D97-AF65-F5344CB8AC3E}">
        <p14:creationId xmlns:p14="http://schemas.microsoft.com/office/powerpoint/2010/main" val="2805979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a:ln>
                  <a:noFill/>
                </a:ln>
                <a:solidFill>
                  <a:prstClr val="white">
                    <a:lumMod val="65000"/>
                  </a:prstClr>
                </a:solidFill>
                <a:effectLst/>
                <a:uLnTx/>
                <a:uFillTx/>
                <a:latin typeface="Verdana" panose="020B0604030504040204" pitchFamily="34" charset="0"/>
                <a:ea typeface="Yu Gothic UI" panose="020B0500000000000000" pitchFamily="50" charset="-128"/>
                <a:cs typeface="+mn-cs"/>
              </a:rPr>
              <a:t>DENSO in North America Company Profile</a:t>
            </a:r>
            <a:endParaRPr kumimoji="1" lang="ja-JP" altLang="en-US" sz="800" b="0" i="0" u="none" strike="noStrike" kern="1200" cap="none" spc="0" normalizeH="0" baseline="0" noProof="0">
              <a:ln>
                <a:noFill/>
              </a:ln>
              <a:solidFill>
                <a:prstClr val="white">
                  <a:lumMod val="65000"/>
                </a:prstClr>
              </a:solidFill>
              <a:effectLst/>
              <a:uLnTx/>
              <a:uFillTx/>
              <a:latin typeface="Verdana" panose="020B0604030504040204" pitchFamily="34" charset="0"/>
              <a:ea typeface="Yu Gothic UI" panose="020B0500000000000000" pitchFamily="50" charset="-128"/>
              <a:cs typeface="+mn-cs"/>
            </a:endParaRPr>
          </a:p>
        </p:txBody>
      </p:sp>
      <p:sp>
        <p:nvSpPr>
          <p:cNvPr id="5" name="Title 4"/>
          <p:cNvSpPr>
            <a:spLocks noGrp="1"/>
          </p:cNvSpPr>
          <p:nvPr>
            <p:ph type="title"/>
          </p:nvPr>
        </p:nvSpPr>
        <p:spPr/>
        <p:txBody>
          <a:bodyPr/>
          <a:lstStyle/>
          <a:p>
            <a:r>
              <a:rPr lang="en-US"/>
              <a:t>Global Sales by Customer</a:t>
            </a:r>
          </a:p>
        </p:txBody>
      </p:sp>
      <p:graphicFrame>
        <p:nvGraphicFramePr>
          <p:cNvPr id="43" name="グラフ 23">
            <a:extLst>
              <a:ext uri="{FF2B5EF4-FFF2-40B4-BE49-F238E27FC236}">
                <a16:creationId xmlns:a16="http://schemas.microsoft.com/office/drawing/2014/main" id="{3DF72A35-09C5-4B48-B004-4B99C71EC5AF}"/>
              </a:ext>
            </a:extLst>
          </p:cNvPr>
          <p:cNvGraphicFramePr/>
          <p:nvPr>
            <p:extLst>
              <p:ext uri="{D42A27DB-BD31-4B8C-83A1-F6EECF244321}">
                <p14:modId xmlns:p14="http://schemas.microsoft.com/office/powerpoint/2010/main" val="2359487477"/>
              </p:ext>
            </p:extLst>
          </p:nvPr>
        </p:nvGraphicFramePr>
        <p:xfrm>
          <a:off x="2925597" y="1503063"/>
          <a:ext cx="6333594" cy="4222395"/>
        </p:xfrm>
        <a:graphic>
          <a:graphicData uri="http://schemas.openxmlformats.org/drawingml/2006/chart">
            <c:chart xmlns:c="http://schemas.openxmlformats.org/drawingml/2006/chart" xmlns:r="http://schemas.openxmlformats.org/officeDocument/2006/relationships" r:id="rId2"/>
          </a:graphicData>
        </a:graphic>
      </p:graphicFrame>
      <p:sp>
        <p:nvSpPr>
          <p:cNvPr id="44" name="object 14">
            <a:extLst>
              <a:ext uri="{FF2B5EF4-FFF2-40B4-BE49-F238E27FC236}">
                <a16:creationId xmlns:a16="http://schemas.microsoft.com/office/drawing/2014/main" id="{3FC1C2FB-C470-4587-B18B-F8D774656A8A}"/>
              </a:ext>
            </a:extLst>
          </p:cNvPr>
          <p:cNvSpPr txBox="1"/>
          <p:nvPr/>
        </p:nvSpPr>
        <p:spPr>
          <a:xfrm>
            <a:off x="7710852" y="2514069"/>
            <a:ext cx="2266950" cy="1056700"/>
          </a:xfrm>
          <a:prstGeom prst="rect">
            <a:avLst/>
          </a:prstGeom>
        </p:spPr>
        <p:txBody>
          <a:bodyPr vert="horz" wrap="square" lIns="0" tIns="12700" rIns="0" bIns="0" rtlCol="0">
            <a:spAutoFit/>
          </a:bodyPr>
          <a:lstStyle/>
          <a:p>
            <a:pPr marL="12700" lvl="0" algn="r" fontAlgn="auto">
              <a:spcBef>
                <a:spcPts val="100"/>
              </a:spcBef>
              <a:spcAft>
                <a:spcPts val="0"/>
              </a:spcAft>
            </a:pPr>
            <a:r>
              <a:rPr lang="en-US" altLang="ja-JP" sz="1500" spc="65">
                <a:solidFill>
                  <a:srgbClr val="000000"/>
                </a:solidFill>
                <a:latin typeface="+mn-ea"/>
                <a:cs typeface="Meiryo UI"/>
              </a:rPr>
              <a:t>TOYOTA Group:</a:t>
            </a:r>
          </a:p>
          <a:p>
            <a:pPr marL="12700" lvl="0" algn="r" fontAlgn="auto">
              <a:spcBef>
                <a:spcPts val="100"/>
              </a:spcBef>
              <a:spcAft>
                <a:spcPts val="0"/>
              </a:spcAft>
            </a:pPr>
            <a:r>
              <a:rPr lang="en-US" altLang="ja-JP" sz="1500" spc="65">
                <a:solidFill>
                  <a:srgbClr val="000000"/>
                </a:solidFill>
                <a:latin typeface="+mn-ea"/>
                <a:cs typeface="Meiryo UI"/>
              </a:rPr>
              <a:t>TOYOTA, </a:t>
            </a:r>
            <a:br>
              <a:rPr lang="en-US" altLang="ja-JP" sz="1500" spc="65">
                <a:solidFill>
                  <a:srgbClr val="000000"/>
                </a:solidFill>
                <a:latin typeface="+mn-ea"/>
                <a:cs typeface="Meiryo UI"/>
              </a:rPr>
            </a:br>
            <a:r>
              <a:rPr lang="en-US" altLang="ja-JP" sz="1500" spc="65">
                <a:solidFill>
                  <a:srgbClr val="000000"/>
                </a:solidFill>
                <a:latin typeface="+mn-ea"/>
                <a:cs typeface="Meiryo UI"/>
              </a:rPr>
              <a:t>DAIHATSU, HINO</a:t>
            </a:r>
          </a:p>
          <a:p>
            <a:pPr marL="12700" algn="r" fontAlgn="auto">
              <a:spcBef>
                <a:spcPts val="0"/>
              </a:spcBef>
              <a:spcAft>
                <a:spcPts val="0"/>
              </a:spcAft>
            </a:pPr>
            <a:r>
              <a:rPr lang="en-US" altLang="ja-JP" sz="2200" b="1" spc="75">
                <a:uFill>
                  <a:solidFill>
                    <a:srgbClr val="000000"/>
                  </a:solidFill>
                </a:uFill>
                <a:latin typeface="+mn-ea"/>
                <a:ea typeface="+mn-ea"/>
                <a:cs typeface="Meiryo UI"/>
              </a:rPr>
              <a:t>51.4</a:t>
            </a:r>
            <a:r>
              <a:rPr sz="1500" spc="75">
                <a:uFill>
                  <a:solidFill>
                    <a:srgbClr val="000000"/>
                  </a:solidFill>
                </a:uFill>
                <a:latin typeface="+mn-ea"/>
                <a:ea typeface="+mn-ea"/>
                <a:cs typeface="Meiryo UI"/>
              </a:rPr>
              <a:t>％</a:t>
            </a:r>
            <a:endParaRPr sz="1500">
              <a:latin typeface="+mn-ea"/>
              <a:ea typeface="+mn-ea"/>
              <a:cs typeface="Meiryo UI"/>
            </a:endParaRPr>
          </a:p>
        </p:txBody>
      </p:sp>
      <p:cxnSp>
        <p:nvCxnSpPr>
          <p:cNvPr id="45" name="直線コネクタ 42">
            <a:extLst>
              <a:ext uri="{FF2B5EF4-FFF2-40B4-BE49-F238E27FC236}">
                <a16:creationId xmlns:a16="http://schemas.microsoft.com/office/drawing/2014/main" id="{65572251-A87D-42C9-A283-69CE75C588DF}"/>
              </a:ext>
            </a:extLst>
          </p:cNvPr>
          <p:cNvCxnSpPr>
            <a:cxnSpLocks/>
          </p:cNvCxnSpPr>
          <p:nvPr/>
        </p:nvCxnSpPr>
        <p:spPr>
          <a:xfrm>
            <a:off x="7831567" y="3591678"/>
            <a:ext cx="2146235" cy="500"/>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sp>
        <p:nvSpPr>
          <p:cNvPr id="46" name="object 14">
            <a:extLst>
              <a:ext uri="{FF2B5EF4-FFF2-40B4-BE49-F238E27FC236}">
                <a16:creationId xmlns:a16="http://schemas.microsoft.com/office/drawing/2014/main" id="{54DDC733-601E-4859-B486-3084DA907C99}"/>
              </a:ext>
            </a:extLst>
          </p:cNvPr>
          <p:cNvSpPr txBox="1"/>
          <p:nvPr/>
        </p:nvSpPr>
        <p:spPr>
          <a:xfrm>
            <a:off x="7826476" y="5341619"/>
            <a:ext cx="2151325" cy="582211"/>
          </a:xfrm>
          <a:prstGeom prst="rect">
            <a:avLst/>
          </a:prstGeom>
        </p:spPr>
        <p:txBody>
          <a:bodyPr vert="horz" wrap="square" lIns="0" tIns="12700" rIns="0" bIns="0" rtlCol="0">
            <a:spAutoFit/>
          </a:bodyPr>
          <a:lstStyle/>
          <a:p>
            <a:pPr marL="12700" algn="r" fontAlgn="auto">
              <a:spcBef>
                <a:spcPts val="100"/>
              </a:spcBef>
              <a:spcAft>
                <a:spcPts val="0"/>
              </a:spcAft>
            </a:pPr>
            <a:r>
              <a:rPr lang="en-US" altLang="ja-JP" sz="1500" spc="65">
                <a:latin typeface="+mn-ea"/>
                <a:cs typeface="Meiryo UI"/>
              </a:rPr>
              <a:t>HONDA</a:t>
            </a:r>
            <a:endParaRPr lang="ja-JP" altLang="en-US" sz="1500" spc="65">
              <a:latin typeface="+mn-ea"/>
              <a:cs typeface="Meiryo UI"/>
            </a:endParaRPr>
          </a:p>
          <a:p>
            <a:pPr marL="12700" algn="r" fontAlgn="auto">
              <a:spcBef>
                <a:spcPts val="0"/>
              </a:spcBef>
              <a:spcAft>
                <a:spcPts val="0"/>
              </a:spcAft>
            </a:pPr>
            <a:r>
              <a:rPr lang="en-US" altLang="ja-JP" sz="2200" b="1" spc="75">
                <a:uFill>
                  <a:solidFill>
                    <a:srgbClr val="000000"/>
                  </a:solidFill>
                </a:uFill>
                <a:latin typeface="+mn-ea"/>
                <a:ea typeface="+mn-ea"/>
                <a:cs typeface="Meiryo UI"/>
              </a:rPr>
              <a:t>7.1</a:t>
            </a:r>
            <a:r>
              <a:rPr lang="ja-JP" altLang="en-US" sz="1500" spc="75">
                <a:uFill>
                  <a:solidFill>
                    <a:srgbClr val="000000"/>
                  </a:solidFill>
                </a:uFill>
                <a:latin typeface="+mn-ea"/>
                <a:ea typeface="+mn-ea"/>
                <a:cs typeface="Meiryo UI"/>
              </a:rPr>
              <a:t>％</a:t>
            </a:r>
            <a:endParaRPr lang="ja-JP" altLang="en-US" sz="1500">
              <a:latin typeface="+mn-ea"/>
              <a:ea typeface="+mn-ea"/>
              <a:cs typeface="Meiryo UI"/>
            </a:endParaRPr>
          </a:p>
        </p:txBody>
      </p:sp>
      <p:sp>
        <p:nvSpPr>
          <p:cNvPr id="47" name="object 14">
            <a:extLst>
              <a:ext uri="{FF2B5EF4-FFF2-40B4-BE49-F238E27FC236}">
                <a16:creationId xmlns:a16="http://schemas.microsoft.com/office/drawing/2014/main" id="{8DF0ADB0-4133-48A6-8B1F-3B893194F13B}"/>
              </a:ext>
            </a:extLst>
          </p:cNvPr>
          <p:cNvSpPr txBox="1"/>
          <p:nvPr/>
        </p:nvSpPr>
        <p:spPr>
          <a:xfrm>
            <a:off x="2217335" y="5571709"/>
            <a:ext cx="2266950" cy="351378"/>
          </a:xfrm>
          <a:prstGeom prst="rect">
            <a:avLst/>
          </a:prstGeom>
        </p:spPr>
        <p:txBody>
          <a:bodyPr vert="horz" wrap="square" lIns="0" tIns="12700" rIns="0" bIns="0" rtlCol="0">
            <a:spAutoFit/>
          </a:bodyPr>
          <a:lstStyle/>
          <a:p>
            <a:pPr marL="12700" fontAlgn="auto">
              <a:spcBef>
                <a:spcPts val="100"/>
              </a:spcBef>
              <a:spcAft>
                <a:spcPts val="0"/>
              </a:spcAft>
            </a:pPr>
            <a:r>
              <a:rPr lang="en-US" altLang="ja-JP" sz="1500" spc="65">
                <a:latin typeface="+mn-ea"/>
                <a:ea typeface="+mn-ea"/>
                <a:cs typeface="Meiryo UI"/>
              </a:rPr>
              <a:t>FCA, PSA      </a:t>
            </a:r>
            <a:r>
              <a:rPr lang="en-US" altLang="ja-JP" sz="2200" b="1" spc="75">
                <a:uFill>
                  <a:solidFill>
                    <a:srgbClr val="000000"/>
                  </a:solidFill>
                </a:uFill>
                <a:latin typeface="+mn-ea"/>
                <a:ea typeface="+mn-ea"/>
                <a:cs typeface="Meiryo UI"/>
              </a:rPr>
              <a:t>3.6</a:t>
            </a:r>
            <a:r>
              <a:rPr lang="ja-JP" altLang="en-US" sz="1500" spc="75">
                <a:uFill>
                  <a:solidFill>
                    <a:srgbClr val="000000"/>
                  </a:solidFill>
                </a:uFill>
                <a:latin typeface="+mn-ea"/>
                <a:ea typeface="+mn-ea"/>
                <a:cs typeface="Meiryo UI"/>
              </a:rPr>
              <a:t>％</a:t>
            </a:r>
            <a:endParaRPr lang="en-US" altLang="ja-JP" sz="1500">
              <a:latin typeface="+mn-ea"/>
              <a:ea typeface="+mn-ea"/>
              <a:cs typeface="Meiryo UI"/>
            </a:endParaRPr>
          </a:p>
        </p:txBody>
      </p:sp>
      <p:sp>
        <p:nvSpPr>
          <p:cNvPr id="48" name="object 14">
            <a:extLst>
              <a:ext uri="{FF2B5EF4-FFF2-40B4-BE49-F238E27FC236}">
                <a16:creationId xmlns:a16="http://schemas.microsoft.com/office/drawing/2014/main" id="{31A6A2E9-91EE-49DE-A324-A72E3DAD984C}"/>
              </a:ext>
            </a:extLst>
          </p:cNvPr>
          <p:cNvSpPr txBox="1"/>
          <p:nvPr/>
        </p:nvSpPr>
        <p:spPr>
          <a:xfrm>
            <a:off x="2217335" y="5074795"/>
            <a:ext cx="2266950" cy="351378"/>
          </a:xfrm>
          <a:prstGeom prst="rect">
            <a:avLst/>
          </a:prstGeom>
        </p:spPr>
        <p:txBody>
          <a:bodyPr vert="horz" wrap="square" lIns="0" tIns="12700" rIns="0" bIns="0" rtlCol="0">
            <a:spAutoFit/>
          </a:bodyPr>
          <a:lstStyle/>
          <a:p>
            <a:pPr marL="12700" fontAlgn="auto">
              <a:spcBef>
                <a:spcPts val="100"/>
              </a:spcBef>
              <a:spcAft>
                <a:spcPts val="0"/>
              </a:spcAft>
            </a:pPr>
            <a:r>
              <a:rPr lang="en-US" altLang="ja-JP" sz="1500" spc="65">
                <a:latin typeface="+mn-ea"/>
                <a:ea typeface="+mn-ea"/>
                <a:cs typeface="Meiryo UI"/>
              </a:rPr>
              <a:t>GM  	</a:t>
            </a:r>
            <a:r>
              <a:rPr lang="en-US" altLang="ja-JP" sz="2200" b="1" spc="75">
                <a:uFill>
                  <a:solidFill>
                    <a:srgbClr val="000000"/>
                  </a:solidFill>
                </a:uFill>
                <a:latin typeface="+mn-ea"/>
                <a:ea typeface="+mn-ea"/>
                <a:cs typeface="Meiryo UI"/>
              </a:rPr>
              <a:t>2.3</a:t>
            </a:r>
            <a:r>
              <a:rPr lang="ja-JP" altLang="en-US" sz="1500" spc="75">
                <a:uFill>
                  <a:solidFill>
                    <a:srgbClr val="000000"/>
                  </a:solidFill>
                </a:uFill>
                <a:latin typeface="+mn-ea"/>
                <a:ea typeface="+mn-ea"/>
                <a:cs typeface="Meiryo UI"/>
              </a:rPr>
              <a:t>％</a:t>
            </a:r>
            <a:endParaRPr lang="en-US" altLang="ja-JP" sz="1500">
              <a:latin typeface="+mn-ea"/>
              <a:ea typeface="+mn-ea"/>
              <a:cs typeface="Meiryo UI"/>
            </a:endParaRPr>
          </a:p>
        </p:txBody>
      </p:sp>
      <p:sp>
        <p:nvSpPr>
          <p:cNvPr id="49" name="object 14">
            <a:extLst>
              <a:ext uri="{FF2B5EF4-FFF2-40B4-BE49-F238E27FC236}">
                <a16:creationId xmlns:a16="http://schemas.microsoft.com/office/drawing/2014/main" id="{634854AF-887A-434F-AC6E-2E952934D497}"/>
              </a:ext>
            </a:extLst>
          </p:cNvPr>
          <p:cNvSpPr txBox="1"/>
          <p:nvPr/>
        </p:nvSpPr>
        <p:spPr>
          <a:xfrm>
            <a:off x="2197669" y="4600381"/>
            <a:ext cx="2826613" cy="351378"/>
          </a:xfrm>
          <a:prstGeom prst="rect">
            <a:avLst/>
          </a:prstGeom>
        </p:spPr>
        <p:txBody>
          <a:bodyPr vert="horz" wrap="square" lIns="0" tIns="12700" rIns="0" bIns="0" rtlCol="0">
            <a:spAutoFit/>
          </a:bodyPr>
          <a:lstStyle/>
          <a:p>
            <a:pPr marL="12700" fontAlgn="auto">
              <a:spcBef>
                <a:spcPts val="100"/>
              </a:spcBef>
              <a:spcAft>
                <a:spcPts val="0"/>
              </a:spcAft>
            </a:pPr>
            <a:r>
              <a:rPr lang="en-US" altLang="ja-JP" sz="1500" spc="65">
                <a:latin typeface="+mn-ea"/>
                <a:cs typeface="Meiryo UI"/>
              </a:rPr>
              <a:t>SUBARU  </a:t>
            </a:r>
            <a:r>
              <a:rPr lang="en-US" altLang="ja-JP" sz="2200" b="1" spc="75">
                <a:uFill>
                  <a:solidFill>
                    <a:srgbClr val="000000"/>
                  </a:solidFill>
                </a:uFill>
                <a:latin typeface="+mn-ea"/>
                <a:ea typeface="+mn-ea"/>
                <a:cs typeface="Meiryo UI"/>
              </a:rPr>
              <a:t>2.0</a:t>
            </a:r>
            <a:r>
              <a:rPr lang="ja-JP" altLang="en-US" sz="1500" spc="75">
                <a:uFill>
                  <a:solidFill>
                    <a:srgbClr val="000000"/>
                  </a:solidFill>
                </a:uFill>
                <a:latin typeface="+mn-ea"/>
                <a:ea typeface="+mn-ea"/>
                <a:cs typeface="Meiryo UI"/>
              </a:rPr>
              <a:t>％</a:t>
            </a:r>
            <a:endParaRPr lang="ja-JP" altLang="en-US" sz="1500">
              <a:latin typeface="+mn-ea"/>
              <a:ea typeface="+mn-ea"/>
              <a:cs typeface="Meiryo UI"/>
            </a:endParaRPr>
          </a:p>
        </p:txBody>
      </p:sp>
      <p:sp>
        <p:nvSpPr>
          <p:cNvPr id="50" name="object 14">
            <a:extLst>
              <a:ext uri="{FF2B5EF4-FFF2-40B4-BE49-F238E27FC236}">
                <a16:creationId xmlns:a16="http://schemas.microsoft.com/office/drawing/2014/main" id="{BD464AE4-D937-4D00-B297-49FA7BC220E8}"/>
              </a:ext>
            </a:extLst>
          </p:cNvPr>
          <p:cNvSpPr txBox="1"/>
          <p:nvPr/>
        </p:nvSpPr>
        <p:spPr>
          <a:xfrm>
            <a:off x="2217335" y="4078664"/>
            <a:ext cx="2266950" cy="351378"/>
          </a:xfrm>
          <a:prstGeom prst="rect">
            <a:avLst/>
          </a:prstGeom>
        </p:spPr>
        <p:txBody>
          <a:bodyPr vert="horz" wrap="square" lIns="0" tIns="12700" rIns="0" bIns="0" rtlCol="0">
            <a:spAutoFit/>
          </a:bodyPr>
          <a:lstStyle/>
          <a:p>
            <a:pPr marL="12700" fontAlgn="auto">
              <a:spcBef>
                <a:spcPts val="100"/>
              </a:spcBef>
              <a:spcAft>
                <a:spcPts val="0"/>
              </a:spcAft>
            </a:pPr>
            <a:r>
              <a:rPr lang="en-US" altLang="ja-JP" sz="1500" spc="65">
                <a:latin typeface="+mn-ea"/>
                <a:cs typeface="Meiryo UI"/>
              </a:rPr>
              <a:t>FORD</a:t>
            </a:r>
            <a:r>
              <a:rPr lang="ja-JP" altLang="en-US" sz="1500" spc="65">
                <a:latin typeface="+mn-ea"/>
                <a:ea typeface="+mn-ea"/>
                <a:cs typeface="Meiryo UI"/>
              </a:rPr>
              <a:t>      </a:t>
            </a:r>
            <a:r>
              <a:rPr lang="en-US" altLang="ja-JP" sz="2200" b="1" spc="75">
                <a:uFill>
                  <a:solidFill>
                    <a:srgbClr val="000000"/>
                  </a:solidFill>
                </a:uFill>
                <a:latin typeface="+mn-ea"/>
                <a:ea typeface="+mn-ea"/>
                <a:cs typeface="Meiryo UI"/>
              </a:rPr>
              <a:t>2.4</a:t>
            </a:r>
            <a:r>
              <a:rPr sz="1500" spc="75">
                <a:uFill>
                  <a:solidFill>
                    <a:srgbClr val="000000"/>
                  </a:solidFill>
                </a:uFill>
                <a:latin typeface="+mn-ea"/>
                <a:ea typeface="+mn-ea"/>
                <a:cs typeface="Meiryo UI"/>
              </a:rPr>
              <a:t>％</a:t>
            </a:r>
            <a:endParaRPr sz="1500">
              <a:latin typeface="+mn-ea"/>
              <a:ea typeface="+mn-ea"/>
              <a:cs typeface="Meiryo UI"/>
            </a:endParaRPr>
          </a:p>
        </p:txBody>
      </p:sp>
      <p:sp>
        <p:nvSpPr>
          <p:cNvPr id="51" name="object 14">
            <a:extLst>
              <a:ext uri="{FF2B5EF4-FFF2-40B4-BE49-F238E27FC236}">
                <a16:creationId xmlns:a16="http://schemas.microsoft.com/office/drawing/2014/main" id="{3C0861C9-DD40-4F66-952B-8B270930D1E4}"/>
              </a:ext>
            </a:extLst>
          </p:cNvPr>
          <p:cNvSpPr txBox="1"/>
          <p:nvPr/>
        </p:nvSpPr>
        <p:spPr>
          <a:xfrm>
            <a:off x="2217335" y="3130023"/>
            <a:ext cx="2266950" cy="351378"/>
          </a:xfrm>
          <a:prstGeom prst="rect">
            <a:avLst/>
          </a:prstGeom>
        </p:spPr>
        <p:txBody>
          <a:bodyPr vert="horz" wrap="square" lIns="0" tIns="12700" rIns="0" bIns="0" rtlCol="0">
            <a:spAutoFit/>
          </a:bodyPr>
          <a:lstStyle/>
          <a:p>
            <a:pPr marL="12700" fontAlgn="auto">
              <a:spcBef>
                <a:spcPts val="100"/>
              </a:spcBef>
              <a:spcAft>
                <a:spcPts val="0"/>
              </a:spcAft>
            </a:pPr>
            <a:r>
              <a:rPr lang="en-US" altLang="ja-JP" sz="1500" spc="65">
                <a:latin typeface="+mn-ea"/>
                <a:cs typeface="Meiryo UI"/>
              </a:rPr>
              <a:t>Others   </a:t>
            </a:r>
            <a:r>
              <a:rPr lang="en-US" altLang="ja-JP" sz="2200" b="1" spc="75">
                <a:uFill>
                  <a:solidFill>
                    <a:srgbClr val="000000"/>
                  </a:solidFill>
                </a:uFill>
                <a:latin typeface="+mn-ea"/>
                <a:ea typeface="+mn-ea"/>
                <a:cs typeface="Meiryo UI"/>
              </a:rPr>
              <a:t>19.6</a:t>
            </a:r>
            <a:r>
              <a:rPr sz="1500" spc="75">
                <a:uFill>
                  <a:solidFill>
                    <a:srgbClr val="000000"/>
                  </a:solidFill>
                </a:uFill>
                <a:latin typeface="+mn-ea"/>
                <a:ea typeface="+mn-ea"/>
                <a:cs typeface="Meiryo UI"/>
              </a:rPr>
              <a:t>％</a:t>
            </a:r>
            <a:endParaRPr sz="1500">
              <a:latin typeface="+mn-ea"/>
              <a:ea typeface="+mn-ea"/>
              <a:cs typeface="Meiryo UI"/>
            </a:endParaRPr>
          </a:p>
        </p:txBody>
      </p:sp>
      <p:cxnSp>
        <p:nvCxnSpPr>
          <p:cNvPr id="52" name="直線コネクタ 49">
            <a:extLst>
              <a:ext uri="{FF2B5EF4-FFF2-40B4-BE49-F238E27FC236}">
                <a16:creationId xmlns:a16="http://schemas.microsoft.com/office/drawing/2014/main" id="{FF6B876B-0BB7-45A5-AE1C-E22E7FEE0386}"/>
              </a:ext>
            </a:extLst>
          </p:cNvPr>
          <p:cNvCxnSpPr>
            <a:cxnSpLocks/>
          </p:cNvCxnSpPr>
          <p:nvPr/>
        </p:nvCxnSpPr>
        <p:spPr>
          <a:xfrm flipH="1">
            <a:off x="2217336" y="3483634"/>
            <a:ext cx="2128753" cy="6942"/>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sp>
        <p:nvSpPr>
          <p:cNvPr id="53" name="正方形/長方形 9">
            <a:extLst>
              <a:ext uri="{FF2B5EF4-FFF2-40B4-BE49-F238E27FC236}">
                <a16:creationId xmlns:a16="http://schemas.microsoft.com/office/drawing/2014/main" id="{A36AE83D-16EB-477D-BFA4-3E7A4051762B}"/>
              </a:ext>
            </a:extLst>
          </p:cNvPr>
          <p:cNvSpPr/>
          <p:nvPr/>
        </p:nvSpPr>
        <p:spPr>
          <a:xfrm flipH="1" flipV="1">
            <a:off x="5530516" y="5276297"/>
            <a:ext cx="4447284" cy="676828"/>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4" name="正方形/長方形 9">
            <a:extLst>
              <a:ext uri="{FF2B5EF4-FFF2-40B4-BE49-F238E27FC236}">
                <a16:creationId xmlns:a16="http://schemas.microsoft.com/office/drawing/2014/main" id="{D3D78B6C-CFCB-4F97-8337-6642A10C4725}"/>
              </a:ext>
            </a:extLst>
          </p:cNvPr>
          <p:cNvSpPr/>
          <p:nvPr/>
        </p:nvSpPr>
        <p:spPr>
          <a:xfrm flipV="1">
            <a:off x="2202000" y="5018129"/>
            <a:ext cx="2790840" cy="934996"/>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5" name="正方形/長方形 9">
            <a:extLst>
              <a:ext uri="{FF2B5EF4-FFF2-40B4-BE49-F238E27FC236}">
                <a16:creationId xmlns:a16="http://schemas.microsoft.com/office/drawing/2014/main" id="{816EC79B-2888-4F83-9905-5262306E36D2}"/>
              </a:ext>
            </a:extLst>
          </p:cNvPr>
          <p:cNvSpPr/>
          <p:nvPr/>
        </p:nvSpPr>
        <p:spPr>
          <a:xfrm flipV="1">
            <a:off x="2221085" y="4832008"/>
            <a:ext cx="2524097" cy="626742"/>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6" name="正方形/長方形 9">
            <a:extLst>
              <a:ext uri="{FF2B5EF4-FFF2-40B4-BE49-F238E27FC236}">
                <a16:creationId xmlns:a16="http://schemas.microsoft.com/office/drawing/2014/main" id="{7EFA59D3-D5D8-4923-A74B-3D12B3E4067C}"/>
              </a:ext>
            </a:extLst>
          </p:cNvPr>
          <p:cNvSpPr/>
          <p:nvPr/>
        </p:nvSpPr>
        <p:spPr>
          <a:xfrm flipV="1">
            <a:off x="2221085" y="4643612"/>
            <a:ext cx="2343988" cy="330134"/>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57" name="直線コネクタ 55">
            <a:extLst>
              <a:ext uri="{FF2B5EF4-FFF2-40B4-BE49-F238E27FC236}">
                <a16:creationId xmlns:a16="http://schemas.microsoft.com/office/drawing/2014/main" id="{98ECFA6E-71EB-4958-8029-3FBAD99076EA}"/>
              </a:ext>
            </a:extLst>
          </p:cNvPr>
          <p:cNvCxnSpPr>
            <a:cxnSpLocks/>
          </p:cNvCxnSpPr>
          <p:nvPr/>
        </p:nvCxnSpPr>
        <p:spPr>
          <a:xfrm flipH="1">
            <a:off x="2217337" y="4436481"/>
            <a:ext cx="2266948" cy="0"/>
          </a:xfrm>
          <a:prstGeom prst="line">
            <a:avLst/>
          </a:prstGeom>
          <a:ln w="6350">
            <a:solidFill>
              <a:schemeClr val="tx1"/>
            </a:solidFill>
            <a:headEnd type="oval" w="sm" len="sm"/>
            <a:tailEnd w="sm" len="sm"/>
          </a:ln>
        </p:spPr>
        <p:style>
          <a:lnRef idx="1">
            <a:schemeClr val="accent1"/>
          </a:lnRef>
          <a:fillRef idx="0">
            <a:schemeClr val="accent1"/>
          </a:fillRef>
          <a:effectRef idx="0">
            <a:schemeClr val="accent1"/>
          </a:effectRef>
          <a:fontRef idx="minor">
            <a:schemeClr val="tx1"/>
          </a:fontRef>
        </p:style>
      </p:cxnSp>
      <p:sp>
        <p:nvSpPr>
          <p:cNvPr id="58" name="正方形/長方形 9"/>
          <p:cNvSpPr/>
          <p:nvPr/>
        </p:nvSpPr>
        <p:spPr>
          <a:xfrm>
            <a:off x="2202002" y="1540042"/>
            <a:ext cx="3241367" cy="477801"/>
          </a:xfrm>
          <a:custGeom>
            <a:avLst/>
            <a:gdLst>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641023 h 641023"/>
              <a:gd name="connsiteX4" fmla="*/ 0 w 641023"/>
              <a:gd name="connsiteY4" fmla="*/ 0 h 641023"/>
              <a:gd name="connsiteX0" fmla="*/ 339365 w 980388"/>
              <a:gd name="connsiteY0" fmla="*/ 0 h 735291"/>
              <a:gd name="connsiteX1" fmla="*/ 980388 w 980388"/>
              <a:gd name="connsiteY1" fmla="*/ 0 h 735291"/>
              <a:gd name="connsiteX2" fmla="*/ 980388 w 980388"/>
              <a:gd name="connsiteY2" fmla="*/ 641023 h 735291"/>
              <a:gd name="connsiteX3" fmla="*/ 0 w 980388"/>
              <a:gd name="connsiteY3" fmla="*/ 735291 h 735291"/>
              <a:gd name="connsiteX4" fmla="*/ 339365 w 980388"/>
              <a:gd name="connsiteY4" fmla="*/ 0 h 735291"/>
              <a:gd name="connsiteX0" fmla="*/ 381039 w 1022062"/>
              <a:gd name="connsiteY0" fmla="*/ 0 h 735291"/>
              <a:gd name="connsiteX1" fmla="*/ 1022062 w 1022062"/>
              <a:gd name="connsiteY1" fmla="*/ 0 h 735291"/>
              <a:gd name="connsiteX2" fmla="*/ 1022062 w 1022062"/>
              <a:gd name="connsiteY2" fmla="*/ 641023 h 735291"/>
              <a:gd name="connsiteX3" fmla="*/ 41674 w 1022062"/>
              <a:gd name="connsiteY3" fmla="*/ 735291 h 735291"/>
              <a:gd name="connsiteX4" fmla="*/ 381039 w 1022062"/>
              <a:gd name="connsiteY4" fmla="*/ 0 h 735291"/>
              <a:gd name="connsiteX0" fmla="*/ 346525 w 987548"/>
              <a:gd name="connsiteY0" fmla="*/ 0 h 659877"/>
              <a:gd name="connsiteX1" fmla="*/ 987548 w 987548"/>
              <a:gd name="connsiteY1" fmla="*/ 0 h 659877"/>
              <a:gd name="connsiteX2" fmla="*/ 987548 w 987548"/>
              <a:gd name="connsiteY2" fmla="*/ 641023 h 659877"/>
              <a:gd name="connsiteX3" fmla="*/ 44867 w 987548"/>
              <a:gd name="connsiteY3" fmla="*/ 659877 h 659877"/>
              <a:gd name="connsiteX4" fmla="*/ 346525 w 987548"/>
              <a:gd name="connsiteY4" fmla="*/ 0 h 659877"/>
              <a:gd name="connsiteX0" fmla="*/ 372368 w 1013391"/>
              <a:gd name="connsiteY0" fmla="*/ 0 h 707011"/>
              <a:gd name="connsiteX1" fmla="*/ 1013391 w 1013391"/>
              <a:gd name="connsiteY1" fmla="*/ 0 h 707011"/>
              <a:gd name="connsiteX2" fmla="*/ 1013391 w 1013391"/>
              <a:gd name="connsiteY2" fmla="*/ 641023 h 707011"/>
              <a:gd name="connsiteX3" fmla="*/ 42430 w 1013391"/>
              <a:gd name="connsiteY3" fmla="*/ 707011 h 707011"/>
              <a:gd name="connsiteX4" fmla="*/ 372368 w 1013391"/>
              <a:gd name="connsiteY4" fmla="*/ 0 h 707011"/>
              <a:gd name="connsiteX0" fmla="*/ 0 w 641023"/>
              <a:gd name="connsiteY0" fmla="*/ 0 h 641023"/>
              <a:gd name="connsiteX1" fmla="*/ 641023 w 641023"/>
              <a:gd name="connsiteY1" fmla="*/ 0 h 641023"/>
              <a:gd name="connsiteX2" fmla="*/ 641023 w 641023"/>
              <a:gd name="connsiteY2" fmla="*/ 641023 h 641023"/>
              <a:gd name="connsiteX3" fmla="*/ 0 w 641023"/>
              <a:gd name="connsiteY3" fmla="*/ 0 h 641023"/>
              <a:gd name="connsiteX0" fmla="*/ 0 w 732463"/>
              <a:gd name="connsiteY0" fmla="*/ 0 h 732463"/>
              <a:gd name="connsiteX1" fmla="*/ 641023 w 732463"/>
              <a:gd name="connsiteY1" fmla="*/ 0 h 732463"/>
              <a:gd name="connsiteX2" fmla="*/ 732463 w 732463"/>
              <a:gd name="connsiteY2" fmla="*/ 732463 h 732463"/>
              <a:gd name="connsiteX0" fmla="*/ 0 w 641023"/>
              <a:gd name="connsiteY0" fmla="*/ 0 h 496793"/>
              <a:gd name="connsiteX1" fmla="*/ 641023 w 641023"/>
              <a:gd name="connsiteY1" fmla="*/ 0 h 496793"/>
              <a:gd name="connsiteX2" fmla="*/ 628768 w 641023"/>
              <a:gd name="connsiteY2" fmla="*/ 496793 h 496793"/>
              <a:gd name="connsiteX0" fmla="*/ 0 w 645515"/>
              <a:gd name="connsiteY0" fmla="*/ 0 h 2827567"/>
              <a:gd name="connsiteX1" fmla="*/ 641023 w 645515"/>
              <a:gd name="connsiteY1" fmla="*/ 0 h 2827567"/>
              <a:gd name="connsiteX2" fmla="*/ 645515 w 645515"/>
              <a:gd name="connsiteY2" fmla="*/ 2827567 h 2827567"/>
              <a:gd name="connsiteX0" fmla="*/ 0 w 642134"/>
              <a:gd name="connsiteY0" fmla="*/ 0 h 20411821"/>
              <a:gd name="connsiteX1" fmla="*/ 641023 w 642134"/>
              <a:gd name="connsiteY1" fmla="*/ 0 h 20411821"/>
              <a:gd name="connsiteX2" fmla="*/ 642134 w 642134"/>
              <a:gd name="connsiteY2" fmla="*/ 20411821 h 20411821"/>
              <a:gd name="connsiteX0" fmla="*/ 0 w 642134"/>
              <a:gd name="connsiteY0" fmla="*/ 0 h 20411821"/>
              <a:gd name="connsiteX1" fmla="*/ 633416 w 642134"/>
              <a:gd name="connsiteY1" fmla="*/ 0 h 20411821"/>
              <a:gd name="connsiteX2" fmla="*/ 642134 w 642134"/>
              <a:gd name="connsiteY2" fmla="*/ 20411821 h 20411821"/>
              <a:gd name="connsiteX0" fmla="*/ 0 w 633416"/>
              <a:gd name="connsiteY0" fmla="*/ 0 h 20411821"/>
              <a:gd name="connsiteX1" fmla="*/ 633416 w 633416"/>
              <a:gd name="connsiteY1" fmla="*/ 0 h 20411821"/>
              <a:gd name="connsiteX2" fmla="*/ 632625 w 633416"/>
              <a:gd name="connsiteY2" fmla="*/ 20411821 h 20411821"/>
              <a:gd name="connsiteX0" fmla="*/ 0 w 637379"/>
              <a:gd name="connsiteY0" fmla="*/ 0 h 20411821"/>
              <a:gd name="connsiteX1" fmla="*/ 633416 w 637379"/>
              <a:gd name="connsiteY1" fmla="*/ 0 h 20411821"/>
              <a:gd name="connsiteX2" fmla="*/ 637379 w 637379"/>
              <a:gd name="connsiteY2" fmla="*/ 20411821 h 20411821"/>
              <a:gd name="connsiteX0" fmla="*/ 0 w 633576"/>
              <a:gd name="connsiteY0" fmla="*/ 0 h 20411821"/>
              <a:gd name="connsiteX1" fmla="*/ 633416 w 633576"/>
              <a:gd name="connsiteY1" fmla="*/ 0 h 20411821"/>
              <a:gd name="connsiteX2" fmla="*/ 633576 w 633576"/>
              <a:gd name="connsiteY2" fmla="*/ 20411821 h 20411821"/>
            </a:gdLst>
            <a:ahLst/>
            <a:cxnLst>
              <a:cxn ang="0">
                <a:pos x="connsiteX0" y="connsiteY0"/>
              </a:cxn>
              <a:cxn ang="0">
                <a:pos x="connsiteX1" y="connsiteY1"/>
              </a:cxn>
              <a:cxn ang="0">
                <a:pos x="connsiteX2" y="connsiteY2"/>
              </a:cxn>
            </a:cxnLst>
            <a:rect l="l" t="t" r="r" b="b"/>
            <a:pathLst>
              <a:path w="633576" h="20411821">
                <a:moveTo>
                  <a:pt x="0" y="0"/>
                </a:moveTo>
                <a:lnTo>
                  <a:pt x="633416" y="0"/>
                </a:lnTo>
                <a:cubicBezTo>
                  <a:pt x="633416" y="213674"/>
                  <a:pt x="633576" y="20411821"/>
                  <a:pt x="633576" y="20411821"/>
                </a:cubicBezTo>
              </a:path>
            </a:pathLst>
          </a:custGeom>
          <a:noFill/>
          <a:ln w="6350">
            <a:solidFill>
              <a:schemeClr val="tx1"/>
            </a:solidFill>
            <a:tailEnd type="oval"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59" name="object 19"/>
          <p:cNvSpPr txBox="1"/>
          <p:nvPr/>
        </p:nvSpPr>
        <p:spPr>
          <a:xfrm>
            <a:off x="4626494" y="3187682"/>
            <a:ext cx="2952115" cy="990015"/>
          </a:xfrm>
          <a:prstGeom prst="rect">
            <a:avLst/>
          </a:prstGeom>
        </p:spPr>
        <p:txBody>
          <a:bodyPr vert="horz" wrap="square" lIns="0" tIns="12700" rIns="0" bIns="0" rtlCol="0">
            <a:spAutoFit/>
          </a:bodyPr>
          <a:lstStyle/>
          <a:p>
            <a:pPr algn="ctr" eaLnBrk="0">
              <a:lnSpc>
                <a:spcPct val="100000"/>
              </a:lnSpc>
              <a:spcBef>
                <a:spcPts val="100"/>
              </a:spcBef>
            </a:pPr>
            <a:r>
              <a:rPr lang="en-US" altLang="ja-JP" sz="3200" b="1" spc="105">
                <a:solidFill>
                  <a:srgbClr val="DC0032"/>
                </a:solidFill>
                <a:latin typeface="+mn-ea"/>
                <a:cs typeface="Meiryo UI"/>
              </a:rPr>
              <a:t>45.1</a:t>
            </a:r>
            <a:r>
              <a:rPr lang="en-US" altLang="ja-JP" sz="1200">
                <a:solidFill>
                  <a:srgbClr val="000000"/>
                </a:solidFill>
                <a:latin typeface="+mn-ea"/>
                <a:ea typeface="+mn-ea"/>
                <a:cs typeface="Meiryo UI"/>
              </a:rPr>
              <a:t/>
            </a:r>
            <a:br>
              <a:rPr lang="en-US" altLang="ja-JP" sz="1200">
                <a:solidFill>
                  <a:srgbClr val="000000"/>
                </a:solidFill>
                <a:latin typeface="+mn-ea"/>
                <a:ea typeface="+mn-ea"/>
                <a:cs typeface="Meiryo UI"/>
              </a:rPr>
            </a:br>
            <a:r>
              <a:rPr lang="tr-TR" altLang="ja-JP" sz="1200">
                <a:solidFill>
                  <a:srgbClr val="000000"/>
                </a:solidFill>
                <a:latin typeface="+mn-ea"/>
                <a:ea typeface="+mn-ea"/>
                <a:cs typeface="Meiryo UI"/>
              </a:rPr>
              <a:t>billion </a:t>
            </a:r>
            <a:r>
              <a:rPr lang="en-US" altLang="ja-JP" sz="1200">
                <a:solidFill>
                  <a:srgbClr val="000000"/>
                </a:solidFill>
                <a:latin typeface="+mn-ea"/>
                <a:cs typeface="Meiryo UI"/>
              </a:rPr>
              <a:t>dollars</a:t>
            </a:r>
            <a:endParaRPr sz="1200">
              <a:latin typeface="+mn-ea"/>
              <a:ea typeface="+mn-ea"/>
              <a:cs typeface="Meiryo UI"/>
            </a:endParaRPr>
          </a:p>
          <a:p>
            <a:pPr marR="76835" lvl="0" algn="ctr">
              <a:spcBef>
                <a:spcPts val="850"/>
              </a:spcBef>
            </a:pPr>
            <a:r>
              <a:rPr lang="en-US" altLang="ja-JP" sz="1200">
                <a:solidFill>
                  <a:srgbClr val="000000"/>
                </a:solidFill>
                <a:latin typeface="+mn-ea"/>
                <a:cs typeface="Meiryo UI"/>
              </a:rPr>
              <a:t>April 2021 - March 2022</a:t>
            </a:r>
          </a:p>
        </p:txBody>
      </p:sp>
      <p:sp>
        <p:nvSpPr>
          <p:cNvPr id="60" name="object 20">
            <a:extLst>
              <a:ext uri="{FF2B5EF4-FFF2-40B4-BE49-F238E27FC236}">
                <a16:creationId xmlns:a16="http://schemas.microsoft.com/office/drawing/2014/main" id="{5170AA67-A2EB-4060-9C55-1A3B747C472E}"/>
              </a:ext>
            </a:extLst>
          </p:cNvPr>
          <p:cNvSpPr txBox="1"/>
          <p:nvPr/>
        </p:nvSpPr>
        <p:spPr>
          <a:xfrm>
            <a:off x="2240949" y="979606"/>
            <a:ext cx="4157124" cy="553998"/>
          </a:xfrm>
          <a:prstGeom prst="rect">
            <a:avLst/>
          </a:prstGeom>
        </p:spPr>
        <p:txBody>
          <a:bodyPr vert="horz" wrap="square" lIns="0" tIns="0" rIns="0" bIns="0" rtlCol="0">
            <a:spAutoFit/>
          </a:bodyPr>
          <a:lstStyle/>
          <a:p>
            <a:pPr marL="12700" lvl="0" fontAlgn="auto">
              <a:spcBef>
                <a:spcPts val="1125"/>
              </a:spcBef>
              <a:spcAft>
                <a:spcPts val="0"/>
              </a:spcAft>
            </a:pPr>
            <a:r>
              <a:rPr lang="en-US" altLang="ja-JP" sz="1400" spc="60">
                <a:latin typeface="Verdana" panose="020B0604030504040204" pitchFamily="34" charset="0"/>
                <a:ea typeface="Verdana" panose="020B0604030504040204" pitchFamily="34" charset="0"/>
                <a:cs typeface="Meiryo UI"/>
              </a:rPr>
              <a:t>Aftermarket/Non-automotive Business</a:t>
            </a:r>
            <a:r>
              <a:rPr lang="ja-JP" altLang="en-US" sz="1400" spc="55">
                <a:latin typeface="+mn-ea"/>
                <a:ea typeface="+mn-ea"/>
                <a:cs typeface="Meiryo UI"/>
              </a:rPr>
              <a:t>　</a:t>
            </a:r>
            <a:r>
              <a:rPr lang="en-US" altLang="ja-JP" sz="2200" b="1" spc="100">
                <a:latin typeface="+mn-ea"/>
                <a:ea typeface="+mn-ea"/>
                <a:cs typeface="Meiryo UI"/>
              </a:rPr>
              <a:t>11.6</a:t>
            </a:r>
            <a:r>
              <a:rPr lang="ja-JP" altLang="en-US" sz="1500" spc="75">
                <a:solidFill>
                  <a:srgbClr val="000000"/>
                </a:solidFill>
                <a:uFill>
                  <a:solidFill>
                    <a:srgbClr val="000000"/>
                  </a:solidFill>
                </a:uFill>
                <a:latin typeface="+mn-ea"/>
                <a:ea typeface="+mn-ea"/>
                <a:cs typeface="Meiryo UI"/>
              </a:rPr>
              <a:t>％</a:t>
            </a:r>
            <a:endParaRPr lang="ja-JP" altLang="en-US" sz="2200">
              <a:latin typeface="+mn-ea"/>
              <a:ea typeface="+mn-ea"/>
              <a:cs typeface="Meiryo UI"/>
            </a:endParaRPr>
          </a:p>
        </p:txBody>
      </p:sp>
    </p:spTree>
    <p:extLst>
      <p:ext uri="{BB962C8B-B14F-4D97-AF65-F5344CB8AC3E}">
        <p14:creationId xmlns:p14="http://schemas.microsoft.com/office/powerpoint/2010/main" val="3951930617"/>
      </p:ext>
    </p:extLst>
  </p:cSld>
  <p:clrMapOvr>
    <a:masterClrMapping/>
  </p:clrMapOvr>
  <p:timing>
    <p:tnLst>
      <p:par>
        <p:cTn id="1" dur="indefinite" restart="never" nodeType="tmRoot"/>
      </p:par>
    </p:tnLst>
  </p:timing>
</p:sld>
</file>

<file path=ppt/theme/theme1.xml><?xml version="1.0" encoding="utf-8"?>
<a:theme xmlns:a="http://schemas.openxmlformats.org/drawingml/2006/main" name="Slide master">
  <a:themeElements>
    <a:clrScheme name="DENSO 2020">
      <a:dk1>
        <a:srgbClr val="323232"/>
      </a:dk1>
      <a:lt1>
        <a:sysClr val="window" lastClr="FFFFFF"/>
      </a:lt1>
      <a:dk2>
        <a:srgbClr val="B9D7EB"/>
      </a:dk2>
      <a:lt2>
        <a:srgbClr val="DC0032"/>
      </a:lt2>
      <a:accent1>
        <a:srgbClr val="A5A5A5"/>
      </a:accent1>
      <a:accent2>
        <a:srgbClr val="34B78F"/>
      </a:accent2>
      <a:accent3>
        <a:srgbClr val="8246AF"/>
      </a:accent3>
      <a:accent4>
        <a:srgbClr val="0092BD"/>
      </a:accent4>
      <a:accent5>
        <a:srgbClr val="FFBE00"/>
      </a:accent5>
      <a:accent6>
        <a:srgbClr val="E31C79"/>
      </a:accent6>
      <a:hlink>
        <a:srgbClr val="34B78F"/>
      </a:hlink>
      <a:folHlink>
        <a:srgbClr val="1E428A"/>
      </a:folHlink>
    </a:clrScheme>
    <a:fontScheme name="DENSO2020eng">
      <a:majorFont>
        <a:latin typeface="Verdana"/>
        <a:ea typeface="Verdana"/>
        <a:cs typeface=""/>
      </a:majorFont>
      <a:minorFont>
        <a:latin typeface="Verdana"/>
        <a:ea typeface="Verdana"/>
        <a:cs typeface=""/>
      </a:minorFont>
    </a:fontScheme>
    <a:fmtScheme name="淡い単色">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bg2"/>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smtClean="0"/>
        </a:defPPr>
      </a:lstStyle>
    </a:txDef>
  </a:objectDefaults>
  <a:extraClrSchemeLst/>
  <a:extLst>
    <a:ext uri="{05A4C25C-085E-4340-85A3-A5531E510DB2}">
      <thm15:themeFamily xmlns:thm15="http://schemas.microsoft.com/office/thememl/2012/main" name="16_9_CONFIDENTIAL" id="{2462E03F-6F5D-40B2-BF62-1DEDF9AB5C56}" vid="{E22AED45-1679-4093-B3F9-A3736C8A1989}"/>
    </a:ext>
  </a:extLst>
</a:theme>
</file>

<file path=ppt/theme/theme2.xml><?xml version="1.0" encoding="utf-8"?>
<a:theme xmlns:a="http://schemas.openxmlformats.org/drawingml/2006/main" name="1_プレゼンスライド_16x9_170701">
  <a:themeElements>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ユーザー定義 1">
      <a:majorFont>
        <a:latin typeface="Yu Gothic UI"/>
        <a:ea typeface="Yu Gothic UI"/>
        <a:cs typeface=""/>
      </a:majorFont>
      <a:minorFont>
        <a:latin typeface="Yu Gothic U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BA21E9A3-0C72-4907-8537-35530848C1EC}" vid="{37C016FE-512E-41C5-AFDB-D082318B5E9C}"/>
    </a:ext>
  </a:extLst>
</a:theme>
</file>

<file path=ppt/theme/theme3.xml><?xml version="1.0" encoding="utf-8"?>
<a:theme xmlns:a="http://schemas.openxmlformats.org/drawingml/2006/main" name="プレゼンスライド_16x9_170701">
  <a:themeElements>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ユーザー定義 1">
      <a:majorFont>
        <a:latin typeface="Yu Gothic UI"/>
        <a:ea typeface="Yu Gothic UI"/>
        <a:cs typeface=""/>
      </a:majorFont>
      <a:minorFont>
        <a:latin typeface="Yu Gothic U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BA21E9A3-0C72-4907-8537-35530848C1EC}" vid="{37C016FE-512E-41C5-AFDB-D082318B5E9C}"/>
    </a:ext>
  </a:extLst>
</a:theme>
</file>

<file path=ppt/theme/theme4.xml><?xml version="1.0" encoding="utf-8"?>
<a:theme xmlns:a="http://schemas.openxmlformats.org/drawingml/2006/main" name="2_プレゼンスライド_16x9_170701">
  <a:themeElements>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ユーザー定義 1">
      <a:majorFont>
        <a:latin typeface="Yu Gothic UI"/>
        <a:ea typeface="Yu Gothic UI"/>
        <a:cs typeface=""/>
      </a:majorFont>
      <a:minorFont>
        <a:latin typeface="Yu Gothic U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BA21E9A3-0C72-4907-8537-35530848C1EC}" vid="{37C016FE-512E-41C5-AFDB-D082318B5E9C}"/>
    </a:ext>
  </a:extLst>
</a:theme>
</file>

<file path=ppt/theme/theme5.xml><?xml version="1.0" encoding="utf-8"?>
<a:theme xmlns:a="http://schemas.openxmlformats.org/drawingml/2006/main" name="3_プレゼンスライド_16x9_170701">
  <a:themeElements>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ユーザー定義 1">
      <a:majorFont>
        <a:latin typeface="Yu Gothic UI"/>
        <a:ea typeface="Yu Gothic UI"/>
        <a:cs typeface=""/>
      </a:majorFont>
      <a:minorFont>
        <a:latin typeface="Yu Gothic UI"/>
        <a:ea typeface="Yu Gothic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3175">
          <a:noFill/>
        </a:ln>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プレゼンテーション1" id="{BA21E9A3-0C72-4907-8537-35530848C1EC}" vid="{37C016FE-512E-41C5-AFDB-D082318B5E9C}"/>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DENSO1703">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DENSO1703">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NSO170309">
    <a:dk1>
      <a:srgbClr val="000000"/>
    </a:dk1>
    <a:lt1>
      <a:srgbClr val="FFFFFF"/>
    </a:lt1>
    <a:dk2>
      <a:srgbClr val="B9D7EB"/>
    </a:dk2>
    <a:lt2>
      <a:srgbClr val="DC0032"/>
    </a:lt2>
    <a:accent1>
      <a:srgbClr val="828282"/>
    </a:accent1>
    <a:accent2>
      <a:srgbClr val="34B78F"/>
    </a:accent2>
    <a:accent3>
      <a:srgbClr val="A77BCA"/>
    </a:accent3>
    <a:accent4>
      <a:srgbClr val="0092BD"/>
    </a:accent4>
    <a:accent5>
      <a:srgbClr val="004386"/>
    </a:accent5>
    <a:accent6>
      <a:srgbClr val="EF60A3"/>
    </a:accent6>
    <a:hlink>
      <a:srgbClr val="000000"/>
    </a:hlink>
    <a:folHlink>
      <a:srgbClr val="000000"/>
    </a:folHlink>
  </a:clrScheme>
  <a:fontScheme name="DENSO1703">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A18EB51A53044892EC125C5D249DA5" ma:contentTypeVersion="16" ma:contentTypeDescription="Create a new document." ma:contentTypeScope="" ma:versionID="ba2d3763209d829c52b2cdbca84bc2ca">
  <xsd:schema xmlns:xsd="http://www.w3.org/2001/XMLSchema" xmlns:xs="http://www.w3.org/2001/XMLSchema" xmlns:p="http://schemas.microsoft.com/office/2006/metadata/properties" xmlns:ns2="e2c2aa17-aa35-4aa9-bb14-cb4396c34e14" xmlns:ns3="f33f751f-6e98-4601-9b3a-f860526d8efe" targetNamespace="http://schemas.microsoft.com/office/2006/metadata/properties" ma:root="true" ma:fieldsID="70e2a5fcc6009b12c9f341fdcc12ff75" ns2:_="" ns3:_="">
    <xsd:import namespace="e2c2aa17-aa35-4aa9-bb14-cb4396c34e14"/>
    <xsd:import namespace="f33f751f-6e98-4601-9b3a-f860526d8ef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c2aa17-aa35-4aa9-bb14-cb4396c34e1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874608b-8892-48bc-be6a-3536a5ac448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33f751f-6e98-4601-9b3a-f860526d8ef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d7d150b5-00e5-4c21-9757-e8e9ed14fe32}" ma:internalName="TaxCatchAll" ma:showField="CatchAllData" ma:web="f33f751f-6e98-4601-9b3a-f860526d8ef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f33f751f-6e98-4601-9b3a-f860526d8efe">
      <UserInfo>
        <DisplayName>Chad Bandilla</DisplayName>
        <AccountId>66</AccountId>
        <AccountType/>
      </UserInfo>
    </SharedWithUsers>
    <MediaLengthInSeconds xmlns="e2c2aa17-aa35-4aa9-bb14-cb4396c34e14" xsi:nil="true"/>
    <lcf76f155ced4ddcb4097134ff3c332f xmlns="e2c2aa17-aa35-4aa9-bb14-cb4396c34e14">
      <Terms xmlns="http://schemas.microsoft.com/office/infopath/2007/PartnerControls"/>
    </lcf76f155ced4ddcb4097134ff3c332f>
    <TaxCatchAll xmlns="f33f751f-6e98-4601-9b3a-f860526d8efe" xsi:nil="true"/>
  </documentManagement>
</p:properties>
</file>

<file path=customXml/itemProps1.xml><?xml version="1.0" encoding="utf-8"?>
<ds:datastoreItem xmlns:ds="http://schemas.openxmlformats.org/officeDocument/2006/customXml" ds:itemID="{9475F2FA-D252-4E46-B0A9-7B3E81AD911D}">
  <ds:schemaRefs>
    <ds:schemaRef ds:uri="e2c2aa17-aa35-4aa9-bb14-cb4396c34e14"/>
    <ds:schemaRef ds:uri="f33f751f-6e98-4601-9b3a-f860526d8e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8AA2FED-5898-4980-97F9-AAFA2A83A971}">
  <ds:schemaRefs>
    <ds:schemaRef ds:uri="http://schemas.microsoft.com/sharepoint/v3/contenttype/forms"/>
  </ds:schemaRefs>
</ds:datastoreItem>
</file>

<file path=customXml/itemProps3.xml><?xml version="1.0" encoding="utf-8"?>
<ds:datastoreItem xmlns:ds="http://schemas.openxmlformats.org/officeDocument/2006/customXml" ds:itemID="{1A67BB73-B1AF-4C24-98F8-FF35EBE4BA21}">
  <ds:schemaRefs>
    <ds:schemaRef ds:uri="http://schemas.microsoft.com/office/2006/metadata/properties"/>
    <ds:schemaRef ds:uri="http://purl.org/dc/elements/1.1/"/>
    <ds:schemaRef ds:uri="http://schemas.openxmlformats.org/package/2006/metadata/core-properties"/>
    <ds:schemaRef ds:uri="http://purl.org/dc/dcmitype/"/>
    <ds:schemaRef ds:uri="http://purl.org/dc/terms/"/>
    <ds:schemaRef ds:uri="e2c2aa17-aa35-4aa9-bb14-cb4396c34e14"/>
    <ds:schemaRef ds:uri="http://schemas.microsoft.com/office/2006/documentManagement/types"/>
    <ds:schemaRef ds:uri="http://schemas.microsoft.com/office/infopath/2007/PartnerControls"/>
    <ds:schemaRef ds:uri="f33f751f-6e98-4601-9b3a-f860526d8efe"/>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40</TotalTime>
  <Words>3945</Words>
  <Application>Microsoft Office PowerPoint</Application>
  <PresentationFormat>Widescreen</PresentationFormat>
  <Paragraphs>783</Paragraphs>
  <Slides>48</Slides>
  <Notes>21</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48</vt:i4>
      </vt:variant>
    </vt:vector>
  </HeadingPairs>
  <TitlesOfParts>
    <vt:vector size="72" baseType="lpstr">
      <vt:lpstr>Meiryo</vt:lpstr>
      <vt:lpstr>Meiryo UI</vt:lpstr>
      <vt:lpstr>ＭＳ Ｐゴシック</vt:lpstr>
      <vt:lpstr>ＭＳ Ｐゴシック</vt:lpstr>
      <vt:lpstr>游ゴシック</vt:lpstr>
      <vt:lpstr>游ゴシック</vt:lpstr>
      <vt:lpstr>Yu Gothic UI</vt:lpstr>
      <vt:lpstr>Yu Gothic UI Light</vt:lpstr>
      <vt:lpstr>Yu Gothic UI Semibold</vt:lpstr>
      <vt:lpstr>Arial</vt:lpstr>
      <vt:lpstr>DENSO</vt:lpstr>
      <vt:lpstr>DENSO Light</vt:lpstr>
      <vt:lpstr>DENSO Sans</vt:lpstr>
      <vt:lpstr>DENSO Sans Black</vt:lpstr>
      <vt:lpstr>DENSO TP 2017</vt:lpstr>
      <vt:lpstr>DENSO TP 2017 Black</vt:lpstr>
      <vt:lpstr>Segoe UI</vt:lpstr>
      <vt:lpstr>Verdana</vt:lpstr>
      <vt:lpstr>Wingdings</vt:lpstr>
      <vt:lpstr>Slide master</vt:lpstr>
      <vt:lpstr>1_プレゼンスライド_16x9_170701</vt:lpstr>
      <vt:lpstr>プレゼンスライド_16x9_170701</vt:lpstr>
      <vt:lpstr>2_プレゼンスライド_16x9_170701</vt:lpstr>
      <vt:lpstr>3_プレゼンスライド_16x9_170701</vt:lpstr>
      <vt:lpstr>PowerPoint Presentation</vt:lpstr>
      <vt:lpstr>PowerPoint Presentation</vt:lpstr>
      <vt:lpstr>DENSO’s Global Network</vt:lpstr>
      <vt:lpstr>PowerPoint Presentation</vt:lpstr>
      <vt:lpstr>Bringing hope for the future of our planet, society and all people</vt:lpstr>
      <vt:lpstr>Business Environment</vt:lpstr>
      <vt:lpstr>PowerPoint Presentation</vt:lpstr>
      <vt:lpstr>Global Consolidated Revenue by Business Group</vt:lpstr>
      <vt:lpstr>Global Sales by Customer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and Development in North America</vt:lpstr>
      <vt:lpstr>History of DENSO</vt:lpstr>
      <vt:lpstr>History of DENSO in North America</vt:lpstr>
      <vt:lpstr>PowerPoint Presentation</vt:lpstr>
      <vt:lpstr>PowerPoint Presentation</vt:lpstr>
      <vt:lpstr>PowerPoint Presentation</vt:lpstr>
      <vt:lpstr>DENSO Spirit</vt:lpstr>
      <vt:lpstr>Safety and Quality First</vt:lpstr>
      <vt:lpstr>PowerPoint Presentation</vt:lpstr>
      <vt:lpstr>PowerPoint Presentation</vt:lpstr>
      <vt:lpstr>PowerPoint Presentation</vt:lpstr>
      <vt:lpstr>PowerPoint Presentation</vt:lpstr>
      <vt:lpstr>PowerPoint Presentation</vt:lpstr>
      <vt:lpstr>DENSO in North America</vt:lpstr>
      <vt:lpstr>Four Focus Fields</vt:lpstr>
      <vt:lpstr>PowerPoint Presentation</vt:lpstr>
      <vt:lpstr>PowerPoint Presentation</vt:lpstr>
      <vt:lpstr>PowerPoint Presentation</vt:lpstr>
      <vt:lpstr>PowerPoint Presentation</vt:lpstr>
      <vt:lpstr>Main Products: Automotive Business</vt:lpstr>
      <vt:lpstr>Main Products: Thermal Systems</vt:lpstr>
      <vt:lpstr>Main Products: Powertrain Systems</vt:lpstr>
      <vt:lpstr>Main Products: Electrification Systems</vt:lpstr>
      <vt:lpstr>Main Products: Mobility Systems</vt:lpstr>
      <vt:lpstr>Main Products: Sensing System, Semiconductor</vt:lpstr>
      <vt:lpstr>Main Products: Non-automotive business (Factory Automation, Agriculture, Industry/Home)</vt:lpstr>
      <vt:lpstr>PowerPoint Presentation</vt:lpstr>
      <vt:lpstr>PowerPoint Presentation</vt:lpstr>
    </vt:vector>
  </TitlesOfParts>
  <Manager>Julie Kerr</Manager>
  <Company>DENSO CORPORATION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Profile</dc:title>
  <dc:subject>DENSO North America</dc:subject>
  <dc:creator>David Lazar</dc:creator>
  <cp:lastModifiedBy>David Lazar</cp:lastModifiedBy>
  <cp:revision>8</cp:revision>
  <dcterms:created xsi:type="dcterms:W3CDTF">2020-01-27T05:36:29Z</dcterms:created>
  <dcterms:modified xsi:type="dcterms:W3CDTF">2022-07-15T11:57:55Z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0x010100D0A18EB51A53044892EC125C5D249DA5</vt:lpwstr>
  </property>
  <property fmtid="{D5CDD505-2E9C-101B-9397-08002B2CF9AE}" pid="3" name="xd_Signature">
    <vt:bool>false</vt:bool>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MediaServiceImageTags">
    <vt:lpwstr/>
  </property>
</Properties>
</file>