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6" r:id="rId2"/>
    <p:sldId id="501" r:id="rId3"/>
    <p:sldId id="497" r:id="rId4"/>
    <p:sldId id="514" r:id="rId5"/>
    <p:sldId id="515" r:id="rId6"/>
  </p:sldIdLst>
  <p:sldSz cx="12203113" cy="686435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5" orient="horz" pos="2162" userDrawn="1">
          <p15:clr>
            <a:srgbClr val="A4A3A4"/>
          </p15:clr>
        </p15:guide>
        <p15:guide id="16" pos="3845" userDrawn="1">
          <p15:clr>
            <a:srgbClr val="A4A3A4"/>
          </p15:clr>
        </p15:guide>
        <p15:guide id="17" orient="horz" pos="529" userDrawn="1">
          <p15:clr>
            <a:srgbClr val="A4A3A4"/>
          </p15:clr>
        </p15:guide>
        <p15:guide id="18" orient="horz" pos="325" userDrawn="1">
          <p15:clr>
            <a:srgbClr val="A4A3A4"/>
          </p15:clr>
        </p15:guide>
        <p15:guide id="19" pos="442" userDrawn="1">
          <p15:clr>
            <a:srgbClr val="A4A3A4"/>
          </p15:clr>
        </p15:guide>
        <p15:guide id="20" orient="horz" pos="3704" userDrawn="1">
          <p15:clr>
            <a:srgbClr val="A4A3A4"/>
          </p15:clr>
        </p15:guide>
        <p15:guide id="21" pos="7245" userDrawn="1">
          <p15:clr>
            <a:srgbClr val="A4A3A4"/>
          </p15:clr>
        </p15:guide>
        <p15:guide id="22" pos="3481" userDrawn="1">
          <p15:clr>
            <a:srgbClr val="A4A3A4"/>
          </p15:clr>
        </p15:guide>
        <p15:guide id="23" pos="4207">
          <p15:clr>
            <a:srgbClr val="A4A3A4"/>
          </p15:clr>
        </p15:guide>
        <p15:guide id="24" orient="horz" pos="2221">
          <p15:clr>
            <a:srgbClr val="A4A3A4"/>
          </p15:clr>
        </p15:guide>
        <p15:guide id="25" orient="horz" pos="1027">
          <p15:clr>
            <a:srgbClr val="A4A3A4"/>
          </p15:clr>
        </p15:guide>
        <p15:guide id="26" orient="horz" pos="2603">
          <p15:clr>
            <a:srgbClr val="A4A3A4"/>
          </p15:clr>
        </p15:guide>
        <p15:guide id="27" pos="1823">
          <p15:clr>
            <a:srgbClr val="A4A3A4"/>
          </p15:clr>
        </p15:guide>
        <p15:guide id="28" pos="34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78F"/>
    <a:srgbClr val="5BC2E7"/>
    <a:srgbClr val="0092BD"/>
    <a:srgbClr val="828282"/>
    <a:srgbClr val="B9D7EB"/>
    <a:srgbClr val="EF60A3"/>
    <a:srgbClr val="D6D6D6"/>
    <a:srgbClr val="AAAAAA"/>
    <a:srgbClr val="797979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95104" autoAdjust="0"/>
  </p:normalViewPr>
  <p:slideViewPr>
    <p:cSldViewPr snapToGrid="0">
      <p:cViewPr varScale="1">
        <p:scale>
          <a:sx n="128" d="100"/>
          <a:sy n="128" d="100"/>
        </p:scale>
        <p:origin x="1128" y="176"/>
      </p:cViewPr>
      <p:guideLst>
        <p:guide orient="horz" pos="2162"/>
        <p:guide pos="3845"/>
        <p:guide orient="horz" pos="529"/>
        <p:guide orient="horz" pos="325"/>
        <p:guide pos="442"/>
        <p:guide orient="horz" pos="3704"/>
        <p:guide pos="7245"/>
        <p:guide pos="3481"/>
        <p:guide pos="4207"/>
        <p:guide orient="horz" pos="2221"/>
        <p:guide orient="horz" pos="1027"/>
        <p:guide orient="horz" pos="2603"/>
        <p:guide pos="1823"/>
        <p:guide pos="34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59925606186701"/>
          <c:y val="5.8074560293528997E-2"/>
          <c:w val="0.64112987775146102"/>
          <c:h val="0.77706795646580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DENSO</c:v>
                </c:pt>
              </c:strCache>
            </c:strRef>
          </c:tx>
          <c:spPr>
            <a:solidFill>
              <a:srgbClr val="DC003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#,##0</c:formatCode>
                <c:ptCount val="4"/>
                <c:pt idx="0" formatCode="#,##0.00">
                  <c:v>849.9</c:v>
                </c:pt>
                <c:pt idx="1">
                  <c:v>1051.7</c:v>
                </c:pt>
                <c:pt idx="2">
                  <c:v>1019.9</c:v>
                </c:pt>
                <c:pt idx="3">
                  <c:v>1158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E1-5947-8C3E-08B7276DF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overlap val="-15"/>
        <c:axId val="125442304"/>
        <c:axId val="125448192"/>
      </c:barChart>
      <c:catAx>
        <c:axId val="12544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48192"/>
        <c:crosses val="autoZero"/>
        <c:auto val="1"/>
        <c:lblAlgn val="ctr"/>
        <c:lblOffset val="100"/>
        <c:noMultiLvlLbl val="0"/>
      </c:catAx>
      <c:valAx>
        <c:axId val="125448192"/>
        <c:scaling>
          <c:orientation val="minMax"/>
          <c:max val="1199"/>
          <c:min val="0"/>
        </c:scaling>
        <c:delete val="0"/>
        <c:axPos val="l"/>
        <c:majorGridlines>
          <c:spPr>
            <a:ln w="317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[$¥-411]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42304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59925606186701"/>
          <c:y val="5.8074560293528997E-2"/>
          <c:w val="0.64112987775146102"/>
          <c:h val="0.777067956465809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DENSO</c:v>
                </c:pt>
              </c:strCache>
            </c:strRef>
          </c:tx>
          <c:spPr>
            <a:solidFill>
              <a:srgbClr val="DC0032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Sheet1!$B$2:$B$5</c:f>
              <c:numCache>
                <c:formatCode>#,##0</c:formatCode>
                <c:ptCount val="4"/>
                <c:pt idx="0" formatCode="#,##0.00">
                  <c:v>34.200000000000003</c:v>
                </c:pt>
                <c:pt idx="1">
                  <c:v>45</c:v>
                </c:pt>
                <c:pt idx="2">
                  <c:v>57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E1-5947-8C3E-08B7276DF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overlap val="-15"/>
        <c:axId val="125442304"/>
        <c:axId val="125448192"/>
      </c:barChart>
      <c:catAx>
        <c:axId val="12544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48192"/>
        <c:crosses val="autoZero"/>
        <c:auto val="1"/>
        <c:lblAlgn val="ctr"/>
        <c:lblOffset val="100"/>
        <c:noMultiLvlLbl val="0"/>
      </c:catAx>
      <c:valAx>
        <c:axId val="125448192"/>
        <c:scaling>
          <c:orientation val="minMax"/>
          <c:max val="59"/>
          <c:min val="0"/>
        </c:scaling>
        <c:delete val="0"/>
        <c:axPos val="l"/>
        <c:majorGridlines>
          <c:spPr>
            <a:ln w="317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[$¥-411]#,##0" sourceLinked="0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442304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45" y="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0E48-A5E0-5041-9B48-F1CC1125BC09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2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F573A-01BF-2B44-8976-5E6A2AEC184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00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65" y="2"/>
            <a:ext cx="2918830" cy="495142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5C5FCEE9-5451-724E-8226-661F248CEFD0}" type="datetimeFigureOut">
              <a:rPr kumimoji="1" lang="ja-JP" altLang="en-US" smtClean="0"/>
              <a:pPr/>
              <a:t>2019/8/27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337"/>
            <a:ext cx="5388610" cy="3885831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65" y="9371175"/>
            <a:ext cx="2918830" cy="495141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B66F3448-3337-A740-B29C-9F6778ED4F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02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F3448-3337-A740-B29C-9F6778ED4FC7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776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A64249D-86B3-7D45-8C9F-E85D653DBF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0CF1DF41-ADDA-C248-B7A0-0B3AAA790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Yu Gothic" panose="020B0400000000000000" pitchFamily="34" charset="-128"/>
              </a:rPr>
              <a:t>Need 2016 number</a:t>
            </a:r>
            <a:endParaRPr lang="en-US" altLang="ja-JP">
              <a:latin typeface="Times" pitchFamily="2" charset="0"/>
              <a:cs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527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A64249D-86B3-7D45-8C9F-E85D653DBF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0CF1DF41-ADDA-C248-B7A0-0B3AAA790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Yu Gothic" panose="020B0400000000000000" pitchFamily="34" charset="-128"/>
              </a:rPr>
              <a:t>Need 2016 number</a:t>
            </a:r>
            <a:endParaRPr lang="en-US" altLang="ja-JP">
              <a:latin typeface="Times" pitchFamily="2" charset="0"/>
              <a:cs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706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_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5825"/>
            <a:ext cx="12224000" cy="6876000"/>
          </a:xfrm>
          <a:prstGeom prst="rect">
            <a:avLst/>
          </a:prstGeom>
        </p:spPr>
      </p:pic>
      <p:pic>
        <p:nvPicPr>
          <p:cNvPr id="6" name="図 7">
            <a:extLst>
              <a:ext uri="{FF2B5EF4-FFF2-40B4-BE49-F238E27FC236}">
                <a16:creationId xmlns:a16="http://schemas.microsoft.com/office/drawing/2014/main" id="{2646D89C-8F5D-F844-A7E6-28C85A246D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273" y="454041"/>
            <a:ext cx="2266290" cy="86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-48044" y="-23825"/>
            <a:ext cx="12299201" cy="6912000"/>
          </a:xfrm>
          <a:prstGeom prst="rect">
            <a:avLst/>
          </a:prstGeom>
        </p:spPr>
      </p:pic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-48044" y="1"/>
            <a:ext cx="12299201" cy="1187121"/>
          </a:xfrm>
          <a:prstGeom prst="rect">
            <a:avLst/>
          </a:prstGeom>
        </p:spPr>
        <p:txBody>
          <a:bodyPr wrap="square" lIns="288000" rIns="360000">
            <a:noAutofit/>
          </a:bodyPr>
          <a:lstStyle>
            <a:lvl1pPr>
              <a:defRPr sz="7100" b="1" i="0">
                <a:solidFill>
                  <a:schemeClr val="bg1"/>
                </a:solidFill>
                <a:latin typeface="+mj-lt"/>
                <a:ea typeface="Meiryo UI" panose="020B0604030504040204" pitchFamily="50" charset="-128"/>
                <a:cs typeface="Verdana" charset="0"/>
              </a:defRPr>
            </a:lvl1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30760" y="6254939"/>
            <a:ext cx="1180757" cy="429319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-48044" y="1158885"/>
            <a:ext cx="12299201" cy="1255728"/>
          </a:xfrm>
          <a:prstGeom prst="rect">
            <a:avLst/>
          </a:prstGeom>
        </p:spPr>
        <p:txBody>
          <a:bodyPr wrap="square" rIns="648000" anchor="t">
            <a:noAutofit/>
          </a:bodyPr>
          <a:lstStyle>
            <a:lvl1pPr marL="0" indent="0" algn="l">
              <a:lnSpc>
                <a:spcPct val="120000"/>
              </a:lnSpc>
              <a:buSzPct val="120000"/>
              <a:buFont typeface="+mj-lt"/>
              <a:buNone/>
              <a:defRPr sz="3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18091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 userDrawn="1"/>
        </p:nvSpPr>
        <p:spPr>
          <a:xfrm>
            <a:off x="1952158" y="6251404"/>
            <a:ext cx="10260000" cy="0"/>
          </a:xfrm>
          <a:custGeom>
            <a:avLst/>
            <a:gdLst/>
            <a:ahLst/>
            <a:cxnLst/>
            <a:rect l="l" t="t" r="r" b="b"/>
            <a:pathLst>
              <a:path w="7078980">
                <a:moveTo>
                  <a:pt x="0" y="0"/>
                </a:moveTo>
                <a:lnTo>
                  <a:pt x="7078827" y="0"/>
                </a:lnTo>
              </a:path>
            </a:pathLst>
          </a:custGeom>
          <a:ln w="6273">
            <a:solidFill>
              <a:srgbClr val="DC0032"/>
            </a:solidFill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sp>
        <p:nvSpPr>
          <p:cNvPr id="9" name="object 12"/>
          <p:cNvSpPr/>
          <p:nvPr userDrawn="1"/>
        </p:nvSpPr>
        <p:spPr>
          <a:xfrm>
            <a:off x="1625878" y="6223000"/>
            <a:ext cx="259715" cy="641350"/>
          </a:xfrm>
          <a:custGeom>
            <a:avLst/>
            <a:gdLst/>
            <a:ahLst/>
            <a:cxnLst/>
            <a:rect l="l" t="t" r="r" b="b"/>
            <a:pathLst>
              <a:path w="259714" h="641350">
                <a:moveTo>
                  <a:pt x="259626" y="0"/>
                </a:moveTo>
                <a:lnTo>
                  <a:pt x="203631" y="0"/>
                </a:lnTo>
                <a:lnTo>
                  <a:pt x="0" y="641159"/>
                </a:lnTo>
                <a:lnTo>
                  <a:pt x="55994" y="641159"/>
                </a:lnTo>
                <a:lnTo>
                  <a:pt x="259626" y="0"/>
                </a:lnTo>
                <a:close/>
              </a:path>
            </a:pathLst>
          </a:custGeom>
          <a:solidFill>
            <a:srgbClr val="DC0032"/>
          </a:solidFill>
          <a:ln>
            <a:noFill/>
          </a:ln>
        </p:spPr>
        <p:txBody>
          <a:bodyPr wrap="square" lIns="0" tIns="0" rIns="0" bIns="0" rtlCol="0"/>
          <a:lstStyle/>
          <a:p>
            <a:endParaRPr dirty="0">
              <a:latin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246" y="6254938"/>
            <a:ext cx="1129726" cy="430696"/>
          </a:xfrm>
          <a:prstGeom prst="rect">
            <a:avLst/>
          </a:prstGeom>
        </p:spPr>
      </p:pic>
      <p:sp>
        <p:nvSpPr>
          <p:cNvPr id="12" name="object 9"/>
          <p:cNvSpPr txBox="1"/>
          <p:nvPr userDrawn="1"/>
        </p:nvSpPr>
        <p:spPr>
          <a:xfrm>
            <a:off x="2097359" y="6422150"/>
            <a:ext cx="6026733" cy="22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67" fontAlgn="auto">
              <a:spcBef>
                <a:spcPts val="0"/>
              </a:spcBef>
              <a:spcAft>
                <a:spcPts val="0"/>
              </a:spcAft>
            </a:pPr>
            <a:r>
              <a:rPr lang="en-US" sz="699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n-US" sz="699" baseline="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information is the exclusive property of DENSO CORPORATION. </a:t>
            </a:r>
          </a:p>
          <a:p>
            <a:pPr marL="12689" fontAlgn="auto">
              <a:spcBef>
                <a:spcPts val="310"/>
              </a:spcBef>
              <a:spcAft>
                <a:spcPts val="0"/>
              </a:spcAft>
            </a:pP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 DENSO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</a:t>
            </a:r>
            <a:r>
              <a:rPr lang="en-US" altLang="ja-JP"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PORATION </a:t>
            </a:r>
            <a:r>
              <a:rPr sz="500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Rights</a:t>
            </a:r>
            <a:r>
              <a:rPr sz="500" spc="-9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500" spc="-5" dirty="0">
                <a:solidFill>
                  <a:srgbClr val="82828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Reserved.</a:t>
            </a:r>
            <a:endParaRPr sz="500" dirty="0">
              <a:solidFill>
                <a:srgbClr val="82828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タイトル プレースホルダー 9">
            <a:extLst>
              <a:ext uri="{FF2B5EF4-FFF2-40B4-BE49-F238E27FC236}">
                <a16:creationId xmlns:a16="http://schemas.microsoft.com/office/drawing/2014/main" id="{BBBFB05D-8B78-CD44-A63D-651A99D1D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198438"/>
            <a:ext cx="122031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360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400" b="0"/>
            </a:lvl1pPr>
          </a:lstStyle>
          <a:p>
            <a:pPr lvl="0"/>
            <a:r>
              <a:rPr lang="en-US" altLang="ja-JP" dirty="0"/>
              <a:t>Click to edit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88320-4642-E542-B31A-65ED8A10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62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3AC3-4E32-5E49-9DC5-523AA69C4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26713" cy="1327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938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 txBox="1">
            <a:spLocks/>
          </p:cNvSpPr>
          <p:nvPr userDrawn="1"/>
        </p:nvSpPr>
        <p:spPr>
          <a:xfrm>
            <a:off x="9938762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D5B9FA-6EEE-451A-9F1C-7A92BBB246A1}" type="slidenum">
              <a:rPr lang="ja-JP" altLang="en-US" baseline="0" smtClean="0">
                <a:latin typeface="Verdana" panose="020B0604030504040204" pitchFamily="34" charset="0"/>
              </a:rPr>
              <a:pPr/>
              <a:t>‹#›</a:t>
            </a:fld>
            <a:endParaRPr lang="ja-JP" altLang="en-US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4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コーポレートマーク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6407" y="2531714"/>
            <a:ext cx="4910298" cy="187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0C695-3F18-EB44-BA58-AD09FAE09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E672-254A-3440-AD29-F5D870C3874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594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944894" y="0"/>
            <a:ext cx="10648064" cy="160168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 bwMode="auto">
          <a:xfrm>
            <a:off x="610156" y="1624282"/>
            <a:ext cx="10982802" cy="49067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122027" tIns="61013" rIns="122027" bIns="61013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53F82BF3-D901-EE41-8B83-3952FDD04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982-1E61-EF47-B19D-A189471FD42D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220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アジェン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wrap="square" rIns="360000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" y="839788"/>
            <a:ext cx="12203112" cy="5038348"/>
          </a:xfrm>
          <a:prstGeom prst="rect">
            <a:avLst/>
          </a:prstGeom>
        </p:spPr>
        <p:txBody>
          <a:bodyPr lIns="144000" tIns="396000" rIns="648000"/>
          <a:lstStyle>
            <a:lvl1pPr marL="72000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3400" baseline="0">
                <a:latin typeface="Meiryo UI" panose="020B0604030504040204" pitchFamily="50" charset="-128"/>
              </a:defRPr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スライド番号プレースホルダー 2">
            <a:extLst>
              <a:ext uri="{FF2B5EF4-FFF2-40B4-BE49-F238E27FC236}">
                <a16:creationId xmlns:a16="http://schemas.microsoft.com/office/drawing/2014/main" id="{E89DD5E6-AF88-7048-914A-A669467D97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52A0-CBE6-3F46-964E-3C14CCCB3668}" type="slidenum">
              <a:rPr lang="ja-JP" altLang="en-US"/>
              <a:pPr>
                <a:defRPr/>
              </a:pPr>
              <a:t>‹#›</a:t>
            </a:fld>
            <a:r>
              <a:rPr lang="en-US" altLang="ja-JP"/>
              <a:t> 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5" r:id="rId2"/>
    <p:sldLayoutId id="2147483723" r:id="rId3"/>
    <p:sldLayoutId id="2147483722" r:id="rId4"/>
    <p:sldLayoutId id="2147483690" r:id="rId5"/>
    <p:sldLayoutId id="2147483689" r:id="rId6"/>
    <p:sldLayoutId id="2147483719" r:id="rId7"/>
    <p:sldLayoutId id="2147483720" r:id="rId8"/>
    <p:sldLayoutId id="2147483721" r:id="rId9"/>
    <p:sldLayoutId id="2147483725" r:id="rId10"/>
  </p:sldLayoutIdLst>
  <p:hf hdr="0" ftr="0" dt="0"/>
  <p:txStyles>
    <p:titleStyle>
      <a:lvl1pPr eaLnBrk="1" hangingPunct="1">
        <a:defRPr kumimoji="1" sz="2500" b="1">
          <a:latin typeface="Meiryo UI" panose="020B0604030504040204" pitchFamily="50" charset="-128"/>
          <a:ea typeface="+mj-ea"/>
          <a:cs typeface="+mj-cs"/>
        </a:defRPr>
      </a:lvl1pPr>
    </p:titleStyle>
    <p:bodyStyle>
      <a:lvl1pPr marL="0" marR="0" indent="0" defTabSz="91440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Tx/>
        <a:buFontTx/>
        <a:buNone/>
        <a:tabLst/>
        <a:defRPr kumimoji="1" sz="2000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 sz="1600">
          <a:latin typeface="+mn-lt"/>
          <a:ea typeface="+mn-ea"/>
          <a:cs typeface="+mn-cs"/>
        </a:defRPr>
      </a:lvl3pPr>
      <a:lvl4pPr marL="1371600" eaLnBrk="1" hangingPunct="1">
        <a:defRPr kumimoji="1" sz="1400">
          <a:latin typeface="+mn-lt"/>
          <a:ea typeface="+mn-ea"/>
          <a:cs typeface="+mn-cs"/>
        </a:defRPr>
      </a:lvl4pPr>
      <a:lvl5pPr marL="1828800" eaLnBrk="1" hangingPunct="1">
        <a:defRPr kumimoji="1" sz="800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bodyStyle>
    <p:otherStyle>
      <a:lvl1pPr marL="0" eaLnBrk="1" hangingPunct="1">
        <a:defRPr kumimoji="1">
          <a:latin typeface="+mn-lt"/>
          <a:ea typeface="+mn-ea"/>
          <a:cs typeface="+mn-cs"/>
        </a:defRPr>
      </a:lvl1pPr>
      <a:lvl2pPr marL="457200" eaLnBrk="1" hangingPunct="1">
        <a:defRPr kumimoji="1">
          <a:latin typeface="+mn-lt"/>
          <a:ea typeface="+mn-ea"/>
          <a:cs typeface="+mn-cs"/>
        </a:defRPr>
      </a:lvl2pPr>
      <a:lvl3pPr marL="914400" eaLnBrk="1" hangingPunct="1">
        <a:defRPr kumimoji="1">
          <a:latin typeface="+mn-lt"/>
          <a:ea typeface="+mn-ea"/>
          <a:cs typeface="+mn-cs"/>
        </a:defRPr>
      </a:lvl3pPr>
      <a:lvl4pPr marL="1371600" eaLnBrk="1" hangingPunct="1">
        <a:defRPr kumimoji="1">
          <a:latin typeface="+mn-lt"/>
          <a:ea typeface="+mn-ea"/>
          <a:cs typeface="+mn-cs"/>
        </a:defRPr>
      </a:lvl4pPr>
      <a:lvl5pPr marL="1828800" eaLnBrk="1" hangingPunct="1">
        <a:defRPr kumimoji="1">
          <a:latin typeface="+mn-lt"/>
          <a:ea typeface="+mn-ea"/>
          <a:cs typeface="+mn-cs"/>
        </a:defRPr>
      </a:lvl5pPr>
      <a:lvl6pPr marL="2286000" eaLnBrk="1" hangingPunct="1">
        <a:defRPr kumimoji="1">
          <a:latin typeface="+mn-lt"/>
          <a:ea typeface="+mn-ea"/>
          <a:cs typeface="+mn-cs"/>
        </a:defRPr>
      </a:lvl6pPr>
      <a:lvl7pPr marL="2743200" eaLnBrk="1" hangingPunct="1">
        <a:defRPr kumimoji="1">
          <a:latin typeface="+mn-lt"/>
          <a:ea typeface="+mn-ea"/>
          <a:cs typeface="+mn-cs"/>
        </a:defRPr>
      </a:lvl7pPr>
      <a:lvl8pPr marL="3200400" eaLnBrk="1" hangingPunct="1">
        <a:defRPr kumimoji="1">
          <a:latin typeface="+mn-lt"/>
          <a:ea typeface="+mn-ea"/>
          <a:cs typeface="+mn-cs"/>
        </a:defRPr>
      </a:lvl8pPr>
      <a:lvl9pPr marL="3657600" eaLnBrk="1" hangingPunct="1">
        <a:defRPr kumimoji="1"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2">
          <p15:clr>
            <a:srgbClr val="F26B43"/>
          </p15:clr>
        </p15:guide>
        <p15:guide id="4" pos="7245">
          <p15:clr>
            <a:srgbClr val="F26B43"/>
          </p15:clr>
        </p15:guide>
        <p15:guide id="5" orient="horz" pos="529">
          <p15:clr>
            <a:srgbClr val="F26B43"/>
          </p15:clr>
        </p15:guide>
        <p15:guide id="6" orient="horz" pos="3704">
          <p15:clr>
            <a:srgbClr val="F26B43"/>
          </p15:clr>
        </p15:guide>
        <p15:guide id="8" pos="442">
          <p15:clr>
            <a:srgbClr val="F26B43"/>
          </p15:clr>
        </p15:guide>
        <p15:guide id="9" pos="3844">
          <p15:clr>
            <a:srgbClr val="F26B43"/>
          </p15:clr>
        </p15:guide>
        <p15:guide id="10" orient="horz" pos="3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6">
            <a:extLst>
              <a:ext uri="{FF2B5EF4-FFF2-40B4-BE49-F238E27FC236}">
                <a16:creationId xmlns:a16="http://schemas.microsoft.com/office/drawing/2014/main" id="{5075CE49-BF32-4B45-BA31-18D1D39C8DAB}"/>
              </a:ext>
            </a:extLst>
          </p:cNvPr>
          <p:cNvSpPr txBox="1">
            <a:spLocks/>
          </p:cNvSpPr>
          <p:nvPr/>
        </p:nvSpPr>
        <p:spPr>
          <a:xfrm>
            <a:off x="395574" y="2493452"/>
            <a:ext cx="7246761" cy="1271182"/>
          </a:xfrm>
          <a:prstGeom prst="rect">
            <a:avLst/>
          </a:prstGeom>
        </p:spPr>
        <p:txBody>
          <a:bodyPr wrap="square"/>
          <a:lstStyle>
            <a:lvl1pPr eaLnBrk="1" hangingPunct="1">
              <a:defRPr kumimoji="1" sz="2500" b="1">
                <a:latin typeface="Meiryo UI" panose="020B0604030504040204" pitchFamily="50" charset="-128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DENSO in Figures</a:t>
            </a:r>
            <a:r>
              <a:rPr kumimoji="1" lang="en-US" altLang="ja-JP" sz="34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4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North America </a:t>
            </a:r>
            <a:endParaRPr kumimoji="1" lang="ja-JP" altLang="en-US" sz="3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" name="サブタイトル 25">
            <a:extLst>
              <a:ext uri="{FF2B5EF4-FFF2-40B4-BE49-F238E27FC236}">
                <a16:creationId xmlns:a16="http://schemas.microsoft.com/office/drawing/2014/main" id="{63FCAA24-1187-E64C-9FCF-78AD551C3968}"/>
              </a:ext>
            </a:extLst>
          </p:cNvPr>
          <p:cNvSpPr txBox="1">
            <a:spLocks/>
          </p:cNvSpPr>
          <p:nvPr/>
        </p:nvSpPr>
        <p:spPr>
          <a:xfrm>
            <a:off x="341253" y="4150376"/>
            <a:ext cx="6149600" cy="369332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1" sz="2000">
                <a:latin typeface="+mn-lt"/>
                <a:ea typeface="+mn-ea"/>
                <a:cs typeface="+mn-cs"/>
              </a:defRPr>
            </a:lvl1pPr>
            <a:lvl2pPr marL="457200" eaLnBrk="1" hangingPunct="1">
              <a:defRPr kumimoji="1">
                <a:latin typeface="+mn-lt"/>
                <a:ea typeface="+mn-ea"/>
                <a:cs typeface="+mn-cs"/>
              </a:defRPr>
            </a:lvl2pPr>
            <a:lvl3pPr marL="914400" eaLnBrk="1" hangingPunct="1">
              <a:defRPr kumimoji="1" sz="1600">
                <a:latin typeface="+mn-lt"/>
                <a:ea typeface="+mn-ea"/>
                <a:cs typeface="+mn-cs"/>
              </a:defRPr>
            </a:lvl3pPr>
            <a:lvl4pPr marL="1371600" eaLnBrk="1" hangingPunct="1">
              <a:defRPr kumimoji="1" sz="1400">
                <a:latin typeface="+mn-lt"/>
                <a:ea typeface="+mn-ea"/>
                <a:cs typeface="+mn-cs"/>
              </a:defRPr>
            </a:lvl4pPr>
            <a:lvl5pPr marL="1828800" eaLnBrk="1" hangingPunct="1">
              <a:defRPr kumimoji="1" sz="800">
                <a:latin typeface="+mn-lt"/>
                <a:ea typeface="+mn-ea"/>
                <a:cs typeface="+mn-cs"/>
              </a:defRPr>
            </a:lvl5pPr>
            <a:lvl6pPr marL="2286000" eaLnBrk="1" hangingPunct="1">
              <a:defRPr kumimoji="1">
                <a:latin typeface="+mn-lt"/>
                <a:ea typeface="+mn-ea"/>
                <a:cs typeface="+mn-cs"/>
              </a:defRPr>
            </a:lvl6pPr>
            <a:lvl7pPr marL="2743200" eaLnBrk="1" hangingPunct="1">
              <a:defRPr kumimoji="1">
                <a:latin typeface="+mn-lt"/>
                <a:ea typeface="+mn-ea"/>
                <a:cs typeface="+mn-cs"/>
              </a:defRPr>
            </a:lvl7pPr>
            <a:lvl8pPr marL="3200400" eaLnBrk="1" hangingPunct="1">
              <a:defRPr kumimoji="1">
                <a:latin typeface="+mn-lt"/>
                <a:ea typeface="+mn-ea"/>
                <a:cs typeface="+mn-cs"/>
              </a:defRPr>
            </a:lvl8pPr>
            <a:lvl9pPr marL="3657600" eaLnBrk="1" hangingPunct="1">
              <a:defRPr kumimoji="1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Presenter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5" name="テキスト プレースホルダー 26">
            <a:extLst>
              <a:ext uri="{FF2B5EF4-FFF2-40B4-BE49-F238E27FC236}">
                <a16:creationId xmlns:a16="http://schemas.microsoft.com/office/drawing/2014/main" id="{7B846E3B-4CF5-AC4D-A280-12A8255DEF0E}"/>
              </a:ext>
            </a:extLst>
          </p:cNvPr>
          <p:cNvSpPr txBox="1">
            <a:spLocks/>
          </p:cNvSpPr>
          <p:nvPr/>
        </p:nvSpPr>
        <p:spPr>
          <a:xfrm>
            <a:off x="350306" y="4662306"/>
            <a:ext cx="6149600" cy="1215717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1" sz="2000">
                <a:latin typeface="+mn-lt"/>
                <a:ea typeface="+mn-ea"/>
                <a:cs typeface="+mn-cs"/>
              </a:defRPr>
            </a:lvl1pPr>
            <a:lvl2pPr marL="457200" eaLnBrk="1" hangingPunct="1">
              <a:defRPr kumimoji="1">
                <a:latin typeface="+mn-lt"/>
                <a:ea typeface="+mn-ea"/>
                <a:cs typeface="+mn-cs"/>
              </a:defRPr>
            </a:lvl2pPr>
            <a:lvl3pPr marL="914400" eaLnBrk="1" hangingPunct="1">
              <a:defRPr kumimoji="1" sz="1600">
                <a:latin typeface="+mn-lt"/>
                <a:ea typeface="+mn-ea"/>
                <a:cs typeface="+mn-cs"/>
              </a:defRPr>
            </a:lvl3pPr>
            <a:lvl4pPr marL="1371600" eaLnBrk="1" hangingPunct="1">
              <a:defRPr kumimoji="1" sz="1400">
                <a:latin typeface="+mn-lt"/>
                <a:ea typeface="+mn-ea"/>
                <a:cs typeface="+mn-cs"/>
              </a:defRPr>
            </a:lvl4pPr>
            <a:lvl5pPr marL="1828800" eaLnBrk="1" hangingPunct="1">
              <a:defRPr kumimoji="1" sz="800">
                <a:latin typeface="+mn-lt"/>
                <a:ea typeface="+mn-ea"/>
                <a:cs typeface="+mn-cs"/>
              </a:defRPr>
            </a:lvl5pPr>
            <a:lvl6pPr marL="2286000" eaLnBrk="1" hangingPunct="1">
              <a:defRPr kumimoji="1">
                <a:latin typeface="+mn-lt"/>
                <a:ea typeface="+mn-ea"/>
                <a:cs typeface="+mn-cs"/>
              </a:defRPr>
            </a:lvl6pPr>
            <a:lvl7pPr marL="2743200" eaLnBrk="1" hangingPunct="1">
              <a:defRPr kumimoji="1">
                <a:latin typeface="+mn-lt"/>
                <a:ea typeface="+mn-ea"/>
                <a:cs typeface="+mn-cs"/>
              </a:defRPr>
            </a:lvl7pPr>
            <a:lvl8pPr marL="3200400" eaLnBrk="1" hangingPunct="1">
              <a:defRPr kumimoji="1">
                <a:latin typeface="+mn-lt"/>
                <a:ea typeface="+mn-ea"/>
                <a:cs typeface="+mn-cs"/>
              </a:defRPr>
            </a:lvl8pPr>
            <a:lvl9pPr marL="3657600" eaLnBrk="1" hangingPunct="1">
              <a:defRPr kumimoji="1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charset="0"/>
                <a:ea typeface="Verdana" charset="0"/>
                <a:cs typeface="Verdana" charset="0"/>
              </a:rPr>
              <a:t>Department</a:t>
            </a: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7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239" y="235432"/>
            <a:ext cx="12033874" cy="1255728"/>
          </a:xfrm>
        </p:spPr>
        <p:txBody>
          <a:bodyPr/>
          <a:lstStyle/>
          <a:p>
            <a:pPr lvl="0">
              <a:spcAft>
                <a:spcPts val="599"/>
              </a:spcAft>
            </a:pPr>
            <a:r>
              <a:rPr lang="en-US" altLang="ja-JP" spc="70" dirty="0">
                <a:latin typeface="+mn-ea"/>
              </a:rPr>
              <a:t>DENSO in Figures</a:t>
            </a:r>
            <a:endParaRPr lang="ja-JP" altLang="en-US" spc="70" dirty="0">
              <a:latin typeface="+mn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771C3-75A4-5342-A283-8D06B9C68422}"/>
              </a:ext>
            </a:extLst>
          </p:cNvPr>
          <p:cNvSpPr txBox="1">
            <a:spLocks/>
          </p:cNvSpPr>
          <p:nvPr/>
        </p:nvSpPr>
        <p:spPr bwMode="auto">
          <a:xfrm>
            <a:off x="-156685" y="863296"/>
            <a:ext cx="3398293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kumimoji="1" sz="2000">
                <a:latin typeface="+mn-lt"/>
                <a:ea typeface="+mn-ea"/>
                <a:cs typeface="+mn-cs"/>
              </a:defRPr>
            </a:lvl1pPr>
            <a:lvl2pPr marL="457200" eaLnBrk="1" hangingPunct="1">
              <a:defRPr kumimoji="1">
                <a:latin typeface="+mn-lt"/>
                <a:ea typeface="+mn-ea"/>
                <a:cs typeface="+mn-cs"/>
              </a:defRPr>
            </a:lvl2pPr>
            <a:lvl3pPr marL="914400" eaLnBrk="1" hangingPunct="1">
              <a:defRPr kumimoji="1" sz="1600">
                <a:latin typeface="+mn-lt"/>
                <a:ea typeface="+mn-ea"/>
                <a:cs typeface="+mn-cs"/>
              </a:defRPr>
            </a:lvl3pPr>
            <a:lvl4pPr marL="1371600" eaLnBrk="1" hangingPunct="1">
              <a:defRPr kumimoji="1" sz="1400">
                <a:latin typeface="+mn-lt"/>
                <a:ea typeface="+mn-ea"/>
                <a:cs typeface="+mn-cs"/>
              </a:defRPr>
            </a:lvl4pPr>
            <a:lvl5pPr marL="1828800" eaLnBrk="1" hangingPunct="1">
              <a:defRPr kumimoji="1" sz="800">
                <a:latin typeface="+mn-lt"/>
                <a:ea typeface="+mn-ea"/>
                <a:cs typeface="+mn-cs"/>
              </a:defRPr>
            </a:lvl5pPr>
            <a:lvl6pPr marL="2286000" eaLnBrk="1" hangingPunct="1">
              <a:defRPr kumimoji="1">
                <a:latin typeface="+mn-lt"/>
                <a:ea typeface="+mn-ea"/>
                <a:cs typeface="+mn-cs"/>
              </a:defRPr>
            </a:lvl6pPr>
            <a:lvl7pPr marL="2743200" eaLnBrk="1" hangingPunct="1">
              <a:defRPr kumimoji="1">
                <a:latin typeface="+mn-lt"/>
                <a:ea typeface="+mn-ea"/>
                <a:cs typeface="+mn-cs"/>
              </a:defRPr>
            </a:lvl7pPr>
            <a:lvl8pPr marL="3200400" eaLnBrk="1" hangingPunct="1">
              <a:defRPr kumimoji="1">
                <a:latin typeface="+mn-lt"/>
                <a:ea typeface="+mn-ea"/>
                <a:cs typeface="+mn-cs"/>
              </a:defRPr>
            </a:lvl8pPr>
            <a:lvl9pPr marL="3657600" eaLnBrk="1" hangingPunct="1">
              <a:defRPr kumimoji="1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kern="0" dirty="0">
                <a:solidFill>
                  <a:schemeClr val="bg1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-North America</a:t>
            </a:r>
          </a:p>
        </p:txBody>
      </p:sp>
    </p:spTree>
    <p:extLst>
      <p:ext uri="{BB962C8B-B14F-4D97-AF65-F5344CB8AC3E}">
        <p14:creationId xmlns:p14="http://schemas.microsoft.com/office/powerpoint/2010/main" val="400323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85320"/>
              </p:ext>
            </p:extLst>
          </p:nvPr>
        </p:nvGraphicFramePr>
        <p:xfrm>
          <a:off x="1978843" y="3798713"/>
          <a:ext cx="8256537" cy="1399680"/>
        </p:xfrm>
        <a:graphic>
          <a:graphicData uri="http://schemas.openxmlformats.org/drawingml/2006/table">
            <a:tbl>
              <a:tblPr firstRow="1" bandRow="1"/>
              <a:tblGrid>
                <a:gridCol w="302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>
                          <a:solidFill>
                            <a:srgbClr val="292929"/>
                          </a:solidFill>
                          <a:latin typeface="+mn-lt"/>
                          <a:ea typeface="ＭＳ ゴシック" charset="0"/>
                          <a:cs typeface="Verdana"/>
                        </a:rPr>
                        <a:t>North America Regional Headquarters</a:t>
                      </a:r>
                      <a:endParaRPr lang="en-US" altLang="ja-JP" sz="1100" b="0" spc="0" baseline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DENSO International America, Inc.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142168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Companies</a:t>
                      </a: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 b="1">
                          <a:solidFill>
                            <a:schemeClr val="lt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31 (13 States)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Employees</a:t>
                      </a: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22,325 </a:t>
                      </a:r>
                      <a:r>
                        <a:rPr lang="en-US" altLang="ja-JP" sz="1200" spc="0" baseline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15,700 U.S.)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Consolidated Revenue</a:t>
                      </a:r>
                      <a:endParaRPr kumimoji="1" lang="ja-JP" altLang="en-US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spc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US$10.9 billion </a:t>
                      </a:r>
                      <a:r>
                        <a:rPr lang="en-US" altLang="ja-JP" sz="1200" spc="0" baseline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1,156.3 billion yen</a:t>
                      </a:r>
                      <a:r>
                        <a:rPr lang="tr-TR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00"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en-US" altLang="ja-JP" sz="1200" b="0" spc="0" baseline="0" dirty="0">
                          <a:solidFill>
                            <a:schemeClr val="tx1"/>
                          </a:solidFill>
                          <a:latin typeface="+mn-ea"/>
                          <a:ea typeface="DENSO TP 2017 Regular"/>
                          <a:cs typeface=""/>
                        </a:rPr>
                        <a:t>Operating Profit</a:t>
                      </a: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spc="0" baseline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1pPr>
                      <a:lvl2pPr marL="457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2pPr>
                      <a:lvl3pPr marL="914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3pPr>
                      <a:lvl4pPr marL="1371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4pPr>
                      <a:lvl5pPr marL="18288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5pPr>
                      <a:lvl6pPr marL="22860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6pPr>
                      <a:lvl7pPr marL="27432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7pPr>
                      <a:lvl8pPr marL="32004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8pPr>
                      <a:lvl9pPr marL="3657600" eaLnBrk="1" hangingPunct="1">
                        <a:defRPr kumimoji="1">
                          <a:solidFill>
                            <a:schemeClr val="dk1"/>
                          </a:solidFill>
                          <a:latin typeface="DENSO Sans TP 2017 Regular"/>
                          <a:ea typeface="DENSO TP 2017 Regular"/>
                          <a:cs typeface=""/>
                        </a:defRPr>
                      </a:lvl9pPr>
                    </a:lstStyle>
                    <a:p>
                      <a:pPr marL="0" marR="0" indent="0" algn="l" defTabSz="91440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pc="0" baseline="0" dirty="0">
                          <a:solidFill>
                            <a:srgbClr val="000000"/>
                          </a:solidFill>
                          <a:latin typeface="+mn-ea"/>
                          <a:ea typeface="DENSO TP 2017 Regular"/>
                          <a:cs typeface=""/>
                        </a:rPr>
                        <a:t>US$400 million </a:t>
                      </a:r>
                      <a:r>
                        <a:rPr kumimoji="1" lang="en-US" altLang="ja-JP" sz="1200" spc="0" baseline="0" dirty="0">
                          <a:solidFill>
                            <a:schemeClr val="dk1"/>
                          </a:solidFill>
                          <a:latin typeface="+mn-ea"/>
                          <a:ea typeface="DENSO TP 2017 Regular"/>
                          <a:cs typeface=""/>
                        </a:rPr>
                        <a:t>(</a:t>
                      </a:r>
                      <a:r>
                        <a:rPr kumimoji="1" lang="en-US" altLang="ja-JP" sz="1200" spc="0" baseline="0" dirty="0">
                          <a:solidFill>
                            <a:srgbClr val="000000"/>
                          </a:solidFill>
                          <a:latin typeface="+mn-ea"/>
                          <a:ea typeface="DENSO TP 2017 Regular"/>
                          <a:cs typeface=""/>
                        </a:rPr>
                        <a:t>42.5 billion yen) </a:t>
                      </a:r>
                    </a:p>
                  </a:txBody>
                  <a:tcPr marL="0" marR="0" marT="18000" marB="1800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8282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959794" y="3293682"/>
            <a:ext cx="77835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0925" algn="l"/>
                <a:tab pos="1812925" algn="l"/>
              </a:tabLst>
            </a:pPr>
            <a:r>
              <a:rPr lang="en-US" altLang="ja-JP" sz="2400" spc="300" dirty="0">
                <a:solidFill>
                  <a:srgbClr val="000000"/>
                </a:solidFill>
                <a:latin typeface="+mn-ea"/>
                <a:ea typeface="+mn-ea"/>
              </a:rPr>
              <a:t>DENSO in North America</a:t>
            </a:r>
            <a:endParaRPr lang="ja-JP" altLang="en-US" sz="24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962176" y="5368133"/>
            <a:ext cx="827876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  <a:tab pos="150415" algn="l"/>
              </a:tabLst>
              <a:defRPr/>
            </a:pPr>
            <a:r>
              <a:rPr lang="en-US" sz="800" dirty="0">
                <a:cs typeface="Verdana"/>
              </a:rPr>
              <a:t>* </a:t>
            </a:r>
            <a:r>
              <a:rPr lang="fr-FR" altLang="ja-JP" sz="800" dirty="0">
                <a:ea typeface="ＭＳ 明朝" charset="0"/>
                <a:cs typeface="Verdana"/>
              </a:rPr>
              <a:t>Figures are </a:t>
            </a:r>
            <a:r>
              <a:rPr lang="fr-FR" altLang="ja-JP" sz="800" dirty="0" err="1">
                <a:ea typeface="ＭＳ 明朝" charset="0"/>
                <a:cs typeface="Verdana"/>
              </a:rPr>
              <a:t>based</a:t>
            </a:r>
            <a:r>
              <a:rPr lang="fr-FR" altLang="ja-JP" sz="800" dirty="0">
                <a:ea typeface="ＭＳ 明朝" charset="0"/>
                <a:cs typeface="Verdana"/>
              </a:rPr>
              <a:t> on IFRS. Data </a:t>
            </a:r>
            <a:r>
              <a:rPr lang="fr-FR" altLang="ja-JP" sz="800" dirty="0" err="1">
                <a:ea typeface="ＭＳ 明朝" charset="0"/>
                <a:cs typeface="Verdana"/>
              </a:rPr>
              <a:t>is</a:t>
            </a:r>
            <a:r>
              <a:rPr lang="fr-FR" altLang="ja-JP" sz="800" dirty="0">
                <a:ea typeface="ＭＳ 明朝" charset="0"/>
                <a:cs typeface="Verdana"/>
              </a:rPr>
              <a:t> </a:t>
            </a:r>
            <a:r>
              <a:rPr lang="fr-FR" altLang="ja-JP" sz="800" dirty="0" err="1">
                <a:ea typeface="ＭＳ 明朝" charset="0"/>
                <a:cs typeface="Verdana"/>
              </a:rPr>
              <a:t>accurate</a:t>
            </a:r>
            <a:r>
              <a:rPr lang="fr-FR" altLang="ja-JP" sz="800" dirty="0">
                <a:ea typeface="ＭＳ 明朝" charset="0"/>
                <a:cs typeface="Verdana"/>
              </a:rPr>
              <a:t> as</a:t>
            </a:r>
            <a:r>
              <a:rPr lang="fr-CA" altLang="ja-JP" sz="800" dirty="0">
                <a:cs typeface="Verdana"/>
              </a:rPr>
              <a:t> of March 31, 2018 </a:t>
            </a:r>
            <a:r>
              <a:rPr lang="fr-CA" altLang="ja-JP" sz="800" dirty="0" err="1">
                <a:cs typeface="Verdana"/>
              </a:rPr>
              <a:t>unless</a:t>
            </a:r>
            <a:r>
              <a:rPr lang="fr-CA" altLang="ja-JP" sz="800" dirty="0">
                <a:cs typeface="Verdana"/>
              </a:rPr>
              <a:t> </a:t>
            </a:r>
            <a:r>
              <a:rPr lang="fr-CA" altLang="ja-JP" sz="800" dirty="0" err="1">
                <a:cs typeface="Verdana"/>
              </a:rPr>
              <a:t>otherwise</a:t>
            </a:r>
            <a:r>
              <a:rPr lang="fr-CA" altLang="ja-JP" sz="800" dirty="0">
                <a:cs typeface="Verdana"/>
              </a:rPr>
              <a:t> </a:t>
            </a:r>
            <a:r>
              <a:rPr lang="fr-CA" altLang="ja-JP" sz="800" dirty="0" err="1">
                <a:cs typeface="Verdana"/>
              </a:rPr>
              <a:t>stated</a:t>
            </a:r>
            <a:r>
              <a:rPr lang="fr-CA" altLang="ja-JP" sz="800" dirty="0">
                <a:cs typeface="Verdana"/>
              </a:rPr>
              <a:t>.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0" algn="l"/>
                <a:tab pos="150415" algn="l"/>
              </a:tabLst>
              <a:defRPr/>
            </a:pPr>
            <a:endParaRPr lang="fr-CA" altLang="ja-JP" sz="800" dirty="0">
              <a:cs typeface="Verdana"/>
            </a:endParaRPr>
          </a:p>
          <a:p>
            <a:pPr>
              <a:lnSpc>
                <a:spcPct val="90000"/>
              </a:lnSpc>
              <a:tabLst>
                <a:tab pos="0" algn="l"/>
                <a:tab pos="150415" algn="l"/>
              </a:tabLst>
              <a:defRPr/>
            </a:pPr>
            <a:r>
              <a:rPr lang="en-US" sz="800" dirty="0">
                <a:cs typeface="Verdana"/>
              </a:rPr>
              <a:t>* U.S. dollar amounts have been translated, for convenience only, at the rate of 110 yen = US$1, the approximate </a:t>
            </a:r>
            <a:br>
              <a:rPr lang="en-US" sz="800" dirty="0">
                <a:cs typeface="Verdana"/>
              </a:rPr>
            </a:br>
            <a:r>
              <a:rPr lang="en-US" sz="800" dirty="0">
                <a:cs typeface="Verdana"/>
              </a:rPr>
              <a:t>      exchange rate prevailing on March 31, 2018. Billion is used in the American sense of one thousand million.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203112" cy="26070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5C2FB7-08E8-C749-B2F7-D034F50F0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2203113" cy="287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8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>
            <a:extLst>
              <a:ext uri="{FF2B5EF4-FFF2-40B4-BE49-F238E27FC236}">
                <a16:creationId xmlns:a16="http://schemas.microsoft.com/office/drawing/2014/main" id="{D2C3C1C2-B3BA-F043-A53E-B511272D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Consolidated Revenue </a:t>
            </a:r>
            <a:r>
              <a:rPr lang="en-US" altLang="ja-JP" dirty="0">
                <a:solidFill>
                  <a:srgbClr val="000000"/>
                </a:solidFill>
                <a:latin typeface="Verdana" panose="020B0604030504040204" pitchFamily="34" charset="0"/>
              </a:rPr>
              <a:t>North America </a:t>
            </a:r>
            <a:endParaRPr lang="en-US" altLang="en-US" sz="3200" dirty="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1D4E9DD-C40F-2249-9268-2CC60D21C468}"/>
              </a:ext>
            </a:extLst>
          </p:cNvPr>
          <p:cNvSpPr txBox="1"/>
          <p:nvPr/>
        </p:nvSpPr>
        <p:spPr>
          <a:xfrm>
            <a:off x="1871361" y="5818449"/>
            <a:ext cx="7336520" cy="369439"/>
          </a:xfrm>
          <a:prstGeom prst="rect">
            <a:avLst/>
          </a:prstGeom>
          <a:noFill/>
        </p:spPr>
        <p:txBody>
          <a:bodyPr wrap="none" lIns="122027" tIns="61013" rIns="122027" bIns="61013">
            <a:spAutoFit/>
          </a:bodyPr>
          <a:lstStyle/>
          <a:p>
            <a:r>
              <a:rPr lang="en-US" altLang="en-US" sz="800" dirty="0">
                <a:solidFill>
                  <a:srgbClr val="7F7F7F"/>
                </a:solidFill>
                <a:latin typeface="+mj-lt"/>
              </a:rPr>
              <a:t>Sales figures represent total sales by DENSO company locations, including sales between DENSO companies</a:t>
            </a:r>
          </a:p>
          <a:p>
            <a:r>
              <a:rPr lang="en-US" altLang="en-US" sz="800" dirty="0">
                <a:solidFill>
                  <a:srgbClr val="7F7F7F"/>
                </a:solidFill>
                <a:latin typeface="+mj-lt"/>
              </a:rPr>
              <a:t>U.S. dollar amounts are approximate and are translated from Japanese yen for convenience only at the rate on March 31 of each year.</a:t>
            </a:r>
          </a:p>
        </p:txBody>
      </p:sp>
      <p:graphicFrame>
        <p:nvGraphicFramePr>
          <p:cNvPr id="29" name="グラフ 12">
            <a:extLst>
              <a:ext uri="{FF2B5EF4-FFF2-40B4-BE49-F238E27FC236}">
                <a16:creationId xmlns:a16="http://schemas.microsoft.com/office/drawing/2014/main" id="{3EA43613-6480-B54B-8F93-F368BA004E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571767"/>
              </p:ext>
            </p:extLst>
          </p:nvPr>
        </p:nvGraphicFramePr>
        <p:xfrm>
          <a:off x="2661392" y="633927"/>
          <a:ext cx="7496593" cy="5764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1FBE8D6-92A8-9A45-A29E-7A52B17761DA}"/>
              </a:ext>
            </a:extLst>
          </p:cNvPr>
          <p:cNvSpPr txBox="1"/>
          <p:nvPr/>
        </p:nvSpPr>
        <p:spPr>
          <a:xfrm>
            <a:off x="2554942" y="798811"/>
            <a:ext cx="1113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(billion yen)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AF77A-6744-664E-A7B1-235579FD5A83}"/>
              </a:ext>
            </a:extLst>
          </p:cNvPr>
          <p:cNvSpPr txBox="1"/>
          <p:nvPr/>
        </p:nvSpPr>
        <p:spPr>
          <a:xfrm>
            <a:off x="3881271" y="1791704"/>
            <a:ext cx="752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US$8.0</a:t>
            </a:r>
          </a:p>
          <a:p>
            <a:pPr algn="ctr"/>
            <a:r>
              <a:rPr lang="en-US" sz="1200" dirty="0"/>
              <a:t>billion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53E5E-DE3A-B54D-8FE7-C2B352A907E1}"/>
              </a:ext>
            </a:extLst>
          </p:cNvPr>
          <p:cNvSpPr txBox="1"/>
          <p:nvPr/>
        </p:nvSpPr>
        <p:spPr>
          <a:xfrm>
            <a:off x="5069221" y="1054790"/>
            <a:ext cx="752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US$9.9</a:t>
            </a:r>
          </a:p>
          <a:p>
            <a:pPr algn="ctr"/>
            <a:r>
              <a:rPr lang="en-US" sz="1200" dirty="0"/>
              <a:t>billion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279334-E437-134E-BA94-3C2541EC31FA}"/>
              </a:ext>
            </a:extLst>
          </p:cNvPr>
          <p:cNvSpPr txBox="1"/>
          <p:nvPr/>
        </p:nvSpPr>
        <p:spPr>
          <a:xfrm>
            <a:off x="6270553" y="1167731"/>
            <a:ext cx="752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US$9.6</a:t>
            </a:r>
          </a:p>
          <a:p>
            <a:pPr algn="ctr"/>
            <a:r>
              <a:rPr lang="en-US" sz="1200" dirty="0"/>
              <a:t>billion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991E1D-1DE4-5B41-8283-9B6FDAC9DE51}"/>
              </a:ext>
            </a:extLst>
          </p:cNvPr>
          <p:cNvSpPr txBox="1"/>
          <p:nvPr/>
        </p:nvSpPr>
        <p:spPr>
          <a:xfrm>
            <a:off x="7431897" y="727497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US$10.9</a:t>
            </a:r>
          </a:p>
          <a:p>
            <a:pPr algn="ctr"/>
            <a:r>
              <a:rPr lang="en-US" sz="1200" dirty="0"/>
              <a:t>billion</a:t>
            </a:r>
          </a:p>
        </p:txBody>
      </p:sp>
    </p:spTree>
    <p:extLst>
      <p:ext uri="{BB962C8B-B14F-4D97-AF65-F5344CB8AC3E}">
        <p14:creationId xmlns:p14="http://schemas.microsoft.com/office/powerpoint/2010/main" val="151909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>
            <a:extLst>
              <a:ext uri="{FF2B5EF4-FFF2-40B4-BE49-F238E27FC236}">
                <a16:creationId xmlns:a16="http://schemas.microsoft.com/office/drawing/2014/main" id="{D2C3C1C2-B3BA-F043-A53E-B511272D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Operating Profit </a:t>
            </a:r>
            <a:r>
              <a:rPr lang="en-US" altLang="ja-JP" dirty="0">
                <a:solidFill>
                  <a:srgbClr val="000000"/>
                </a:solidFill>
                <a:latin typeface="Verdana" panose="020B0604030504040204" pitchFamily="34" charset="0"/>
              </a:rPr>
              <a:t>North America </a:t>
            </a:r>
            <a:endParaRPr lang="en-US" altLang="en-US" sz="3200" dirty="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E1D4E9DD-C40F-2249-9268-2CC60D21C468}"/>
              </a:ext>
            </a:extLst>
          </p:cNvPr>
          <p:cNvSpPr txBox="1"/>
          <p:nvPr/>
        </p:nvSpPr>
        <p:spPr>
          <a:xfrm>
            <a:off x="1858391" y="5941664"/>
            <a:ext cx="7243546" cy="246328"/>
          </a:xfrm>
          <a:prstGeom prst="rect">
            <a:avLst/>
          </a:prstGeom>
          <a:noFill/>
        </p:spPr>
        <p:txBody>
          <a:bodyPr wrap="none" lIns="122027" tIns="61013" rIns="122027" bIns="61013">
            <a:spAutoFit/>
          </a:bodyPr>
          <a:lstStyle/>
          <a:p>
            <a:r>
              <a:rPr lang="en-US" altLang="en-US" sz="800" dirty="0">
                <a:solidFill>
                  <a:srgbClr val="7F7F7F"/>
                </a:solidFill>
                <a:latin typeface="+mj-lt"/>
              </a:rPr>
              <a:t>U.S. dollar amounts are approximate and are translated from Japanese yen for convenience only at the rate on March 31 of each year.</a:t>
            </a:r>
          </a:p>
        </p:txBody>
      </p:sp>
      <p:graphicFrame>
        <p:nvGraphicFramePr>
          <p:cNvPr id="29" name="グラフ 12">
            <a:extLst>
              <a:ext uri="{FF2B5EF4-FFF2-40B4-BE49-F238E27FC236}">
                <a16:creationId xmlns:a16="http://schemas.microsoft.com/office/drawing/2014/main" id="{3EA43613-6480-B54B-8F93-F368BA004E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7447293"/>
              </p:ext>
            </p:extLst>
          </p:nvPr>
        </p:nvGraphicFramePr>
        <p:xfrm>
          <a:off x="2661392" y="737687"/>
          <a:ext cx="7496593" cy="5764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1FBE8D6-92A8-9A45-A29E-7A52B17761DA}"/>
              </a:ext>
            </a:extLst>
          </p:cNvPr>
          <p:cNvSpPr txBox="1"/>
          <p:nvPr/>
        </p:nvSpPr>
        <p:spPr>
          <a:xfrm>
            <a:off x="2578720" y="710965"/>
            <a:ext cx="1113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(billion yen)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AF77A-6744-664E-A7B1-235579FD5A83}"/>
              </a:ext>
            </a:extLst>
          </p:cNvPr>
          <p:cNvSpPr txBox="1"/>
          <p:nvPr/>
        </p:nvSpPr>
        <p:spPr>
          <a:xfrm>
            <a:off x="3783488" y="2534137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US$321.9</a:t>
            </a:r>
          </a:p>
          <a:p>
            <a:pPr algn="ctr"/>
            <a:r>
              <a:rPr lang="en-US" sz="1200" dirty="0"/>
              <a:t>million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53E5E-DE3A-B54D-8FE7-C2B352A907E1}"/>
              </a:ext>
            </a:extLst>
          </p:cNvPr>
          <p:cNvSpPr txBox="1"/>
          <p:nvPr/>
        </p:nvSpPr>
        <p:spPr>
          <a:xfrm>
            <a:off x="4971438" y="1722918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US$423.4</a:t>
            </a:r>
          </a:p>
          <a:p>
            <a:pPr algn="ctr"/>
            <a:r>
              <a:rPr lang="en-US" sz="1200" dirty="0"/>
              <a:t>million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279334-E437-134E-BA94-3C2541EC31FA}"/>
              </a:ext>
            </a:extLst>
          </p:cNvPr>
          <p:cNvSpPr txBox="1"/>
          <p:nvPr/>
        </p:nvSpPr>
        <p:spPr>
          <a:xfrm>
            <a:off x="6172770" y="81630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US$534.4</a:t>
            </a:r>
          </a:p>
          <a:p>
            <a:pPr algn="ctr"/>
            <a:r>
              <a:rPr lang="en-US" sz="1200" dirty="0"/>
              <a:t>million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991E1D-1DE4-5B41-8283-9B6FDAC9DE51}"/>
              </a:ext>
            </a:extLst>
          </p:cNvPr>
          <p:cNvSpPr txBox="1"/>
          <p:nvPr/>
        </p:nvSpPr>
        <p:spPr>
          <a:xfrm>
            <a:off x="7459950" y="1921492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US$400</a:t>
            </a:r>
          </a:p>
          <a:p>
            <a:pPr algn="ctr"/>
            <a:r>
              <a:rPr lang="en-US" sz="1200" dirty="0"/>
              <a:t>million</a:t>
            </a:r>
          </a:p>
        </p:txBody>
      </p:sp>
    </p:spTree>
    <p:extLst>
      <p:ext uri="{BB962C8B-B14F-4D97-AF65-F5344CB8AC3E}">
        <p14:creationId xmlns:p14="http://schemas.microsoft.com/office/powerpoint/2010/main" val="3604389828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スライド_16x9_170701">
  <a:themeElements>
    <a:clrScheme name="DENSO170309">
      <a:dk1>
        <a:srgbClr val="000000"/>
      </a:dk1>
      <a:lt1>
        <a:srgbClr val="FFFFFF"/>
      </a:lt1>
      <a:dk2>
        <a:srgbClr val="B9D7EB"/>
      </a:dk2>
      <a:lt2>
        <a:srgbClr val="DC0032"/>
      </a:lt2>
      <a:accent1>
        <a:srgbClr val="828282"/>
      </a:accent1>
      <a:accent2>
        <a:srgbClr val="34B78F"/>
      </a:accent2>
      <a:accent3>
        <a:srgbClr val="A77BCA"/>
      </a:accent3>
      <a:accent4>
        <a:srgbClr val="0092BD"/>
      </a:accent4>
      <a:accent5>
        <a:srgbClr val="004386"/>
      </a:accent5>
      <a:accent6>
        <a:srgbClr val="EF60A3"/>
      </a:accent6>
      <a:hlink>
        <a:srgbClr val="000000"/>
      </a:hlink>
      <a:folHlink>
        <a:srgbClr val="000000"/>
      </a:folHlink>
    </a:clrScheme>
    <a:fontScheme name="denso verdana">
      <a:majorFont>
        <a:latin typeface="Verdana"/>
        <a:ea typeface="Verdana"/>
        <a:cs typeface=""/>
      </a:majorFont>
      <a:minorFont>
        <a:latin typeface="Verdana"/>
        <a:ea typeface="Verdan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BA21E9A3-0C72-4907-8537-35530848C1EC}" vid="{37C016FE-512E-41C5-AFDB-D082318B5E9C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{9C61C7C1-997A-9D4C-93D0-FA14669AE40D}tf10001057</Template>
  <TotalTime>0</TotalTime>
  <Words>235</Words>
  <Application>Microsoft Macintosh PowerPoint</Application>
  <PresentationFormat>Custom</PresentationFormat>
  <Paragraphs>46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Meiryo UI</vt:lpstr>
      <vt:lpstr>Yu Gothic</vt:lpstr>
      <vt:lpstr>Arial</vt:lpstr>
      <vt:lpstr>Times</vt:lpstr>
      <vt:lpstr>Verdana</vt:lpstr>
      <vt:lpstr>プレゼンスライド_16x9_170701</vt:lpstr>
      <vt:lpstr>PowerPoint Presentation</vt:lpstr>
      <vt:lpstr>DENSO in Figures</vt:lpstr>
      <vt:lpstr>PowerPoint Presentation</vt:lpstr>
      <vt:lpstr>Consolidated Revenue North America </vt:lpstr>
      <vt:lpstr>Operating Profit North America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2018-05-15T03:50:18Z</cp:lastPrinted>
  <dcterms:created xsi:type="dcterms:W3CDTF">2018-05-08T04:22:11Z</dcterms:created>
  <dcterms:modified xsi:type="dcterms:W3CDTF">2019-08-27T16:04:35Z</dcterms:modified>
</cp:coreProperties>
</file>